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6"/>
  </p:notesMasterIdLst>
  <p:handoutMasterIdLst>
    <p:handoutMasterId r:id="rId17"/>
  </p:handoutMasterIdLst>
  <p:sldIdLst>
    <p:sldId id="260" r:id="rId7"/>
    <p:sldId id="258" r:id="rId8"/>
    <p:sldId id="318" r:id="rId9"/>
    <p:sldId id="341" r:id="rId10"/>
    <p:sldId id="334" r:id="rId11"/>
    <p:sldId id="343" r:id="rId12"/>
    <p:sldId id="342" r:id="rId13"/>
    <p:sldId id="338" r:id="rId14"/>
    <p:sldId id="294" r:id="rId1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67" autoAdjust="0"/>
    <p:restoredTop sz="98752" autoAdjust="0"/>
  </p:normalViewPr>
  <p:slideViewPr>
    <p:cSldViewPr showGuides="1">
      <p:cViewPr varScale="1">
        <p:scale>
          <a:sx n="108" d="100"/>
          <a:sy n="108" d="100"/>
        </p:scale>
        <p:origin x="126" y="30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4245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826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772400" y="6553200"/>
            <a:ext cx="838200" cy="2286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 smtClean="0"/>
              <a:t>Apr 2019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 Update and Summary of </a:t>
            </a:r>
          </a:p>
          <a:p>
            <a:r>
              <a:rPr lang="en-US" sz="2400" b="1" dirty="0" smtClean="0"/>
              <a:t>Project Priority List (PPL) Activity </a:t>
            </a:r>
            <a:endParaRPr lang="en-US" sz="2400" b="1" dirty="0"/>
          </a:p>
          <a:p>
            <a:endParaRPr lang="en-US" dirty="0"/>
          </a:p>
          <a:p>
            <a:r>
              <a:rPr lang="en-US" dirty="0" smtClean="0"/>
              <a:t>April 11,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95400" y="990600"/>
            <a:ext cx="6934200" cy="4114800"/>
          </a:xfrm>
        </p:spPr>
        <p:txBody>
          <a:bodyPr/>
          <a:lstStyle/>
          <a:p>
            <a:r>
              <a:rPr lang="en-US" sz="2400" dirty="0" smtClean="0"/>
              <a:t>Project Portfolio Update</a:t>
            </a:r>
            <a:endParaRPr lang="en-US" sz="1800" dirty="0" smtClean="0"/>
          </a:p>
          <a:p>
            <a:pPr lvl="1"/>
            <a:r>
              <a:rPr lang="en-US" sz="1800" dirty="0" smtClean="0"/>
              <a:t>Recent / Upcoming Project Implementations</a:t>
            </a:r>
          </a:p>
          <a:p>
            <a:pPr lvl="1"/>
            <a:r>
              <a:rPr lang="en-US" sz="1800" dirty="0" smtClean="0"/>
              <a:t>2019 Release Targets</a:t>
            </a:r>
          </a:p>
          <a:p>
            <a:pPr lvl="1"/>
            <a:r>
              <a:rPr lang="en-US" sz="1800" dirty="0"/>
              <a:t>Planned Project </a:t>
            </a:r>
            <a:r>
              <a:rPr lang="en-US" sz="1800" dirty="0" smtClean="0"/>
              <a:t>Starts</a:t>
            </a:r>
          </a:p>
          <a:p>
            <a:pPr lvl="1"/>
            <a:r>
              <a:rPr lang="en-US" sz="1800" dirty="0" smtClean="0"/>
              <a:t>Aging Items Report</a:t>
            </a:r>
          </a:p>
          <a:p>
            <a:pPr lvl="1"/>
            <a:r>
              <a:rPr lang="en-US" sz="1800" dirty="0" smtClean="0"/>
              <a:t>2019 </a:t>
            </a:r>
            <a:r>
              <a:rPr lang="en-US" sz="1800" dirty="0"/>
              <a:t>Project Spending Forecast</a:t>
            </a:r>
          </a:p>
          <a:p>
            <a:pPr lvl="1"/>
            <a:r>
              <a:rPr lang="en-US" sz="1800" dirty="0" smtClean="0"/>
              <a:t>Revision </a:t>
            </a:r>
            <a:r>
              <a:rPr lang="en-US" sz="1800" dirty="0"/>
              <a:t>Request Funding Placeholder </a:t>
            </a:r>
            <a:r>
              <a:rPr lang="en-US" sz="1800" dirty="0" smtClean="0"/>
              <a:t>Status</a:t>
            </a:r>
          </a:p>
          <a:p>
            <a:pPr lvl="1"/>
            <a:r>
              <a:rPr lang="en-US" sz="1800" dirty="0" smtClean="0"/>
              <a:t>Priority/Rank Options for Revision Requests with Impacts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093470" y="6096000"/>
            <a:ext cx="7795260" cy="5601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 dirty="0"/>
              <a:t>Location of Project Priority List (PPL):   </a:t>
            </a:r>
            <a:r>
              <a:rPr lang="en-US" b="0" dirty="0">
                <a:hlinkClick r:id="rId3"/>
              </a:rPr>
              <a:t>http://www.ercot.com/services/projects/index</a:t>
            </a:r>
            <a:endParaRPr lang="en-US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243682"/>
            <a:ext cx="5105400" cy="5183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solidFill>
                  <a:schemeClr val="accent1"/>
                </a:solidFill>
              </a:rPr>
              <a:t>Project Update Agenda</a:t>
            </a:r>
            <a:endParaRPr lang="en-US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924800" cy="518318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Recent / Upcoming Project Implementations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40" y="774434"/>
            <a:ext cx="8949560" cy="5557115"/>
          </a:xfrm>
        </p:spPr>
        <p:txBody>
          <a:bodyPr/>
          <a:lstStyle/>
          <a:p>
            <a:pPr>
              <a:tabLst>
                <a:tab pos="7199313" algn="l"/>
              </a:tabLst>
            </a:pPr>
            <a:r>
              <a:rPr lang="en-US" sz="1800" dirty="0" smtClean="0"/>
              <a:t>Off-Cycle Release – 3/26/2019	</a:t>
            </a:r>
            <a:r>
              <a:rPr lang="en-US" sz="1800" i="1" dirty="0" smtClean="0">
                <a:solidFill>
                  <a:srgbClr val="00B050"/>
                </a:solidFill>
              </a:rPr>
              <a:t>Complete</a:t>
            </a:r>
            <a:endParaRPr lang="en-US" sz="1800" i="1" dirty="0">
              <a:solidFill>
                <a:srgbClr val="00B050"/>
              </a:solidFill>
            </a:endParaRPr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PGRR062 – </a:t>
            </a:r>
            <a:r>
              <a:rPr lang="en-US" sz="1400" dirty="0"/>
              <a:t>Updates to Generation Interconnection or Change Request (GINR) Process</a:t>
            </a:r>
            <a:endParaRPr lang="en-US" sz="1400" dirty="0" smtClean="0"/>
          </a:p>
          <a:p>
            <a:pPr lvl="1">
              <a:tabLst>
                <a:tab pos="7199313" algn="l"/>
              </a:tabLst>
            </a:pPr>
            <a:endParaRPr lang="en-US" sz="500" dirty="0" smtClean="0"/>
          </a:p>
          <a:p>
            <a:pPr>
              <a:tabLst>
                <a:tab pos="7199313" algn="l"/>
              </a:tabLst>
            </a:pPr>
            <a:r>
              <a:rPr lang="en-US" sz="1800" dirty="0" smtClean="0"/>
              <a:t>2019 April Release </a:t>
            </a:r>
            <a:r>
              <a:rPr lang="en-US" sz="1800" dirty="0"/>
              <a:t>– </a:t>
            </a:r>
            <a:r>
              <a:rPr lang="en-US" sz="1800" dirty="0" smtClean="0"/>
              <a:t>4/2/2019 </a:t>
            </a:r>
            <a:r>
              <a:rPr lang="en-US" sz="1800" dirty="0"/>
              <a:t>– </a:t>
            </a:r>
            <a:r>
              <a:rPr lang="en-US" sz="1800" dirty="0" smtClean="0"/>
              <a:t>4/4/2019 </a:t>
            </a:r>
            <a:r>
              <a:rPr lang="en-US" sz="1600" i="1" dirty="0">
                <a:solidFill>
                  <a:srgbClr val="00B050"/>
                </a:solidFill>
              </a:rPr>
              <a:t>	 </a:t>
            </a:r>
            <a:r>
              <a:rPr lang="en-US" sz="1800" i="1" dirty="0">
                <a:solidFill>
                  <a:srgbClr val="00B050"/>
                </a:solidFill>
              </a:rPr>
              <a:t>Complete</a:t>
            </a:r>
            <a:endParaRPr lang="en-US" sz="1600" dirty="0"/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NPRR809(b) – </a:t>
            </a:r>
            <a:r>
              <a:rPr lang="en-US" sz="1400" dirty="0"/>
              <a:t>GTC or GTL for New Generation Interconnection</a:t>
            </a:r>
            <a:endParaRPr lang="en-US" sz="1400" dirty="0" smtClean="0"/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NPRR817 </a:t>
            </a:r>
            <a:r>
              <a:rPr lang="en-US" sz="1400" dirty="0"/>
              <a:t>– Create a Panhandle </a:t>
            </a:r>
            <a:r>
              <a:rPr lang="en-US" sz="1400" dirty="0" smtClean="0"/>
              <a:t>Hub</a:t>
            </a:r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NPRR833 (a/b) – </a:t>
            </a:r>
            <a:r>
              <a:rPr lang="en-US" sz="1400" dirty="0"/>
              <a:t>Modify PTP Obligation Bid Clearing </a:t>
            </a:r>
            <a:r>
              <a:rPr lang="en-US" sz="1400" dirty="0" smtClean="0"/>
              <a:t>Change </a:t>
            </a:r>
            <a:r>
              <a:rPr lang="en-US" sz="1200" dirty="0" smtClean="0"/>
              <a:t>(DAM and SCED components)</a:t>
            </a:r>
            <a:endParaRPr lang="en-US" sz="1400" dirty="0"/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NPRR845 </a:t>
            </a:r>
            <a:r>
              <a:rPr lang="en-US" sz="1400" dirty="0"/>
              <a:t>– RMR Process and Agreement Revisions</a:t>
            </a:r>
            <a:endParaRPr lang="en-US" sz="1400" dirty="0" smtClean="0"/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NPRR847 </a:t>
            </a:r>
            <a:r>
              <a:rPr lang="en-US" sz="1400" dirty="0"/>
              <a:t>– Exceptional Fuel Cost Included in the Mitigated Offer Cap</a:t>
            </a:r>
            <a:endParaRPr lang="en-US" sz="1400" dirty="0" smtClean="0"/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NPRR865 </a:t>
            </a:r>
            <a:r>
              <a:rPr lang="en-US" sz="1400" dirty="0"/>
              <a:t>– Publish RTM Shift Factors for Hubs, Load Zones, and DC Ties</a:t>
            </a:r>
            <a:endParaRPr lang="en-US" sz="1400" dirty="0" smtClean="0"/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NPRR866 </a:t>
            </a:r>
            <a:r>
              <a:rPr lang="en-US" sz="1600" dirty="0"/>
              <a:t>– </a:t>
            </a:r>
            <a:r>
              <a:rPr lang="en-US" sz="1300" dirty="0"/>
              <a:t>Mapping Registered </a:t>
            </a:r>
            <a:r>
              <a:rPr lang="en-US" sz="1300" dirty="0" smtClean="0"/>
              <a:t>DG </a:t>
            </a:r>
            <a:r>
              <a:rPr lang="en-US" sz="1300" dirty="0"/>
              <a:t>and Load Resources to Transmission Loads in the Network </a:t>
            </a:r>
            <a:r>
              <a:rPr lang="en-US" sz="1300" dirty="0" smtClean="0"/>
              <a:t>Model</a:t>
            </a:r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NPRR880 </a:t>
            </a:r>
            <a:r>
              <a:rPr lang="en-US" sz="1400" dirty="0"/>
              <a:t>– Publish </a:t>
            </a:r>
            <a:r>
              <a:rPr lang="en-US" sz="1400" dirty="0" smtClean="0"/>
              <a:t>RTM </a:t>
            </a:r>
            <a:r>
              <a:rPr lang="en-US" sz="1400" dirty="0"/>
              <a:t>Shift Factors for </a:t>
            </a:r>
            <a:r>
              <a:rPr lang="en-US" sz="1400" dirty="0" smtClean="0"/>
              <a:t>Private Use Network </a:t>
            </a:r>
            <a:r>
              <a:rPr lang="en-US" sz="1400" dirty="0"/>
              <a:t>Settlement </a:t>
            </a:r>
            <a:r>
              <a:rPr lang="en-US" sz="1400" dirty="0" smtClean="0"/>
              <a:t>Points</a:t>
            </a:r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VCMRR021 – </a:t>
            </a:r>
            <a:r>
              <a:rPr lang="en-US" sz="1400" dirty="0"/>
              <a:t>Related to NPRR847, Exceptional Fuel Cost Included in the Mitigated Offer Cap</a:t>
            </a:r>
            <a:endParaRPr lang="en-US" sz="1400" dirty="0" smtClean="0"/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RRGRR017 – </a:t>
            </a:r>
            <a:r>
              <a:rPr lang="en-US" sz="1400" dirty="0"/>
              <a:t>Related to NPRR866, Mapping Registered Distributed Generation and Load Resources to Transmission </a:t>
            </a:r>
            <a:r>
              <a:rPr lang="en-US" sz="1400" dirty="0" smtClean="0"/>
              <a:t>Loads </a:t>
            </a:r>
            <a:r>
              <a:rPr lang="en-US" sz="1400" dirty="0"/>
              <a:t>in the Network Operations </a:t>
            </a:r>
            <a:r>
              <a:rPr lang="en-US" sz="1400" dirty="0" smtClean="0"/>
              <a:t>Model</a:t>
            </a:r>
          </a:p>
          <a:p>
            <a:pPr lvl="1">
              <a:tabLst>
                <a:tab pos="7199313" algn="l"/>
              </a:tabLst>
            </a:pPr>
            <a:endParaRPr lang="en-US" sz="500" dirty="0"/>
          </a:p>
          <a:p>
            <a:pPr>
              <a:tabLst>
                <a:tab pos="7199313" algn="l"/>
              </a:tabLst>
            </a:pPr>
            <a:r>
              <a:rPr lang="en-US" sz="1800" dirty="0"/>
              <a:t>Off-Cycle Release – </a:t>
            </a:r>
            <a:r>
              <a:rPr lang="en-US" sz="1800" dirty="0" smtClean="0"/>
              <a:t>5/1/2019</a:t>
            </a:r>
            <a:r>
              <a:rPr lang="en-US" sz="1800" dirty="0"/>
              <a:t>	</a:t>
            </a:r>
            <a:r>
              <a:rPr lang="en-US" sz="1800" i="1" dirty="0">
                <a:solidFill>
                  <a:srgbClr val="00B050"/>
                </a:solidFill>
              </a:rPr>
              <a:t> In Flight</a:t>
            </a:r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VCMRR022 </a:t>
            </a:r>
            <a:r>
              <a:rPr lang="en-US" sz="1400" dirty="0"/>
              <a:t>– Determination of Fuel Adder Price for Coal and Lignite </a:t>
            </a:r>
            <a:r>
              <a:rPr lang="en-US" sz="1400" dirty="0" smtClean="0"/>
              <a:t>Resources</a:t>
            </a:r>
          </a:p>
          <a:p>
            <a:pPr lvl="1">
              <a:tabLst>
                <a:tab pos="7199313" algn="l"/>
              </a:tabLst>
            </a:pPr>
            <a:endParaRPr lang="en-US" sz="500" dirty="0"/>
          </a:p>
          <a:p>
            <a:pPr>
              <a:tabLst>
                <a:tab pos="7199313" algn="l"/>
              </a:tabLst>
            </a:pPr>
            <a:r>
              <a:rPr lang="en-US" sz="1800" dirty="0"/>
              <a:t>Off-Cycle Release – </a:t>
            </a:r>
            <a:r>
              <a:rPr lang="en-US" sz="1800" dirty="0" smtClean="0"/>
              <a:t>5/6/2019</a:t>
            </a:r>
            <a:r>
              <a:rPr lang="en-US" sz="1800" dirty="0"/>
              <a:t>	</a:t>
            </a:r>
            <a:r>
              <a:rPr lang="en-US" sz="1800" i="1" dirty="0">
                <a:solidFill>
                  <a:srgbClr val="00B050"/>
                </a:solidFill>
              </a:rPr>
              <a:t> In Flight</a:t>
            </a:r>
          </a:p>
          <a:p>
            <a:pPr lvl="1">
              <a:tabLst>
                <a:tab pos="7199313" algn="l"/>
              </a:tabLst>
            </a:pPr>
            <a:r>
              <a:rPr lang="en-US" sz="1400" dirty="0"/>
              <a:t>NPRR833 </a:t>
            </a:r>
            <a:r>
              <a:rPr lang="en-US" sz="1400" dirty="0" smtClean="0"/>
              <a:t>(c) </a:t>
            </a:r>
            <a:r>
              <a:rPr lang="en-US" sz="1400" dirty="0"/>
              <a:t>– Modify PTP Obligation Bid Clearing Change </a:t>
            </a:r>
            <a:r>
              <a:rPr lang="en-US" sz="1200" dirty="0" smtClean="0"/>
              <a:t>(CRR component)</a:t>
            </a:r>
          </a:p>
          <a:p>
            <a:pPr lvl="1">
              <a:tabLst>
                <a:tab pos="7199313" algn="l"/>
              </a:tabLst>
            </a:pPr>
            <a:r>
              <a:rPr lang="en-US" sz="1400" dirty="0"/>
              <a:t>NPRR749 </a:t>
            </a:r>
            <a:r>
              <a:rPr lang="en-US" sz="1400" dirty="0" smtClean="0"/>
              <a:t>– </a:t>
            </a:r>
            <a:r>
              <a:rPr lang="en-US" sz="1400" dirty="0"/>
              <a:t>Option Cost for Outstanding CRRs</a:t>
            </a:r>
            <a:endParaRPr lang="en-US" sz="14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590800" y="6331549"/>
            <a:ext cx="5257800" cy="4365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/>
              <a:t>Note:  Projected Go-Live dates are subject to change.</a:t>
            </a:r>
            <a:br>
              <a:rPr lang="en-US" sz="1400" b="0" dirty="0"/>
            </a:br>
            <a:r>
              <a:rPr lang="en-US" sz="14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2019 Release Targets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45329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91321" y="55453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New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additions and target release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etc.:</a:t>
            </a:r>
            <a:r>
              <a:rPr kumimoji="0" lang="en-US" sz="7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2164381"/>
              </p:ext>
            </p:extLst>
          </p:nvPr>
        </p:nvGraphicFramePr>
        <p:xfrm>
          <a:off x="160280" y="798446"/>
          <a:ext cx="8839200" cy="4207144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447800"/>
                <a:gridCol w="1447800"/>
                <a:gridCol w="1447800"/>
                <a:gridCol w="1531880"/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2/5 – 2/7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4/2 – 4/4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5/28 – 5/30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8/6 – 8/8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10/15 – 10/17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12/10 – 12/12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NPRR842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NPRR858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NPRR878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PGRR057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OBDRR011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5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PGRR062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NPRR809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NPRR833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(a/b)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NPRR845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NPRR847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NPRR866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VCMRR021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5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VCMRR022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NPRR833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(c)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NPRR749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NPRR809</a:t>
                      </a:r>
                      <a:r>
                        <a:rPr kumimoji="0" lang="en-US" sz="9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NOGRR174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RRGRR018/019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NPRR620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NPRR741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NPRR755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NPRR899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OBDRR003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NPRR841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NPRR856</a:t>
                      </a: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NPRR877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Ph2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SCR781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242489" y="5529940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28" name="TextBox 21"/>
          <p:cNvSpPr txBox="1">
            <a:spLocks noChangeArrowheads="1"/>
          </p:cNvSpPr>
          <p:nvPr/>
        </p:nvSpPr>
        <p:spPr bwMode="auto">
          <a:xfrm>
            <a:off x="6498328" y="5529261"/>
            <a:ext cx="2485392" cy="83099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NPRR809(b) – Reporting/posting system changes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NPRR833(a/b) – DAM/SCED system changes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NPRR833(c)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CRR </a:t>
            </a:r>
            <a:r>
              <a:rPr lang="en-US" sz="800" b="0" kern="0" dirty="0"/>
              <a:t>system </a:t>
            </a:r>
            <a:r>
              <a:rPr lang="en-US" sz="800" b="0" kern="0" dirty="0" smtClean="0"/>
              <a:t>changes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PGRR057(b) – List of GMD event contingencies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>
                <a:solidFill>
                  <a:srgbClr val="FF0000"/>
                </a:solidFill>
              </a:rPr>
              <a:t>SCR781(a) – View / Edit capability  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kumimoji="0" lang="en-US" sz="8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28754" y="1359665"/>
            <a:ext cx="278384" cy="3670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i="1" kern="0" dirty="0" smtClean="0">
                <a:solidFill>
                  <a:srgbClr val="000000"/>
                </a:solidFill>
              </a:rPr>
              <a:t> </a:t>
            </a:r>
            <a:endParaRPr lang="en-US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53798" y="1351714"/>
            <a:ext cx="37054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dirty="0" smtClean="0">
              <a:solidFill>
                <a:srgbClr val="0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649675" y="1351705"/>
            <a:ext cx="370549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endParaRPr lang="en-US" sz="4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23" name="TextBox 12"/>
          <p:cNvSpPr txBox="1">
            <a:spLocks noChangeArrowheads="1"/>
          </p:cNvSpPr>
          <p:nvPr/>
        </p:nvSpPr>
        <p:spPr bwMode="auto">
          <a:xfrm>
            <a:off x="3122768" y="4456110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7</a:t>
            </a:r>
            <a:r>
              <a:rPr lang="en-US" sz="1200" dirty="0" smtClean="0"/>
              <a:t>/1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261749" y="4724005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34" name="TextBox 12"/>
          <p:cNvSpPr txBox="1">
            <a:spLocks noChangeArrowheads="1"/>
          </p:cNvSpPr>
          <p:nvPr/>
        </p:nvSpPr>
        <p:spPr bwMode="auto">
          <a:xfrm>
            <a:off x="3126780" y="3122557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6/15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256907" y="2220310"/>
            <a:ext cx="370549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37" name="TextBox 36"/>
          <p:cNvSpPr txBox="1"/>
          <p:nvPr/>
        </p:nvSpPr>
        <p:spPr>
          <a:xfrm rot="16200000">
            <a:off x="2699791" y="3804187"/>
            <a:ext cx="11721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CMM Release 1b</a:t>
            </a:r>
            <a:endParaRPr lang="en-US" sz="1000" i="1" dirty="0"/>
          </a:p>
        </p:txBody>
      </p:sp>
      <p:sp>
        <p:nvSpPr>
          <p:cNvPr id="38" name="Left Brace 37"/>
          <p:cNvSpPr/>
          <p:nvPr/>
        </p:nvSpPr>
        <p:spPr>
          <a:xfrm>
            <a:off x="3357061" y="3453518"/>
            <a:ext cx="167979" cy="85437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12"/>
          <p:cNvSpPr txBox="1">
            <a:spLocks noChangeArrowheads="1"/>
          </p:cNvSpPr>
          <p:nvPr/>
        </p:nvSpPr>
        <p:spPr bwMode="auto">
          <a:xfrm>
            <a:off x="1594953" y="3587136"/>
            <a:ext cx="1513605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5/1</a:t>
            </a:r>
            <a:endParaRPr lang="en-US" sz="1200" kern="0" dirty="0"/>
          </a:p>
        </p:txBody>
      </p:sp>
      <p:sp>
        <p:nvSpPr>
          <p:cNvPr id="26" name="TextBox 25"/>
          <p:cNvSpPr txBox="1"/>
          <p:nvPr/>
        </p:nvSpPr>
        <p:spPr>
          <a:xfrm>
            <a:off x="5651086" y="1346980"/>
            <a:ext cx="37054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P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27" name="TextBox 12"/>
          <p:cNvSpPr txBox="1">
            <a:spLocks noChangeArrowheads="1"/>
          </p:cNvSpPr>
          <p:nvPr/>
        </p:nvSpPr>
        <p:spPr bwMode="auto">
          <a:xfrm>
            <a:off x="147569" y="2590800"/>
            <a:ext cx="14536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</a:t>
            </a:r>
            <a:r>
              <a:rPr lang="en-US" sz="1200" dirty="0" smtClean="0"/>
              <a:t>/22</a:t>
            </a:r>
            <a:endParaRPr lang="en-US" sz="1200" kern="0" dirty="0"/>
          </a:p>
        </p:txBody>
      </p:sp>
      <p:sp>
        <p:nvSpPr>
          <p:cNvPr id="31" name="TextBox 12"/>
          <p:cNvSpPr txBox="1">
            <a:spLocks noChangeArrowheads="1"/>
          </p:cNvSpPr>
          <p:nvPr/>
        </p:nvSpPr>
        <p:spPr bwMode="auto">
          <a:xfrm>
            <a:off x="154016" y="4450988"/>
            <a:ext cx="1440937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3</a:t>
            </a:r>
            <a:r>
              <a:rPr lang="en-US" sz="1200" dirty="0" smtClean="0">
                <a:solidFill>
                  <a:srgbClr val="FF0000"/>
                </a:solidFill>
              </a:rPr>
              <a:t>/26</a:t>
            </a:r>
            <a:endParaRPr lang="en-US" sz="1200" kern="0" dirty="0">
              <a:solidFill>
                <a:srgbClr val="FF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326869" y="1374797"/>
            <a:ext cx="338554" cy="31162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200" dirty="0">
              <a:latin typeface="Wingdings" panose="05000000000000000000" pitchFamily="2" charset="2"/>
            </a:endParaRPr>
          </a:p>
          <a:p>
            <a:endParaRPr lang="en-US" sz="1000" dirty="0" smtClean="0">
              <a:latin typeface="Wingdings" panose="05000000000000000000" pitchFamily="2" charset="2"/>
            </a:endParaRPr>
          </a:p>
          <a:p>
            <a:endParaRPr lang="en-US" sz="1200" dirty="0">
              <a:latin typeface="Wingdings" panose="05000000000000000000" pitchFamily="2" charset="2"/>
            </a:endParaRPr>
          </a:p>
          <a:p>
            <a:endParaRPr lang="en-US" sz="200" dirty="0">
              <a:latin typeface="Wingdings" panose="05000000000000000000" pitchFamily="2" charset="2"/>
            </a:endParaRPr>
          </a:p>
          <a:p>
            <a:endParaRPr lang="en-US" sz="2000" dirty="0" smtClean="0">
              <a:latin typeface="Wingdings" panose="05000000000000000000" pitchFamily="2" charset="2"/>
            </a:endParaRPr>
          </a:p>
          <a:p>
            <a:r>
              <a:rPr lang="en-US" sz="1200" dirty="0">
                <a:latin typeface="Wingdings" panose="05000000000000000000" pitchFamily="2" charset="2"/>
              </a:rPr>
              <a:t>ü</a:t>
            </a:r>
            <a:endParaRPr lang="en-US" sz="1200" dirty="0" smtClean="0">
              <a:latin typeface="Wingdings" panose="05000000000000000000" pitchFamily="2" charset="2"/>
            </a:endParaRPr>
          </a:p>
          <a:p>
            <a:endParaRPr lang="en-US" sz="1000" dirty="0" smtClean="0">
              <a:latin typeface="Wingdings" panose="05000000000000000000" pitchFamily="2" charset="2"/>
            </a:endParaRPr>
          </a:p>
          <a:p>
            <a:endParaRPr lang="en-US" sz="1050" dirty="0">
              <a:latin typeface="Wingdings" panose="05000000000000000000" pitchFamily="2" charset="2"/>
            </a:endParaRPr>
          </a:p>
          <a:p>
            <a:endParaRPr lang="en-US" sz="1000" dirty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 </a:t>
            </a:r>
          </a:p>
          <a:p>
            <a:endParaRPr lang="en-US" sz="16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graphicFrame>
        <p:nvGraphicFramePr>
          <p:cNvPr id="41" name="Table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9645170"/>
              </p:ext>
            </p:extLst>
          </p:nvPr>
        </p:nvGraphicFramePr>
        <p:xfrm>
          <a:off x="176358" y="5032090"/>
          <a:ext cx="8823157" cy="464820"/>
        </p:xfrm>
        <a:graphic>
          <a:graphicData uri="http://schemas.openxmlformats.org/drawingml/2006/table">
            <a:tbl>
              <a:tblPr firstRow="1" bandRow="1"/>
              <a:tblGrid>
                <a:gridCol w="898357"/>
                <a:gridCol w="754085"/>
                <a:gridCol w="762000"/>
                <a:gridCol w="1295400"/>
                <a:gridCol w="5113315"/>
              </a:tblGrid>
              <a:tr h="19662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TBD Items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2014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2018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</a:tr>
              <a:tr h="203547">
                <a:tc v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 smtClean="0">
                          <a:solidFill>
                            <a:schemeClr val="tx1"/>
                          </a:solidFill>
                        </a:rPr>
                        <a:t>NPRR664</a:t>
                      </a: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sngStrike" dirty="0" smtClean="0">
                          <a:solidFill>
                            <a:schemeClr val="tx1"/>
                          </a:solidFill>
                        </a:rPr>
                        <a:t>SCR781  P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dirty="0" smtClean="0">
                          <a:solidFill>
                            <a:schemeClr val="tx1"/>
                          </a:solidFill>
                        </a:rPr>
                        <a:t>NPRR702  P, NPRR829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baseline="0" dirty="0" smtClean="0">
                          <a:solidFill>
                            <a:schemeClr val="tx1"/>
                          </a:solidFill>
                        </a:rPr>
                        <a:t>NOGRR154, NPRR825(b), NPRR867, NPRR884, </a:t>
                      </a:r>
                      <a:r>
                        <a:rPr lang="en-US" sz="800" b="0" strike="sngStrike" baseline="0" dirty="0" smtClean="0">
                          <a:solidFill>
                            <a:schemeClr val="tx1"/>
                          </a:solidFill>
                        </a:rPr>
                        <a:t>NPRR895</a:t>
                      </a:r>
                      <a:r>
                        <a:rPr lang="en-US" sz="800" b="0" strike="noStrike" baseline="0" dirty="0" smtClean="0">
                          <a:solidFill>
                            <a:schemeClr val="tx1"/>
                          </a:solidFill>
                        </a:rPr>
                        <a:t>, PGRR066, NPRR856, NPRR841, </a:t>
                      </a:r>
                      <a:r>
                        <a:rPr lang="en-US" sz="800" b="0" strike="sngStrike" baseline="0" dirty="0" smtClean="0">
                          <a:solidFill>
                            <a:schemeClr val="tx1"/>
                          </a:solidFill>
                        </a:rPr>
                        <a:t>NPRR887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3" name="TextBox 42"/>
          <p:cNvSpPr txBox="1"/>
          <p:nvPr/>
        </p:nvSpPr>
        <p:spPr>
          <a:xfrm>
            <a:off x="7121419" y="1355990"/>
            <a:ext cx="370549" cy="2077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4" name="TextBox 12"/>
          <p:cNvSpPr txBox="1">
            <a:spLocks noChangeArrowheads="1"/>
          </p:cNvSpPr>
          <p:nvPr/>
        </p:nvSpPr>
        <p:spPr bwMode="auto">
          <a:xfrm>
            <a:off x="169297" y="3233414"/>
            <a:ext cx="1416289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</a:t>
            </a:r>
            <a:r>
              <a:rPr lang="en-US" sz="1200" dirty="0" smtClean="0"/>
              <a:t>/1</a:t>
            </a:r>
            <a:endParaRPr lang="en-US" sz="1200" kern="0" dirty="0"/>
          </a:p>
        </p:txBody>
      </p:sp>
      <p:sp>
        <p:nvSpPr>
          <p:cNvPr id="35" name="TextBox 12"/>
          <p:cNvSpPr txBox="1">
            <a:spLocks noChangeArrowheads="1"/>
          </p:cNvSpPr>
          <p:nvPr/>
        </p:nvSpPr>
        <p:spPr bwMode="auto">
          <a:xfrm>
            <a:off x="163538" y="3886200"/>
            <a:ext cx="142646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3/5</a:t>
            </a:r>
            <a:endParaRPr lang="en-US" sz="1200" kern="0" dirty="0"/>
          </a:p>
        </p:txBody>
      </p:sp>
      <p:sp>
        <p:nvSpPr>
          <p:cNvPr id="50" name="TextBox 12"/>
          <p:cNvSpPr txBox="1">
            <a:spLocks noChangeArrowheads="1"/>
          </p:cNvSpPr>
          <p:nvPr/>
        </p:nvSpPr>
        <p:spPr bwMode="auto">
          <a:xfrm>
            <a:off x="1598974" y="4211312"/>
            <a:ext cx="151790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</a:rPr>
              <a:t>5/6</a:t>
            </a:r>
            <a:endParaRPr lang="en-US" sz="1200" kern="0" dirty="0">
              <a:solidFill>
                <a:srgbClr val="FF0000"/>
              </a:solidFill>
            </a:endParaRPr>
          </a:p>
        </p:txBody>
      </p:sp>
      <p:sp>
        <p:nvSpPr>
          <p:cNvPr id="42" name="TextBox 12"/>
          <p:cNvSpPr txBox="1">
            <a:spLocks noChangeArrowheads="1"/>
          </p:cNvSpPr>
          <p:nvPr/>
        </p:nvSpPr>
        <p:spPr bwMode="auto">
          <a:xfrm>
            <a:off x="7464536" y="3272135"/>
            <a:ext cx="1524438" cy="46166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noProof="0" dirty="0" smtClean="0">
                <a:solidFill>
                  <a:srgbClr val="FF0000"/>
                </a:solidFill>
              </a:rPr>
              <a:t>Q4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sz="1200" b="0" i="0" u="none" strike="noStrike" kern="0" cap="none" spc="0" normalizeH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Date TBD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305691" y="4711713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cxnSp>
        <p:nvCxnSpPr>
          <p:cNvPr id="46" name="Straight Arrow Connector 45"/>
          <p:cNvCxnSpPr/>
          <p:nvPr/>
        </p:nvCxnSpPr>
        <p:spPr>
          <a:xfrm flipH="1">
            <a:off x="3012766" y="1479332"/>
            <a:ext cx="36576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>
            <a:off x="4437253" y="2569684"/>
            <a:ext cx="394265" cy="3640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>
            <a:off x="4718045" y="2184932"/>
            <a:ext cx="220591" cy="497358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H="1">
            <a:off x="4831518" y="2438362"/>
            <a:ext cx="112621" cy="131322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5393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19882"/>
            <a:ext cx="8839200" cy="442118"/>
          </a:xfrm>
        </p:spPr>
        <p:txBody>
          <a:bodyPr/>
          <a:lstStyle/>
          <a:p>
            <a:r>
              <a:rPr lang="en-US" sz="1800" dirty="0" smtClean="0"/>
              <a:t>Approved Revision Requests “Not Started” – Planned to Start in Future Months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6631079"/>
              </p:ext>
            </p:extLst>
          </p:nvPr>
        </p:nvGraphicFramePr>
        <p:xfrm>
          <a:off x="76200" y="885906"/>
          <a:ext cx="8991599" cy="4267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640568"/>
                <a:gridCol w="838200"/>
                <a:gridCol w="762000"/>
                <a:gridCol w="990600"/>
                <a:gridCol w="760231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SCR798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100" baseline="0" dirty="0" smtClean="0">
                          <a:solidFill>
                            <a:schemeClr val="tx1"/>
                          </a:solidFill>
                        </a:rPr>
                        <a:t>PTP Obligation Bid ID Limit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Apr 2019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2019-R4</a:t>
                      </a:r>
                    </a:p>
                    <a:p>
                      <a:pPr algn="ctr"/>
                      <a:r>
                        <a:rPr lang="en-US" sz="1050" dirty="0" smtClean="0"/>
                        <a:t>or</a:t>
                      </a:r>
                    </a:p>
                    <a:p>
                      <a:pPr algn="ctr"/>
                      <a:r>
                        <a:rPr lang="en-US" sz="1050" dirty="0" smtClean="0"/>
                        <a:t>2019-R5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$10k-$20k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NPRR925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1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Increasing Minimum Quantity for PTP Obligation Bids</a:t>
                      </a:r>
                    </a:p>
                  </a:txBody>
                  <a:tcPr marT="45732" marB="45732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&lt;$10k O&amp;M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NPRR863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Creation of ERCOT Contingency Reserve Service and Revisions to Responsive Reserve </a:t>
                      </a:r>
                      <a:r>
                        <a:rPr lang="en-US" sz="1100" i="1" dirty="0" smtClean="0">
                          <a:solidFill>
                            <a:schemeClr val="tx1"/>
                          </a:solidFill>
                        </a:rPr>
                        <a:t>(FFR portion)</a:t>
                      </a:r>
                      <a:endParaRPr lang="en-US" sz="1100" i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May 2019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TBD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STEC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NPRR887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Monthly Posting of Default Uplift Exposure Information</a:t>
                      </a:r>
                      <a:endParaRPr lang="en-US" sz="7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May 2019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2019-R5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$50k-$75k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Citigroup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NPRR895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Inclusion of Photo-Voltaic Generation Resources (PVGRs) in Real-Time Ancillary Service Imbalance Payment or Charge</a:t>
                      </a:r>
                    </a:p>
                  </a:txBody>
                  <a:tcPr marT="45732" marB="45732" anchor="ctr"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Jun 2019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2019-R6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$10k-$20k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OBDRR007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Revisions to the ORDC Methodology to Include Photo-Voltaic Generation Resources (PVGRs)</a:t>
                      </a:r>
                    </a:p>
                  </a:txBody>
                  <a:tcPr marT="45732" marB="45732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$20k-$30k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NPRR911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Improved Calculation of Real-Time LMPs at Logical Resource Nodes for On-Line Combined Cycle Generation Resources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Jun 2019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2019-R6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$50k-$75k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NPRR920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Change to Ramp Rate Calculation in Resource Limit Calculator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Jun 2019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2019-R6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$25k-$45k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NPRR877 Phase 2 </a:t>
                      </a: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 of Actual Interval Data for IDR ESI IDs for Initial Settlement</a:t>
                      </a:r>
                      <a:endParaRPr lang="en-US" sz="7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Jul 2019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2019-R6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$25k-$45k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Oncor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  <p:sp>
        <p:nvSpPr>
          <p:cNvPr id="13" name="TextBox 22"/>
          <p:cNvSpPr txBox="1">
            <a:spLocks noChangeArrowheads="1"/>
          </p:cNvSpPr>
          <p:nvPr/>
        </p:nvSpPr>
        <p:spPr bwMode="auto">
          <a:xfrm>
            <a:off x="4876800" y="6278917"/>
            <a:ext cx="2501608" cy="261610"/>
          </a:xfrm>
          <a:prstGeom prst="rect">
            <a:avLst/>
          </a:prstGeom>
          <a:solidFill>
            <a:srgbClr val="99FF99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kern="0" dirty="0" smtClean="0">
                <a:solidFill>
                  <a:srgbClr val="000000"/>
                </a:solidFill>
              </a:rPr>
              <a:t>Project </a:t>
            </a:r>
            <a:r>
              <a:rPr kumimoji="0" lang="en-US" sz="11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Initiations – </a:t>
            </a:r>
            <a:r>
              <a:rPr lang="en-US" sz="1100" kern="0" dirty="0" smtClean="0">
                <a:solidFill>
                  <a:srgbClr val="000000"/>
                </a:solidFill>
              </a:rPr>
              <a:t>Next 3 Months</a:t>
            </a:r>
            <a:endParaRPr kumimoji="0" lang="en-US" sz="1100" b="1" i="0" u="none" strike="noStrike" kern="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48200" y="1506889"/>
            <a:ext cx="10317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i="1" dirty="0" smtClean="0">
                <a:solidFill>
                  <a:srgbClr val="FF0000"/>
                </a:solidFill>
              </a:rPr>
              <a:t>If Board approves on 4/9/2019</a:t>
            </a:r>
            <a:endParaRPr lang="en-US" sz="800" i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48200" y="1873897"/>
            <a:ext cx="10317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i="1" dirty="0" smtClean="0">
                <a:solidFill>
                  <a:srgbClr val="FF0000"/>
                </a:solidFill>
              </a:rPr>
              <a:t>If Board approves on 4/9/2019</a:t>
            </a:r>
            <a:endParaRPr lang="en-US" sz="8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83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4343400" cy="518318"/>
          </a:xfrm>
        </p:spPr>
        <p:txBody>
          <a:bodyPr/>
          <a:lstStyle/>
          <a:p>
            <a:r>
              <a:rPr lang="en-US" sz="2400" dirty="0" smtClean="0"/>
              <a:t>Aging Items Report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35952" y="6533145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9127775"/>
              </p:ext>
            </p:extLst>
          </p:nvPr>
        </p:nvGraphicFramePr>
        <p:xfrm>
          <a:off x="152401" y="887766"/>
          <a:ext cx="8840750" cy="50827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62399"/>
                <a:gridCol w="1371600"/>
                <a:gridCol w="3506751"/>
              </a:tblGrid>
              <a:tr h="342924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Aging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 Items Report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Last Action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Status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NPRR664 </a:t>
                      </a:r>
                      <a:r>
                        <a:rPr lang="en-US" sz="900" dirty="0" smtClean="0"/>
                        <a:t>– </a:t>
                      </a:r>
                      <a:r>
                        <a:rPr lang="en-US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Fuel Index Price for Resource Definition and Real-Time Make-Whole Payments for Exceptional Fuel Cost Events</a:t>
                      </a:r>
                      <a:endParaRPr lang="en-US" sz="9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Board approved on 12/9/2014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On 8/7/2018,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Board approved NPRR847 – </a:t>
                      </a:r>
                      <a:r>
                        <a:rPr 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Exceptional Fuel Cost Included in the Mitigated Offer Cap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 presented options to WMS in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Sept 2018 to resolve remaining gray boxes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On 4/3/2019, WMS endorsed a motion asking ERCOT to file an NPRR to remove remaining NPRR664 grey boxes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NPRR484</a:t>
                      </a: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– Revisions to Congestion Revenue Rights Credit Calculations and Payments - Phase 1b / 2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Board approved on 3/19/2013</a:t>
                      </a:r>
                    </a:p>
                  </a:txBody>
                  <a:tcPr marT="45732" marB="45732" anchor="ctr"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Candidates for next phase of CMM Upgrade project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Potential Q3 2019 start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(with NPRR829 and NPRR907)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Partial implementation of NPRR484 on 10/21/2013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NPRR867</a:t>
                      </a: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– Revisions to CRR Auction Credit Lock Amount to Reduce Excess Collateral</a:t>
                      </a: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Board approved on 6/12/2018</a:t>
                      </a:r>
                    </a:p>
                  </a:txBody>
                  <a:tcPr marT="45732" marB="45732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NPRR702</a:t>
                      </a: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– Flexible Accounts, Payment of Invoices, and Disposition of Interest on Cash Collateral</a:t>
                      </a: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Board approved on 12/8/2015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Partial implementation on 9/1/2018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Remaining grey boxes pending decision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on Treasury software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NPRR825</a:t>
                      </a: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– Require ERCOT to Issue a DC Tie Curtailment Notice Prior to Curtailing any DC Tie Load</a:t>
                      </a: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Board approved on 12/12/2017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Partial implementation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on 10/1/2018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Remaining grey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boxes e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xpected to be paired with internal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ERCOT project (Security Constrained Unit Commitment)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NPRR856</a:t>
                      </a: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– Treatment of OFFQS Status in Day-Ahead Make Whole and RUC Settlements</a:t>
                      </a: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Board approved on 8/7/2018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Currently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targeted to start in Q3 2019 bundled with NPRR884 – </a:t>
                      </a:r>
                      <a:r>
                        <a:rPr 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Adjustments to Pricing and Settlement for Reliability Unit Commitments (RUCs) of On-Line Combined Cycle Generation Resources</a:t>
                      </a:r>
                      <a:endParaRPr lang="en-US" sz="10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2687711" y="6155199"/>
            <a:ext cx="4540190" cy="45550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 smtClean="0"/>
              <a:t>Aging Items PPL Logic:       Project Status = “Not Started” and</a:t>
            </a:r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	</a:t>
            </a:r>
            <a:r>
              <a:rPr lang="en-US" sz="1200" b="0" dirty="0" smtClean="0"/>
              <a:t>	Priority &lt; “2019”</a:t>
            </a:r>
            <a:r>
              <a:rPr lang="en-US" sz="1400" b="0" dirty="0" smtClean="0"/>
              <a:t> </a:t>
            </a:r>
            <a:r>
              <a:rPr lang="en-US" sz="1000" b="0" dirty="0" smtClean="0"/>
              <a:t>(current year)</a:t>
            </a:r>
            <a:endParaRPr lang="en-US" sz="1100" b="0" dirty="0"/>
          </a:p>
        </p:txBody>
      </p:sp>
    </p:spTree>
    <p:extLst>
      <p:ext uri="{BB962C8B-B14F-4D97-AF65-F5344CB8AC3E}">
        <p14:creationId xmlns:p14="http://schemas.microsoft.com/office/powerpoint/2010/main" val="136213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4114800" cy="518318"/>
          </a:xfrm>
        </p:spPr>
        <p:txBody>
          <a:bodyPr/>
          <a:lstStyle/>
          <a:p>
            <a:r>
              <a:rPr lang="en-US" sz="2400" dirty="0" smtClean="0"/>
              <a:t>2019 Project Spending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35952" y="6533145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22"/>
          <p:cNvSpPr txBox="1">
            <a:spLocks noChangeArrowheads="1"/>
          </p:cNvSpPr>
          <p:nvPr/>
        </p:nvSpPr>
        <p:spPr bwMode="auto">
          <a:xfrm>
            <a:off x="2363752" y="6079980"/>
            <a:ext cx="5867400" cy="2769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200" dirty="0" smtClean="0">
                <a:solidFill>
                  <a:prstClr val="black"/>
                </a:solidFill>
              </a:rPr>
              <a:t>2019 PPL Budget  =  $20.4M</a:t>
            </a:r>
            <a:endParaRPr lang="en-US" sz="800" b="0" dirty="0">
              <a:solidFill>
                <a:prstClr val="black"/>
              </a:solidFill>
            </a:endParaRPr>
          </a:p>
        </p:txBody>
      </p:sp>
      <p:sp>
        <p:nvSpPr>
          <p:cNvPr id="6" name="TextBox 22"/>
          <p:cNvSpPr txBox="1">
            <a:spLocks noChangeArrowheads="1"/>
          </p:cNvSpPr>
          <p:nvPr/>
        </p:nvSpPr>
        <p:spPr bwMode="auto">
          <a:xfrm>
            <a:off x="2363752" y="6352828"/>
            <a:ext cx="5867400" cy="24622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dirty="0" smtClean="0">
                <a:solidFill>
                  <a:srgbClr val="FF0000"/>
                </a:solidFill>
              </a:rPr>
              <a:t>“Potential Demand” represents internal ERCOT projects that have not been fully approved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53000" y="210453"/>
            <a:ext cx="3962400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March actuals not yet available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March-December forecasts are updated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02" y="876525"/>
            <a:ext cx="8993152" cy="5090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38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391400" cy="518318"/>
          </a:xfrm>
        </p:spPr>
        <p:txBody>
          <a:bodyPr/>
          <a:lstStyle/>
          <a:p>
            <a:r>
              <a:rPr lang="en-US" sz="2400" dirty="0"/>
              <a:t>Revision Request Funding Placeholder Status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829234"/>
            <a:ext cx="8686800" cy="2405531"/>
          </a:xfrm>
        </p:spPr>
        <p:txBody>
          <a:bodyPr/>
          <a:lstStyle/>
          <a:p>
            <a:r>
              <a:rPr lang="en-US" sz="2000" dirty="0"/>
              <a:t>In </a:t>
            </a:r>
            <a:r>
              <a:rPr lang="en-US" sz="2000" dirty="0" smtClean="0"/>
              <a:t>2019, </a:t>
            </a:r>
            <a:r>
              <a:rPr lang="en-US" sz="2000" dirty="0"/>
              <a:t>ERCOT </a:t>
            </a:r>
            <a:r>
              <a:rPr lang="en-US" sz="2000" dirty="0" smtClean="0"/>
              <a:t>forecasted </a:t>
            </a:r>
            <a:r>
              <a:rPr lang="en-US" sz="2000" dirty="0"/>
              <a:t>$</a:t>
            </a:r>
            <a:r>
              <a:rPr lang="en-US" sz="2000" dirty="0" smtClean="0"/>
              <a:t>4.0M </a:t>
            </a:r>
            <a:r>
              <a:rPr lang="en-US" sz="2000" dirty="0"/>
              <a:t>for Revision Request </a:t>
            </a:r>
            <a:r>
              <a:rPr lang="en-US" sz="2000" dirty="0" smtClean="0"/>
              <a:t>work</a:t>
            </a:r>
          </a:p>
          <a:p>
            <a:endParaRPr lang="en-US" sz="900" dirty="0"/>
          </a:p>
          <a:p>
            <a:r>
              <a:rPr lang="en-US" sz="2000" dirty="0" smtClean="0"/>
              <a:t>In ERCOT’s </a:t>
            </a:r>
            <a:r>
              <a:rPr lang="en-US" sz="2000" dirty="0" smtClean="0"/>
              <a:t>2020/2021 proposed budget, the following amounts are allocated for Revision </a:t>
            </a:r>
            <a:r>
              <a:rPr lang="en-US" sz="2000" dirty="0"/>
              <a:t>Request </a:t>
            </a:r>
            <a:r>
              <a:rPr lang="en-US" sz="2000" dirty="0" smtClean="0"/>
              <a:t>work</a:t>
            </a:r>
          </a:p>
          <a:p>
            <a:pPr lvl="1"/>
            <a:r>
              <a:rPr lang="en-US" sz="1600" dirty="0" smtClean="0"/>
              <a:t>2020 = $4M</a:t>
            </a:r>
          </a:p>
          <a:p>
            <a:pPr lvl="1"/>
            <a:r>
              <a:rPr lang="en-US" sz="1600" dirty="0" smtClean="0"/>
              <a:t>2021 = $4M</a:t>
            </a:r>
            <a:endParaRPr lang="en-US" sz="1600" dirty="0" smtClean="0"/>
          </a:p>
          <a:p>
            <a:pPr marL="457200" indent="-457200">
              <a:buFont typeface="+mj-lt"/>
              <a:buAutoNum type="arabicPeriod"/>
            </a:pPr>
            <a:endParaRPr lang="en-US" sz="900" dirty="0" smtClean="0">
              <a:solidFill>
                <a:srgbClr val="FF0000"/>
              </a:solidFill>
            </a:endParaRPr>
          </a:p>
          <a:p>
            <a:r>
              <a:rPr lang="en-US" sz="2000" dirty="0" smtClean="0"/>
              <a:t>Yearly Revision Request Spending Forecast Summary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7134858"/>
              </p:ext>
            </p:extLst>
          </p:nvPr>
        </p:nvGraphicFramePr>
        <p:xfrm>
          <a:off x="1219200" y="3302000"/>
          <a:ext cx="6840064" cy="287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38332"/>
                <a:gridCol w="1600866"/>
                <a:gridCol w="1600866"/>
              </a:tblGrid>
              <a:tr h="558800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Project Status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2019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2020</a:t>
                      </a:r>
                      <a:endParaRPr lang="en-US" sz="2000" dirty="0"/>
                    </a:p>
                  </a:txBody>
                  <a:tcPr anchor="ctr"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YTD Actuals</a:t>
                      </a:r>
                      <a:endParaRPr lang="en-US" i="1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$0.61M</a:t>
                      </a:r>
                      <a:endParaRPr lang="en-US" i="1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-</a:t>
                      </a:r>
                      <a:endParaRPr lang="en-US" i="1" dirty="0"/>
                    </a:p>
                  </a:txBody>
                  <a:tcPr anchor="ctr"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dirty="0" smtClean="0"/>
                        <a:t>Approved – In-Flight / Complete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$1.59M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$0.00M</a:t>
                      </a:r>
                      <a:endParaRPr lang="en-US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Approved – Not Started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$0.97M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$0.60M</a:t>
                      </a:r>
                      <a:endParaRPr lang="en-US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Remaining Funding</a:t>
                      </a:r>
                      <a:endParaRPr lang="en-US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$1.44M</a:t>
                      </a:r>
                      <a:endParaRPr lang="en-US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$3.40M</a:t>
                      </a:r>
                      <a:endParaRPr lang="en-US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Total Allocation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$4.00M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$4.00M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1219200" y="5658120"/>
            <a:ext cx="68400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219200" y="6153102"/>
            <a:ext cx="68400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219200" y="3886200"/>
            <a:ext cx="68400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256539" y="3953435"/>
            <a:ext cx="12602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As of </a:t>
            </a:r>
            <a:r>
              <a:rPr lang="en-US" sz="1200" dirty="0" smtClean="0"/>
              <a:t>2/28/2019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9805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229600" cy="518318"/>
          </a:xfrm>
        </p:spPr>
        <p:txBody>
          <a:bodyPr/>
          <a:lstStyle/>
          <a:p>
            <a:r>
              <a:rPr lang="en-US" sz="2200" dirty="0" smtClean="0"/>
              <a:t>Priority / Rank Options for Revision Requests with Impacts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1595728"/>
              </p:ext>
            </p:extLst>
          </p:nvPr>
        </p:nvGraphicFramePr>
        <p:xfrm>
          <a:off x="228600" y="1417454"/>
          <a:ext cx="8686799" cy="25297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3276600"/>
                <a:gridCol w="762000"/>
                <a:gridCol w="762000"/>
                <a:gridCol w="2590799"/>
              </a:tblGrid>
              <a:tr h="63994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Revision Request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Description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Priority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Rank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Comments</a:t>
                      </a:r>
                      <a:endParaRPr lang="en-US" sz="1400" dirty="0"/>
                    </a:p>
                  </a:txBody>
                  <a:tcPr anchor="ctr"/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NPRR885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Must-Run Alternative (MRA) Details and Revisions Resulting from PUCT Project No. 46369, Rulemaking Relating to Reliability Must-Run Service</a:t>
                      </a:r>
                      <a:endParaRPr lang="en-US" sz="12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2019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220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REGULATORY</a:t>
                      </a:r>
                      <a:endParaRPr lang="en-US" sz="11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Add to end of 2019 list and work into the plan without disrupting in-flight projects</a:t>
                      </a:r>
                    </a:p>
                  </a:txBody>
                  <a:tcPr anchor="ctr"/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SCR799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Outage Study Cases in the System Operations Test Environment (SOTE)</a:t>
                      </a:r>
                      <a:endParaRPr lang="en-US" sz="12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TBD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TBD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Requesting an additional month to complete IA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0425268"/>
              </p:ext>
            </p:extLst>
          </p:nvPr>
        </p:nvGraphicFramePr>
        <p:xfrm>
          <a:off x="4729051" y="1119026"/>
          <a:ext cx="1645404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04"/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Options for…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3044836" y="6005780"/>
            <a:ext cx="3352800" cy="6617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 smtClean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Next </a:t>
            </a:r>
            <a:r>
              <a:rPr lang="en-US" sz="900" b="0" kern="0" dirty="0">
                <a:solidFill>
                  <a:srgbClr val="000000"/>
                </a:solidFill>
              </a:rPr>
              <a:t>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2019 </a:t>
            </a:r>
            <a:r>
              <a:rPr lang="en-US" sz="900" b="0" kern="0" dirty="0">
                <a:solidFill>
                  <a:srgbClr val="000000"/>
                </a:solidFill>
              </a:rPr>
              <a:t>Rank in Business Strategy </a:t>
            </a:r>
            <a:r>
              <a:rPr lang="en-US" sz="900" b="0" kern="0" dirty="0" smtClean="0">
                <a:solidFill>
                  <a:srgbClr val="000000"/>
                </a:solidFill>
              </a:rPr>
              <a:t>	= 2700</a:t>
            </a:r>
            <a:endParaRPr lang="en-US" sz="900" b="0" kern="0" dirty="0">
              <a:solidFill>
                <a:srgbClr val="000000"/>
              </a:solidFill>
            </a:endParaRP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Next </a:t>
            </a:r>
            <a:r>
              <a:rPr lang="en-US" sz="900" b="0" kern="0" dirty="0">
                <a:solidFill>
                  <a:srgbClr val="000000"/>
                </a:solidFill>
              </a:rPr>
              <a:t>available Rank in </a:t>
            </a:r>
            <a:r>
              <a:rPr lang="en-US" sz="900" b="0" kern="0" dirty="0" smtClean="0">
                <a:solidFill>
                  <a:srgbClr val="000000"/>
                </a:solidFill>
              </a:rPr>
              <a:t>Regulatory	=   220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purl.org/dc/terms/"/>
    <ds:schemaRef ds:uri="http://schemas.microsoft.com/office/2006/documentManagement/typ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126571</TotalTime>
  <Words>1111</Words>
  <Application>Microsoft Office PowerPoint</Application>
  <PresentationFormat>On-screen Show (4:3)</PresentationFormat>
  <Paragraphs>455</Paragraphs>
  <Slides>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Implementations</vt:lpstr>
      <vt:lpstr>2019 Release Targets – Board Approved NPRRs / SCRs / xGRRs </vt:lpstr>
      <vt:lpstr>Approved Revision Requests “Not Started” – Planned to Start in Future Months</vt:lpstr>
      <vt:lpstr>Aging Items Report</vt:lpstr>
      <vt:lpstr>2019 Project Spending</vt:lpstr>
      <vt:lpstr>Revision Request Funding Placeholder Status</vt:lpstr>
      <vt:lpstr>Priority / Rank Options for Revision Requests with Impacts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1445</cp:revision>
  <cp:lastPrinted>2019-04-05T14:20:51Z</cp:lastPrinted>
  <dcterms:created xsi:type="dcterms:W3CDTF">2016-01-21T15:20:31Z</dcterms:created>
  <dcterms:modified xsi:type="dcterms:W3CDTF">2019-04-05T14:47:35Z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