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8" r:id="rId6"/>
    <p:sldId id="270" r:id="rId7"/>
    <p:sldId id="271" r:id="rId8"/>
    <p:sldId id="273" r:id="rId9"/>
    <p:sldId id="272" r:id="rId10"/>
    <p:sldId id="274" r:id="rId11"/>
    <p:sldId id="27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66"/>
    <a:srgbClr val="FF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84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Spring and Fall Wind Capacity Contributions Based on Potential Methodology Changes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Connor Anderson</a:t>
            </a:r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04/12/2019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Effects of Changes on Spring 2019 (Preliminary SARA)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1,667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4560"/>
              </p:ext>
            </p:extLst>
          </p:nvPr>
        </p:nvGraphicFramePr>
        <p:xfrm>
          <a:off x="214352" y="1524001"/>
          <a:ext cx="8715296" cy="45188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40174"/>
                <a:gridCol w="963490"/>
                <a:gridCol w="1013227"/>
                <a:gridCol w="3498405"/>
              </a:tblGrid>
              <a:tr h="1018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 with </a:t>
                      </a:r>
                      <a:r>
                        <a:rPr lang="en-US" sz="1400" b="1" u="none" strike="noStrike" dirty="0">
                          <a:effectLst/>
                        </a:rPr>
                        <a:t>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Change in Planned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Wind 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+46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+70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08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Effects of Changes on Spring 2019 (Final SARA)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102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290541"/>
              </p:ext>
            </p:extLst>
          </p:nvPr>
        </p:nvGraphicFramePr>
        <p:xfrm>
          <a:off x="214352" y="1524001"/>
          <a:ext cx="8715296" cy="45188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40174"/>
                <a:gridCol w="963490"/>
                <a:gridCol w="1013227"/>
                <a:gridCol w="3498405"/>
              </a:tblGrid>
              <a:tr h="1018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 with </a:t>
                      </a:r>
                      <a:r>
                        <a:rPr lang="en-US" sz="1400" b="1" u="none" strike="noStrike" dirty="0">
                          <a:effectLst/>
                        </a:rPr>
                        <a:t>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Change in Planned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Wind 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932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Effects of Changes on Fall 2018 (Preliminary SARA)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961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297378"/>
              </p:ext>
            </p:extLst>
          </p:nvPr>
        </p:nvGraphicFramePr>
        <p:xfrm>
          <a:off x="214352" y="1524001"/>
          <a:ext cx="8715296" cy="45188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40174"/>
                <a:gridCol w="963490"/>
                <a:gridCol w="1013227"/>
                <a:gridCol w="3498405"/>
              </a:tblGrid>
              <a:tr h="1018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 with </a:t>
                      </a:r>
                      <a:r>
                        <a:rPr lang="en-US" sz="1400" b="1" u="none" strike="noStrike" dirty="0">
                          <a:effectLst/>
                        </a:rPr>
                        <a:t>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Change in Planned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Wind 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+123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+126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1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Effects of Changes on Fall 2018 (Final SARA)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360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33654"/>
              </p:ext>
            </p:extLst>
          </p:nvPr>
        </p:nvGraphicFramePr>
        <p:xfrm>
          <a:off x="214352" y="1524001"/>
          <a:ext cx="8715296" cy="45188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240174"/>
                <a:gridCol w="963490"/>
                <a:gridCol w="1013227"/>
                <a:gridCol w="3498405"/>
              </a:tblGrid>
              <a:tr h="10187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</a:t>
                      </a:r>
                      <a:r>
                        <a:rPr lang="en-US" sz="1400" b="1" u="none" strike="noStrike" dirty="0" smtClean="0">
                          <a:effectLst/>
                        </a:rPr>
                        <a:t>SARA with </a:t>
                      </a:r>
                      <a:r>
                        <a:rPr lang="en-US" sz="1400" b="1" u="none" strike="noStrike" dirty="0">
                          <a:effectLst/>
                        </a:rPr>
                        <a:t>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</a:t>
                      </a:r>
                      <a:r>
                        <a:rPr lang="en-US" sz="1400" b="1" u="none" strike="noStrike" dirty="0" smtClean="0">
                          <a:effectLst/>
                        </a:rPr>
                        <a:t>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833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Change in Planned</a:t>
                      </a:r>
                      <a:r>
                        <a:rPr lang="en-US" sz="1400" b="1" u="none" strike="noStrike" baseline="0" dirty="0" smtClean="0">
                          <a:effectLst/>
                        </a:rPr>
                        <a:t> Wind Contribution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+67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+68 MW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8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Current vs. Alternative Capacity Contribution Methodology, All Seasons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65878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349441"/>
              </p:ext>
            </p:extLst>
          </p:nvPr>
        </p:nvGraphicFramePr>
        <p:xfrm>
          <a:off x="76200" y="1444898"/>
          <a:ext cx="3352800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7620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Spring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Summer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Fall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Coastal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43%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63%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40%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Non-Coastal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30%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14%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37%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82302"/>
              </p:ext>
            </p:extLst>
          </p:nvPr>
        </p:nvGraphicFramePr>
        <p:xfrm>
          <a:off x="4286249" y="1444898"/>
          <a:ext cx="4751071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443"/>
                <a:gridCol w="682308"/>
                <a:gridCol w="853440"/>
                <a:gridCol w="853440"/>
                <a:gridCol w="853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Region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Winter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Summer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Fall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Coastal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46%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64%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63%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Panhandle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45%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South Non-Coastal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39%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49%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47%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26%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Other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13%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36%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444240" y="1985918"/>
            <a:ext cx="817244" cy="1305560"/>
            <a:chOff x="3444240" y="1790840"/>
            <a:chExt cx="817244" cy="1305560"/>
          </a:xfrm>
        </p:grpSpPr>
        <p:sp>
          <p:nvSpPr>
            <p:cNvPr id="25" name="Left Brace 24"/>
            <p:cNvSpPr/>
            <p:nvPr/>
          </p:nvSpPr>
          <p:spPr>
            <a:xfrm>
              <a:off x="4040504" y="2049920"/>
              <a:ext cx="220980" cy="1046480"/>
            </a:xfrm>
            <a:prstGeom prst="leftBrace">
              <a:avLst/>
            </a:prstGeom>
            <a:noFill/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>
              <a:off x="3444240" y="2199939"/>
              <a:ext cx="518160" cy="307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444240" y="1790840"/>
              <a:ext cx="79438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Left Brace 34"/>
          <p:cNvSpPr/>
          <p:nvPr/>
        </p:nvSpPr>
        <p:spPr>
          <a:xfrm>
            <a:off x="4040504" y="4637089"/>
            <a:ext cx="220980" cy="1046480"/>
          </a:xfrm>
          <a:prstGeom prst="leftBrace">
            <a:avLst/>
          </a:prstGeom>
          <a:noFill/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444240" y="4787108"/>
            <a:ext cx="518160" cy="30718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06341"/>
              </p:ext>
            </p:extLst>
          </p:nvPr>
        </p:nvGraphicFramePr>
        <p:xfrm>
          <a:off x="76200" y="3836989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762000"/>
                <a:gridCol w="533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Spring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Summer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Fall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Coastal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1,267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1,186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804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Non-Coastal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2,542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3,813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1,779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4,702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3,406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5,079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2,965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5,507</a:t>
                      </a:r>
                      <a:endParaRPr lang="en-US" sz="1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856901"/>
              </p:ext>
            </p:extLst>
          </p:nvPr>
        </p:nvGraphicFramePr>
        <p:xfrm>
          <a:off x="4286249" y="3836989"/>
          <a:ext cx="4751071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443"/>
                <a:gridCol w="682308"/>
                <a:gridCol w="853440"/>
                <a:gridCol w="853440"/>
                <a:gridCol w="8534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Region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Winter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Spring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Summer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Fall</a:t>
                      </a:r>
                      <a:endParaRPr lang="en-US" sz="11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Coastal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925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1,287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1,267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724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Panhandle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941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1,209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974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1,512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South Non-Coastal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523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657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631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349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Other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1,361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2,322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1,041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2,883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3,750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5,476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3,912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5,467</a:t>
                      </a:r>
                      <a:endParaRPr lang="en-US" sz="1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Difference</a:t>
                      </a:r>
                      <a:endParaRPr lang="en-US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+344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+396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+947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-39</a:t>
                      </a:r>
                      <a:endParaRPr lang="en-US" sz="1000" dirty="0"/>
                    </a:p>
                  </a:txBody>
                  <a:tcPr anchor="ctr">
                    <a:solidFill>
                      <a:srgbClr val="FFB466"/>
                    </a:solidFill>
                  </a:tcPr>
                </a:tc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3444240" y="4378009"/>
            <a:ext cx="79438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6200" y="34406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Planned capacity with signed IAs (MW) – Nameplate capacity: 14,720 MW*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6200" y="1033278"/>
            <a:ext cx="5029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Capacity contributions (%)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" y="5594191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*cumulative planned capacity through 2021, taken from March 2019 GIS Report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89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ERCOT recommends: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/>
              <a:t>A</a:t>
            </a:r>
            <a:r>
              <a:rPr lang="en-US" sz="2400" dirty="0" smtClean="0"/>
              <a:t>dding a Panhandle region for wind capacity contribution calculations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sz="2400" dirty="0"/>
              <a:t>U</a:t>
            </a:r>
            <a:r>
              <a:rPr lang="en-US" sz="2400" dirty="0" smtClean="0"/>
              <a:t>sing a capacity-weighted average approach (rather than a simple average) </a:t>
            </a:r>
            <a:r>
              <a:rPr lang="en-US" sz="2400" u="sng" dirty="0" smtClean="0"/>
              <a:t>for both wind and solar </a:t>
            </a:r>
            <a:r>
              <a:rPr lang="en-US" sz="2400" dirty="0" smtClean="0"/>
              <a:t>capacity contribution calculations</a:t>
            </a:r>
          </a:p>
          <a:p>
            <a:r>
              <a:rPr lang="en-US" sz="2800" dirty="0" smtClean="0"/>
              <a:t>At this time, ERCOT does not recommend adding a South Non-Coastal region for wind capacity contribution calculations due to its small geographic size</a:t>
            </a:r>
          </a:p>
          <a:p>
            <a:pPr lvl="1"/>
            <a:r>
              <a:rPr lang="en-US" sz="2400" dirty="0" smtClean="0"/>
              <a:t>We plan to investigate the impact of adding these counties to the Coastal region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41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546</Words>
  <Application>Microsoft Office PowerPoint</Application>
  <PresentationFormat>On-screen Show (4:3)</PresentationFormat>
  <Paragraphs>239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Effects of Changes on Spring 2019 (Preliminary SARA)</vt:lpstr>
      <vt:lpstr>Effects of Changes on Spring 2019 (Final SARA)</vt:lpstr>
      <vt:lpstr>Effects of Changes on Fall 2018 (Preliminary SARA)</vt:lpstr>
      <vt:lpstr>Effects of Changes on Fall 2018 (Final SARA)</vt:lpstr>
      <vt:lpstr>Current vs. Alternative Capacity Contribution Methodology, All Seasons</vt:lpstr>
      <vt:lpstr>Methodology Recommendations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Warnken, Pete</cp:lastModifiedBy>
  <cp:revision>57</cp:revision>
  <cp:lastPrinted>2016-01-21T20:53:15Z</cp:lastPrinted>
  <dcterms:created xsi:type="dcterms:W3CDTF">2016-01-21T15:20:31Z</dcterms:created>
  <dcterms:modified xsi:type="dcterms:W3CDTF">2019-04-09T17:38:33Z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