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3"/>
  </p:notesMasterIdLst>
  <p:handoutMasterIdLst>
    <p:handoutMasterId r:id="rId34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8" r:id="rId24"/>
    <p:sldId id="299" r:id="rId25"/>
    <p:sldId id="292" r:id="rId26"/>
    <p:sldId id="284" r:id="rId27"/>
    <p:sldId id="285" r:id="rId28"/>
    <p:sldId id="286" r:id="rId29"/>
    <p:sldId id="296" r:id="rId30"/>
    <p:sldId id="297" r:id="rId31"/>
    <p:sldId id="26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4" autoAdjust="0"/>
  </p:normalViewPr>
  <p:slideViewPr>
    <p:cSldViewPr showGuides="1"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FRM</a:t>
            </a:r>
            <a:r>
              <a:rPr lang="en-US" baseline="0" dirty="0" smtClean="0"/>
              <a:t> </a:t>
            </a:r>
            <a:r>
              <a:rPr lang="en-US" dirty="0" smtClean="0"/>
              <a:t>Changed to -895 from -759 on April 1</a:t>
            </a:r>
            <a:r>
              <a:rPr lang="en-US" baseline="30000" dirty="0" smtClean="0"/>
              <a:t>st</a:t>
            </a:r>
            <a:r>
              <a:rPr lang="en-US" dirty="0" smtClean="0"/>
              <a:t> at 10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3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27,806,530</a:t>
            </a:r>
            <a:r>
              <a:rPr lang="en-US" dirty="0" smtClean="0"/>
              <a:t> 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6,058,318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21.79%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176,527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282,123 on March 5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134,534</a:t>
            </a:r>
            <a:r>
              <a:rPr lang="en-US" baseline="0" dirty="0" smtClean="0"/>
              <a:t> on March 27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3/11/19</a:t>
            </a:r>
            <a:r>
              <a:rPr lang="en-US" baseline="0" dirty="0" smtClean="0"/>
              <a:t> 21:00 90.21%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Unit Loss and large manual offset. Large positive expected generation deviation. Non conforming load dropped by 200 MW while frequency was high. </a:t>
            </a:r>
            <a:r>
              <a:rPr lang="en-US" baseline="0" dirty="0" smtClean="0"/>
              <a:t>Load </a:t>
            </a:r>
            <a:r>
              <a:rPr lang="en-US" baseline="0" smtClean="0"/>
              <a:t>was decreasing. 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15.28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15.51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13.05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18.46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March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April 10,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476155"/>
            <a:ext cx="84677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162" y="2767012"/>
            <a:ext cx="80676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March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173.12%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>
                <a:solidFill>
                  <a:schemeClr val="accent2"/>
                </a:solidFill>
              </a:rPr>
              <a:t>174.64%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3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-895.19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15.51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13.05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18.46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27,806,530</a:t>
            </a:r>
            <a:r>
              <a:rPr lang="en-US" sz="1600" dirty="0" smtClean="0">
                <a:solidFill>
                  <a:schemeClr val="accent2"/>
                </a:solidFill>
              </a:rPr>
              <a:t> 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6,058,318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>
                <a:solidFill>
                  <a:schemeClr val="accent2"/>
                </a:solidFill>
              </a:rPr>
              <a:t>21.79%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176,527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282,123</a:t>
            </a:r>
            <a:r>
              <a:rPr lang="en-US" sz="1600" dirty="0">
                <a:solidFill>
                  <a:schemeClr val="accent2"/>
                </a:solidFill>
              </a:rPr>
              <a:t> on March 5th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134,534 </a:t>
            </a:r>
            <a:r>
              <a:rPr lang="en-US" sz="1600" dirty="0">
                <a:solidFill>
                  <a:schemeClr val="accent2"/>
                </a:solidFill>
              </a:rPr>
              <a:t>on March 27th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394224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879068"/>
            <a:ext cx="308289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March-19 CPS1 (%): 173.12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</a:t>
            </a:r>
            <a:r>
              <a:rPr lang="en-US" sz="2400" dirty="0"/>
              <a:t>3</a:t>
            </a:r>
            <a:r>
              <a:rPr lang="en-US" sz="2400" dirty="0" smtClean="0"/>
              <a:t> BAAL exceedances in March</a:t>
            </a:r>
          </a:p>
          <a:p>
            <a:pPr lvl="1"/>
            <a:r>
              <a:rPr lang="en-US" sz="2000" dirty="0" smtClean="0"/>
              <a:t>March 2, </a:t>
            </a:r>
            <a:r>
              <a:rPr lang="en-US" sz="2000" dirty="0"/>
              <a:t>2019</a:t>
            </a:r>
          </a:p>
          <a:p>
            <a:pPr lvl="2"/>
            <a:r>
              <a:rPr lang="en-US" sz="1600" dirty="0"/>
              <a:t>Unit Trip at </a:t>
            </a:r>
            <a:r>
              <a:rPr lang="en-US" sz="1600" dirty="0" smtClean="0"/>
              <a:t>03:18:53</a:t>
            </a:r>
            <a:endParaRPr lang="en-US" sz="1600" dirty="0"/>
          </a:p>
          <a:p>
            <a:pPr lvl="2"/>
            <a:r>
              <a:rPr lang="en-US" sz="1600" dirty="0"/>
              <a:t>Loss of </a:t>
            </a:r>
            <a:r>
              <a:rPr lang="en-US" sz="1600" dirty="0" smtClean="0"/>
              <a:t>1224 </a:t>
            </a:r>
            <a:r>
              <a:rPr lang="en-US" sz="1600" dirty="0"/>
              <a:t>MW</a:t>
            </a:r>
          </a:p>
          <a:p>
            <a:pPr lvl="2"/>
            <a:r>
              <a:rPr lang="en-US" sz="1600" dirty="0"/>
              <a:t>Less than 59.91 Hz for 1</a:t>
            </a:r>
            <a:r>
              <a:rPr lang="en-US" sz="1600" dirty="0" smtClean="0"/>
              <a:t> minute</a:t>
            </a:r>
          </a:p>
          <a:p>
            <a:pPr lvl="1"/>
            <a:r>
              <a:rPr lang="en-US" sz="2000" dirty="0" smtClean="0"/>
              <a:t>March 11, 2019</a:t>
            </a:r>
          </a:p>
          <a:p>
            <a:pPr lvl="2"/>
            <a:r>
              <a:rPr lang="en-US" sz="1600" dirty="0" smtClean="0"/>
              <a:t>Unit Trip at 21:24:04</a:t>
            </a:r>
          </a:p>
          <a:p>
            <a:pPr lvl="2"/>
            <a:r>
              <a:rPr lang="en-US" sz="1600" dirty="0" smtClean="0"/>
              <a:t>Loss of 610 MW</a:t>
            </a:r>
          </a:p>
          <a:p>
            <a:pPr lvl="2"/>
            <a:r>
              <a:rPr lang="en-US" sz="1600" dirty="0" smtClean="0"/>
              <a:t>Less than 59.91 Hz for 2 minutes</a:t>
            </a:r>
          </a:p>
          <a:p>
            <a:pPr lvl="2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" y="914400"/>
            <a:ext cx="8490947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33650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February-19 CPS1 (%): </a:t>
            </a:r>
            <a:r>
              <a:rPr lang="en-US" dirty="0" smtClean="0"/>
              <a:t>173.12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174.64%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34473</TotalTime>
  <Words>431</Words>
  <Application>Microsoft Office PowerPoint</Application>
  <PresentationFormat>On-screen Show (4:3)</PresentationFormat>
  <Paragraphs>132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March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Lavi, Yamit</cp:lastModifiedBy>
  <cp:revision>487</cp:revision>
  <cp:lastPrinted>2016-01-21T20:53:15Z</cp:lastPrinted>
  <dcterms:created xsi:type="dcterms:W3CDTF">2016-01-21T15:20:31Z</dcterms:created>
  <dcterms:modified xsi:type="dcterms:W3CDTF">2019-04-09T14:59:44Z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