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3" r:id="rId6"/>
  </p:sldMasterIdLst>
  <p:notesMasterIdLst>
    <p:notesMasterId r:id="rId16"/>
  </p:notesMasterIdLst>
  <p:handoutMasterIdLst>
    <p:handoutMasterId r:id="rId17"/>
  </p:handoutMasterIdLst>
  <p:sldIdLst>
    <p:sldId id="288" r:id="rId7"/>
    <p:sldId id="289" r:id="rId8"/>
    <p:sldId id="290" r:id="rId9"/>
    <p:sldId id="287" r:id="rId10"/>
    <p:sldId id="285" r:id="rId11"/>
    <p:sldId id="291" r:id="rId12"/>
    <p:sldId id="292" r:id="rId13"/>
    <p:sldId id="277" r:id="rId14"/>
    <p:sldId id="278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EBCA"/>
    <a:srgbClr val="D19DBB"/>
    <a:srgbClr val="69E1B0"/>
    <a:srgbClr val="00AEC7"/>
    <a:srgbClr val="56E1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howGuides="1">
      <p:cViewPr varScale="1">
        <p:scale>
          <a:sx n="90" d="100"/>
          <a:sy n="90" d="100"/>
        </p:scale>
        <p:origin x="80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pysh\Desktop\Quarterly%20DG%20Count%20and%20MW%20Through%202017_DP%201.18.19_v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1"/>
          <c:order val="1"/>
          <c:tx>
            <c:strRef>
              <c:f>Count_Chart!$D$1</c:f>
              <c:strCache>
                <c:ptCount val="1"/>
                <c:pt idx="0">
                  <c:v>total</c:v>
                </c:pt>
              </c:strCache>
            </c:strRef>
          </c:tx>
          <c:spPr>
            <a:gradFill flip="none" rotWithShape="1">
              <a:gsLst>
                <a:gs pos="100000">
                  <a:schemeClr val="accent4"/>
                </a:gs>
                <a:gs pos="0">
                  <a:srgbClr val="335F8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/>
          </c:spPr>
          <c:cat>
            <c:strRef>
              <c:f>Count_Chart!$A$2:$A$38</c:f>
              <c:strCache>
                <c:ptCount val="37"/>
                <c:pt idx="0">
                  <c:v>Prior to 2010</c:v>
                </c:pt>
                <c:pt idx="1">
                  <c:v>Q1 2010</c:v>
                </c:pt>
                <c:pt idx="2">
                  <c:v>Q2 2010</c:v>
                </c:pt>
                <c:pt idx="3">
                  <c:v>Q3 2010</c:v>
                </c:pt>
                <c:pt idx="4">
                  <c:v>Q4 2010</c:v>
                </c:pt>
                <c:pt idx="5">
                  <c:v>Q1 2011</c:v>
                </c:pt>
                <c:pt idx="6">
                  <c:v>Q2 2011</c:v>
                </c:pt>
                <c:pt idx="7">
                  <c:v>Q3 2011</c:v>
                </c:pt>
                <c:pt idx="8">
                  <c:v>Q4 2011</c:v>
                </c:pt>
                <c:pt idx="9">
                  <c:v>Q1 2012</c:v>
                </c:pt>
                <c:pt idx="10">
                  <c:v>Q2 2012</c:v>
                </c:pt>
                <c:pt idx="11">
                  <c:v>Q3 2012</c:v>
                </c:pt>
                <c:pt idx="12">
                  <c:v>Q4 2012</c:v>
                </c:pt>
                <c:pt idx="13">
                  <c:v>Q1 2013</c:v>
                </c:pt>
                <c:pt idx="14">
                  <c:v>Q2 2013</c:v>
                </c:pt>
                <c:pt idx="15">
                  <c:v>Q3 2013</c:v>
                </c:pt>
                <c:pt idx="16">
                  <c:v>Q4 2013</c:v>
                </c:pt>
                <c:pt idx="17">
                  <c:v>Q1 2014</c:v>
                </c:pt>
                <c:pt idx="18">
                  <c:v>Q2 2014</c:v>
                </c:pt>
                <c:pt idx="19">
                  <c:v>Q3 2014</c:v>
                </c:pt>
                <c:pt idx="20">
                  <c:v>Q4 2014</c:v>
                </c:pt>
                <c:pt idx="21">
                  <c:v>Q1 2015</c:v>
                </c:pt>
                <c:pt idx="22">
                  <c:v>Q2 2015</c:v>
                </c:pt>
                <c:pt idx="23">
                  <c:v>Q3 2015</c:v>
                </c:pt>
                <c:pt idx="24">
                  <c:v>Q4 2015</c:v>
                </c:pt>
                <c:pt idx="25">
                  <c:v>Q1 2016</c:v>
                </c:pt>
                <c:pt idx="26">
                  <c:v>Q2 2016</c:v>
                </c:pt>
                <c:pt idx="27">
                  <c:v>Q3 2016</c:v>
                </c:pt>
                <c:pt idx="28">
                  <c:v>Q4 2016</c:v>
                </c:pt>
                <c:pt idx="29">
                  <c:v>Q1 2017</c:v>
                </c:pt>
                <c:pt idx="30">
                  <c:v>Q2 2017</c:v>
                </c:pt>
                <c:pt idx="31">
                  <c:v>Q3 2017</c:v>
                </c:pt>
                <c:pt idx="32">
                  <c:v>Q4 2017</c:v>
                </c:pt>
                <c:pt idx="33">
                  <c:v>Q1 2018</c:v>
                </c:pt>
                <c:pt idx="34">
                  <c:v>Q2 2018</c:v>
                </c:pt>
                <c:pt idx="35">
                  <c:v>Q3 2018</c:v>
                </c:pt>
                <c:pt idx="36">
                  <c:v>Q4 2018</c:v>
                </c:pt>
              </c:strCache>
            </c:strRef>
          </c:cat>
          <c:val>
            <c:numRef>
              <c:f>Count_Chart!$D$2:$D$38</c:f>
              <c:numCache>
                <c:formatCode>General</c:formatCode>
                <c:ptCount val="37"/>
                <c:pt idx="0">
                  <c:v>96.66</c:v>
                </c:pt>
                <c:pt idx="1">
                  <c:v>101.46</c:v>
                </c:pt>
                <c:pt idx="2">
                  <c:v>101.46</c:v>
                </c:pt>
                <c:pt idx="3">
                  <c:v>116.32</c:v>
                </c:pt>
                <c:pt idx="4">
                  <c:v>124.52</c:v>
                </c:pt>
                <c:pt idx="5">
                  <c:v>127.72</c:v>
                </c:pt>
                <c:pt idx="6">
                  <c:v>127.72</c:v>
                </c:pt>
                <c:pt idx="7">
                  <c:v>138.52000000000001</c:v>
                </c:pt>
                <c:pt idx="8">
                  <c:v>138.52000000000001</c:v>
                </c:pt>
                <c:pt idx="9">
                  <c:v>167.32</c:v>
                </c:pt>
                <c:pt idx="10">
                  <c:v>217.88</c:v>
                </c:pt>
                <c:pt idx="11">
                  <c:v>217.88</c:v>
                </c:pt>
                <c:pt idx="12">
                  <c:v>217.88</c:v>
                </c:pt>
                <c:pt idx="13">
                  <c:v>217.88</c:v>
                </c:pt>
                <c:pt idx="14">
                  <c:v>367.96</c:v>
                </c:pt>
                <c:pt idx="15">
                  <c:v>380.23</c:v>
                </c:pt>
                <c:pt idx="16">
                  <c:v>389.61</c:v>
                </c:pt>
                <c:pt idx="17">
                  <c:v>409.37</c:v>
                </c:pt>
                <c:pt idx="18">
                  <c:v>413.37</c:v>
                </c:pt>
                <c:pt idx="19">
                  <c:v>418.37</c:v>
                </c:pt>
                <c:pt idx="20">
                  <c:v>430.64</c:v>
                </c:pt>
                <c:pt idx="21">
                  <c:v>449.91</c:v>
                </c:pt>
                <c:pt idx="22">
                  <c:v>473.64</c:v>
                </c:pt>
                <c:pt idx="23">
                  <c:v>482.77</c:v>
                </c:pt>
                <c:pt idx="24">
                  <c:v>484.35</c:v>
                </c:pt>
                <c:pt idx="25">
                  <c:v>507.21</c:v>
                </c:pt>
                <c:pt idx="26">
                  <c:v>516.34</c:v>
                </c:pt>
                <c:pt idx="27">
                  <c:v>527.34</c:v>
                </c:pt>
                <c:pt idx="28">
                  <c:v>536</c:v>
                </c:pt>
                <c:pt idx="29">
                  <c:v>544.04</c:v>
                </c:pt>
                <c:pt idx="30">
                  <c:v>571.9</c:v>
                </c:pt>
                <c:pt idx="31">
                  <c:v>605.20000000000005</c:v>
                </c:pt>
                <c:pt idx="32">
                  <c:v>670.49</c:v>
                </c:pt>
                <c:pt idx="33">
                  <c:v>686.83</c:v>
                </c:pt>
                <c:pt idx="34">
                  <c:v>723</c:v>
                </c:pt>
                <c:pt idx="35">
                  <c:v>748.2</c:v>
                </c:pt>
                <c:pt idx="36">
                  <c:v>818.43</c:v>
                </c:pt>
              </c:numCache>
            </c:numRef>
          </c:val>
        </c:ser>
        <c:ser>
          <c:idx val="2"/>
          <c:order val="2"/>
          <c:tx>
            <c:strRef>
              <c:f>Count_Chart!$C$1</c:f>
              <c:strCache>
                <c:ptCount val="1"/>
                <c:pt idx="0">
                  <c:v>Renewable MW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/>
          </c:spPr>
          <c:val>
            <c:numRef>
              <c:f>Count_Chart!$C$2:$C$38</c:f>
              <c:numCache>
                <c:formatCode>General</c:formatCode>
                <c:ptCount val="37"/>
                <c:pt idx="0">
                  <c:v>80.66</c:v>
                </c:pt>
                <c:pt idx="1">
                  <c:v>85.46</c:v>
                </c:pt>
                <c:pt idx="2">
                  <c:v>85.46</c:v>
                </c:pt>
                <c:pt idx="3">
                  <c:v>100.32</c:v>
                </c:pt>
                <c:pt idx="4">
                  <c:v>100.32</c:v>
                </c:pt>
                <c:pt idx="5">
                  <c:v>103.52</c:v>
                </c:pt>
                <c:pt idx="6">
                  <c:v>103.52</c:v>
                </c:pt>
                <c:pt idx="7">
                  <c:v>106.72</c:v>
                </c:pt>
                <c:pt idx="8">
                  <c:v>106.72</c:v>
                </c:pt>
                <c:pt idx="9">
                  <c:v>106.72</c:v>
                </c:pt>
                <c:pt idx="10">
                  <c:v>146.08000000000001</c:v>
                </c:pt>
                <c:pt idx="11">
                  <c:v>146.08000000000001</c:v>
                </c:pt>
                <c:pt idx="12">
                  <c:v>146.08000000000001</c:v>
                </c:pt>
                <c:pt idx="13">
                  <c:v>146.08000000000001</c:v>
                </c:pt>
                <c:pt idx="14">
                  <c:v>146.08000000000001</c:v>
                </c:pt>
                <c:pt idx="15">
                  <c:v>146.08000000000001</c:v>
                </c:pt>
                <c:pt idx="16">
                  <c:v>146.08000000000001</c:v>
                </c:pt>
                <c:pt idx="17">
                  <c:v>156.07</c:v>
                </c:pt>
                <c:pt idx="18">
                  <c:v>156.07</c:v>
                </c:pt>
                <c:pt idx="19">
                  <c:v>156.07</c:v>
                </c:pt>
                <c:pt idx="20">
                  <c:v>156.07</c:v>
                </c:pt>
                <c:pt idx="21">
                  <c:v>165.57</c:v>
                </c:pt>
                <c:pt idx="22">
                  <c:v>167.57</c:v>
                </c:pt>
                <c:pt idx="23">
                  <c:v>167.57</c:v>
                </c:pt>
                <c:pt idx="24">
                  <c:v>169.15</c:v>
                </c:pt>
                <c:pt idx="25">
                  <c:v>169.15</c:v>
                </c:pt>
                <c:pt idx="26">
                  <c:v>170.72</c:v>
                </c:pt>
                <c:pt idx="27">
                  <c:v>181.72</c:v>
                </c:pt>
                <c:pt idx="28">
                  <c:v>181.72</c:v>
                </c:pt>
                <c:pt idx="29">
                  <c:v>181.72</c:v>
                </c:pt>
                <c:pt idx="30">
                  <c:v>181.72</c:v>
                </c:pt>
                <c:pt idx="31">
                  <c:v>190.51</c:v>
                </c:pt>
                <c:pt idx="32">
                  <c:v>246.23</c:v>
                </c:pt>
                <c:pt idx="33">
                  <c:v>250.31</c:v>
                </c:pt>
                <c:pt idx="34">
                  <c:v>250.31</c:v>
                </c:pt>
                <c:pt idx="35">
                  <c:v>260.31</c:v>
                </c:pt>
                <c:pt idx="36">
                  <c:v>320.31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11929616"/>
        <c:axId val="311929224"/>
      </c:areaChart>
      <c:lineChart>
        <c:grouping val="standard"/>
        <c:varyColors val="0"/>
        <c:ser>
          <c:idx val="0"/>
          <c:order val="0"/>
          <c:tx>
            <c:strRef>
              <c:f>Count_Chart!$B$1</c:f>
              <c:strCache>
                <c:ptCount val="1"/>
                <c:pt idx="0">
                  <c:v>ACCUMULATED COUNT</c:v>
                </c:pt>
              </c:strCache>
            </c:strRef>
          </c:tx>
          <c:spPr>
            <a:ln w="34925" cap="rnd">
              <a:solidFill>
                <a:srgbClr val="FFD100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Count_Chart!$A$2:$A$38</c:f>
              <c:strCache>
                <c:ptCount val="37"/>
                <c:pt idx="0">
                  <c:v>Prior to 2010</c:v>
                </c:pt>
                <c:pt idx="1">
                  <c:v>Q1 2010</c:v>
                </c:pt>
                <c:pt idx="2">
                  <c:v>Q2 2010</c:v>
                </c:pt>
                <c:pt idx="3">
                  <c:v>Q3 2010</c:v>
                </c:pt>
                <c:pt idx="4">
                  <c:v>Q4 2010</c:v>
                </c:pt>
                <c:pt idx="5">
                  <c:v>Q1 2011</c:v>
                </c:pt>
                <c:pt idx="6">
                  <c:v>Q2 2011</c:v>
                </c:pt>
                <c:pt idx="7">
                  <c:v>Q3 2011</c:v>
                </c:pt>
                <c:pt idx="8">
                  <c:v>Q4 2011</c:v>
                </c:pt>
                <c:pt idx="9">
                  <c:v>Q1 2012</c:v>
                </c:pt>
                <c:pt idx="10">
                  <c:v>Q2 2012</c:v>
                </c:pt>
                <c:pt idx="11">
                  <c:v>Q3 2012</c:v>
                </c:pt>
                <c:pt idx="12">
                  <c:v>Q4 2012</c:v>
                </c:pt>
                <c:pt idx="13">
                  <c:v>Q1 2013</c:v>
                </c:pt>
                <c:pt idx="14">
                  <c:v>Q2 2013</c:v>
                </c:pt>
                <c:pt idx="15">
                  <c:v>Q3 2013</c:v>
                </c:pt>
                <c:pt idx="16">
                  <c:v>Q4 2013</c:v>
                </c:pt>
                <c:pt idx="17">
                  <c:v>Q1 2014</c:v>
                </c:pt>
                <c:pt idx="18">
                  <c:v>Q2 2014</c:v>
                </c:pt>
                <c:pt idx="19">
                  <c:v>Q3 2014</c:v>
                </c:pt>
                <c:pt idx="20">
                  <c:v>Q4 2014</c:v>
                </c:pt>
                <c:pt idx="21">
                  <c:v>Q1 2015</c:v>
                </c:pt>
                <c:pt idx="22">
                  <c:v>Q2 2015</c:v>
                </c:pt>
                <c:pt idx="23">
                  <c:v>Q3 2015</c:v>
                </c:pt>
                <c:pt idx="24">
                  <c:v>Q4 2015</c:v>
                </c:pt>
                <c:pt idx="25">
                  <c:v>Q1 2016</c:v>
                </c:pt>
                <c:pt idx="26">
                  <c:v>Q2 2016</c:v>
                </c:pt>
                <c:pt idx="27">
                  <c:v>Q3 2016</c:v>
                </c:pt>
                <c:pt idx="28">
                  <c:v>Q4 2016</c:v>
                </c:pt>
                <c:pt idx="29">
                  <c:v>Q1 2017</c:v>
                </c:pt>
                <c:pt idx="30">
                  <c:v>Q2 2017</c:v>
                </c:pt>
                <c:pt idx="31">
                  <c:v>Q3 2017</c:v>
                </c:pt>
                <c:pt idx="32">
                  <c:v>Q4 2017</c:v>
                </c:pt>
                <c:pt idx="33">
                  <c:v>Q1 2018</c:v>
                </c:pt>
                <c:pt idx="34">
                  <c:v>Q2 2018</c:v>
                </c:pt>
                <c:pt idx="35">
                  <c:v>Q3 2018</c:v>
                </c:pt>
                <c:pt idx="36">
                  <c:v>Q4 2018</c:v>
                </c:pt>
              </c:strCache>
            </c:strRef>
          </c:cat>
          <c:val>
            <c:numRef>
              <c:f>Count_Chart!$B$2:$B$38</c:f>
              <c:numCache>
                <c:formatCode>General</c:formatCode>
                <c:ptCount val="37"/>
                <c:pt idx="0">
                  <c:v>16</c:v>
                </c:pt>
                <c:pt idx="1">
                  <c:v>17</c:v>
                </c:pt>
                <c:pt idx="2">
                  <c:v>17</c:v>
                </c:pt>
                <c:pt idx="3">
                  <c:v>19</c:v>
                </c:pt>
                <c:pt idx="4">
                  <c:v>20</c:v>
                </c:pt>
                <c:pt idx="5">
                  <c:v>21</c:v>
                </c:pt>
                <c:pt idx="6">
                  <c:v>21</c:v>
                </c:pt>
                <c:pt idx="7">
                  <c:v>23</c:v>
                </c:pt>
                <c:pt idx="8">
                  <c:v>23</c:v>
                </c:pt>
                <c:pt idx="9">
                  <c:v>26</c:v>
                </c:pt>
                <c:pt idx="10">
                  <c:v>32</c:v>
                </c:pt>
                <c:pt idx="11">
                  <c:v>32</c:v>
                </c:pt>
                <c:pt idx="12">
                  <c:v>32</c:v>
                </c:pt>
                <c:pt idx="13">
                  <c:v>32</c:v>
                </c:pt>
                <c:pt idx="14">
                  <c:v>48</c:v>
                </c:pt>
                <c:pt idx="15">
                  <c:v>50</c:v>
                </c:pt>
                <c:pt idx="16">
                  <c:v>51</c:v>
                </c:pt>
                <c:pt idx="17">
                  <c:v>55</c:v>
                </c:pt>
                <c:pt idx="18">
                  <c:v>56</c:v>
                </c:pt>
                <c:pt idx="19">
                  <c:v>57</c:v>
                </c:pt>
                <c:pt idx="20">
                  <c:v>59</c:v>
                </c:pt>
                <c:pt idx="21">
                  <c:v>62</c:v>
                </c:pt>
                <c:pt idx="22">
                  <c:v>66</c:v>
                </c:pt>
                <c:pt idx="23">
                  <c:v>67</c:v>
                </c:pt>
                <c:pt idx="24">
                  <c:v>68</c:v>
                </c:pt>
                <c:pt idx="25">
                  <c:v>71</c:v>
                </c:pt>
                <c:pt idx="26">
                  <c:v>73</c:v>
                </c:pt>
                <c:pt idx="27">
                  <c:v>75</c:v>
                </c:pt>
                <c:pt idx="28">
                  <c:v>82</c:v>
                </c:pt>
                <c:pt idx="29">
                  <c:v>94</c:v>
                </c:pt>
                <c:pt idx="30">
                  <c:v>114</c:v>
                </c:pt>
                <c:pt idx="31">
                  <c:v>125</c:v>
                </c:pt>
                <c:pt idx="32">
                  <c:v>142</c:v>
                </c:pt>
                <c:pt idx="33">
                  <c:v>155</c:v>
                </c:pt>
                <c:pt idx="34">
                  <c:v>181</c:v>
                </c:pt>
                <c:pt idx="35">
                  <c:v>196</c:v>
                </c:pt>
                <c:pt idx="36">
                  <c:v>215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8854344"/>
        <c:axId val="311932360"/>
      </c:lineChart>
      <c:catAx>
        <c:axId val="418854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1932360"/>
        <c:crosses val="autoZero"/>
        <c:auto val="1"/>
        <c:lblAlgn val="ctr"/>
        <c:lblOffset val="100"/>
        <c:noMultiLvlLbl val="0"/>
      </c:catAx>
      <c:valAx>
        <c:axId val="311932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&quot; Units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854344"/>
        <c:crosses val="autoZero"/>
        <c:crossBetween val="between"/>
      </c:valAx>
      <c:valAx>
        <c:axId val="311929224"/>
        <c:scaling>
          <c:orientation val="minMax"/>
          <c:max val="900"/>
          <c:min val="0"/>
        </c:scaling>
        <c:delete val="0"/>
        <c:axPos val="r"/>
        <c:numFmt formatCode="0&quot; MW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1929616"/>
        <c:crosses val="max"/>
        <c:crossBetween val="between"/>
      </c:valAx>
      <c:catAx>
        <c:axId val="3119296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1192922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396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324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162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81400" y="2438400"/>
            <a:ext cx="533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5B6770"/>
                </a:solidFill>
              </a:rPr>
              <a:t>“Informal</a:t>
            </a:r>
            <a:r>
              <a:rPr lang="en-US" sz="2000" b="1" dirty="0">
                <a:solidFill>
                  <a:srgbClr val="5B6770"/>
                </a:solidFill>
              </a:rPr>
              <a:t>” </a:t>
            </a:r>
            <a:r>
              <a:rPr lang="en-US" sz="2000" b="1" dirty="0" smtClean="0">
                <a:solidFill>
                  <a:srgbClr val="5B6770"/>
                </a:solidFill>
              </a:rPr>
              <a:t>Distributed </a:t>
            </a:r>
            <a:r>
              <a:rPr lang="en-US" sz="2000" b="1" dirty="0">
                <a:solidFill>
                  <a:srgbClr val="5B6770"/>
                </a:solidFill>
              </a:rPr>
              <a:t>Generation </a:t>
            </a:r>
            <a:r>
              <a:rPr lang="en-US" sz="2000" b="1" dirty="0" smtClean="0">
                <a:solidFill>
                  <a:srgbClr val="5B6770"/>
                </a:solidFill>
              </a:rPr>
              <a:t>Review</a:t>
            </a:r>
          </a:p>
          <a:p>
            <a:r>
              <a:rPr lang="en-US" sz="2000" i="1" dirty="0" smtClean="0">
                <a:solidFill>
                  <a:srgbClr val="5B6770"/>
                </a:solidFill>
              </a:rPr>
              <a:t>Includes Registered and Unregistered DG</a:t>
            </a:r>
          </a:p>
          <a:p>
            <a:endParaRPr lang="en-US" dirty="0" smtClean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 smtClean="0">
                <a:solidFill>
                  <a:srgbClr val="5B6770"/>
                </a:solidFill>
              </a:rPr>
              <a:t>April 12, 2019</a:t>
            </a:r>
            <a:endParaRPr lang="en-US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00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1371600"/>
            <a:ext cx="6172200" cy="2514600"/>
          </a:xfrm>
          <a:prstGeom prst="rect">
            <a:avLst/>
          </a:prstGeom>
          <a:solidFill>
            <a:srgbClr val="69E1B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4038600"/>
            <a:ext cx="6172200" cy="2087494"/>
          </a:xfrm>
          <a:prstGeom prst="rect">
            <a:avLst/>
          </a:prstGeom>
          <a:solidFill>
            <a:srgbClr val="D19DBB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 Awareness Issues in ERCOT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6324600" cy="54102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4 Different “Categories” of DG in ERCOT*</a:t>
            </a:r>
          </a:p>
          <a:p>
            <a:pPr marL="0" indent="0">
              <a:buNone/>
            </a:pPr>
            <a:endParaRPr lang="en-US" sz="1100" b="1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b="1" u="sng" dirty="0" smtClean="0">
                <a:solidFill>
                  <a:srgbClr val="00AEC7"/>
                </a:solidFill>
              </a:rPr>
              <a:t>Distribution Generation Resource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 DG unit that has chosen to register as a Generation Resource to participate in the ERCOT Energy and Ancillary Services markets. </a:t>
            </a:r>
            <a:r>
              <a:rPr lang="en-US" sz="1800" dirty="0"/>
              <a:t>	</a:t>
            </a:r>
            <a:endParaRPr lang="en-US" sz="1800" dirty="0" smtClean="0"/>
          </a:p>
          <a:p>
            <a:pPr marL="457200" lvl="1" indent="0">
              <a:spcBef>
                <a:spcPts val="0"/>
              </a:spcBef>
              <a:buNone/>
            </a:pPr>
            <a:endParaRPr lang="en-US" sz="1050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b="1" u="sng" dirty="0" smtClean="0">
                <a:solidFill>
                  <a:srgbClr val="00AEC7"/>
                </a:solidFill>
              </a:rPr>
              <a:t>Settlement-Only Distribution Generator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DG units &gt; 1 MW that export are required to register with ERCOT. QSEs representing these units are settled by ERCOT.  (These units were previously referred to as “registered DG.”)</a:t>
            </a:r>
            <a:endParaRPr lang="en-US" sz="1600" dirty="0" smtClean="0">
              <a:solidFill>
                <a:srgbClr val="00AEC7"/>
              </a:solidFill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sz="2800" dirty="0"/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b="1" u="sng" dirty="0" smtClean="0">
                <a:solidFill>
                  <a:srgbClr val="00AEC7"/>
                </a:solidFill>
              </a:rPr>
              <a:t>Unregistered Distributed Self-Generator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DG units &gt; 1 MW that do not export and have registered as a Self-Generator with the PUC are not required to register with ERCOT.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1400" dirty="0"/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b="1" u="sng" dirty="0" smtClean="0">
                <a:solidFill>
                  <a:srgbClr val="00AEC7"/>
                </a:solidFill>
              </a:rPr>
              <a:t>Unregistered Distributed Generator</a:t>
            </a:r>
            <a:endParaRPr lang="en-US" sz="1800" b="1" u="sng" dirty="0">
              <a:solidFill>
                <a:srgbClr val="00AEC7"/>
              </a:solidFill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DG units </a:t>
            </a:r>
            <a:r>
              <a:rPr lang="en-US" sz="1600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 MW 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are not 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required to register with 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ERCOT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00"/>
          <a:stretch/>
        </p:blipFill>
        <p:spPr>
          <a:xfrm>
            <a:off x="7023635" y="1371600"/>
            <a:ext cx="1547223" cy="168176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49" r="5725"/>
          <a:stretch/>
        </p:blipFill>
        <p:spPr>
          <a:xfrm>
            <a:off x="7023635" y="4038600"/>
            <a:ext cx="1547223" cy="128062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395559" y="6155428"/>
            <a:ext cx="4572000" cy="276999"/>
          </a:xfrm>
          <a:prstGeom prst="rect">
            <a:avLst/>
          </a:prstGeom>
        </p:spPr>
        <p:txBody>
          <a:bodyPr lIns="0" rIns="0">
            <a:spAutoFit/>
          </a:bodyPr>
          <a:lstStyle/>
          <a:p>
            <a:pPr lvl="8"/>
            <a:r>
              <a:rPr lang="en-US" sz="1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*NPRR889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-475146" y="2444233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5B6770"/>
                </a:solidFill>
              </a:rPr>
              <a:t>R</a:t>
            </a:r>
            <a:r>
              <a:rPr lang="en-US" dirty="0" smtClean="0">
                <a:solidFill>
                  <a:srgbClr val="5B6770"/>
                </a:solidFill>
              </a:rPr>
              <a:t>egistered DG</a:t>
            </a:r>
            <a:endParaRPr lang="en-US" dirty="0">
              <a:solidFill>
                <a:srgbClr val="5B677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-586275" y="4897681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5B6770"/>
                </a:solidFill>
              </a:rPr>
              <a:t>U</a:t>
            </a:r>
            <a:r>
              <a:rPr lang="en-US" dirty="0" smtClean="0">
                <a:solidFill>
                  <a:srgbClr val="5B6770"/>
                </a:solidFill>
              </a:rPr>
              <a:t>nregistered DG</a:t>
            </a:r>
            <a:endParaRPr lang="en-US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61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Registered* DG in ERCOT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14454" y="1066800"/>
            <a:ext cx="6019800" cy="3047999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00AEC7"/>
                </a:solidFill>
              </a:rPr>
              <a:t>Distribution </a:t>
            </a:r>
            <a:r>
              <a:rPr lang="en-US" sz="2000" b="1" u="sng" dirty="0" smtClean="0">
                <a:solidFill>
                  <a:srgbClr val="00AEC7"/>
                </a:solidFill>
              </a:rPr>
              <a:t>G</a:t>
            </a:r>
            <a:r>
              <a:rPr lang="en-US" sz="2000" b="1" dirty="0" smtClean="0">
                <a:solidFill>
                  <a:srgbClr val="00AEC7"/>
                </a:solidFill>
              </a:rPr>
              <a:t>eneration </a:t>
            </a:r>
            <a:r>
              <a:rPr lang="en-US" sz="2000" b="1" u="sng" dirty="0" smtClean="0">
                <a:solidFill>
                  <a:srgbClr val="00AEC7"/>
                </a:solidFill>
              </a:rPr>
              <a:t>R</a:t>
            </a:r>
            <a:r>
              <a:rPr lang="en-US" sz="2000" b="1" dirty="0" smtClean="0">
                <a:solidFill>
                  <a:srgbClr val="00AEC7"/>
                </a:solidFill>
              </a:rPr>
              <a:t>esources (DGR)</a:t>
            </a:r>
            <a:endParaRPr lang="en-US" sz="1800" dirty="0" smtClean="0">
              <a:solidFill>
                <a:srgbClr val="00AEC7"/>
              </a:solidFill>
            </a:endParaRPr>
          </a:p>
          <a:p>
            <a:r>
              <a:rPr lang="en-US" sz="1800" dirty="0" smtClean="0"/>
              <a:t>Full telemetry required </a:t>
            </a:r>
            <a:endParaRPr lang="en-US" sz="1800" dirty="0"/>
          </a:p>
          <a:p>
            <a:r>
              <a:rPr lang="en-US" sz="1800" dirty="0" smtClean="0"/>
              <a:t>Dispatched by SCED</a:t>
            </a:r>
            <a:r>
              <a:rPr lang="en-US" sz="1800" dirty="0"/>
              <a:t>	</a:t>
            </a:r>
          </a:p>
          <a:p>
            <a:r>
              <a:rPr lang="en-US" sz="1800" dirty="0" smtClean="0"/>
              <a:t>Full visibility in all systems</a:t>
            </a:r>
          </a:p>
          <a:p>
            <a:pPr marL="0" indent="0">
              <a:buNone/>
            </a:pPr>
            <a:endParaRPr lang="en-US" sz="1600" b="1" dirty="0" smtClean="0">
              <a:solidFill>
                <a:srgbClr val="00AEC7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AEC7"/>
                </a:solidFill>
              </a:rPr>
              <a:t>Settlement-Only Distribution Generator (SODG)</a:t>
            </a:r>
          </a:p>
          <a:p>
            <a:r>
              <a:rPr lang="en-US" sz="1800" dirty="0" smtClean="0"/>
              <a:t>No telemetry </a:t>
            </a:r>
          </a:p>
          <a:p>
            <a:r>
              <a:rPr lang="en-US" sz="1800" dirty="0" smtClean="0"/>
              <a:t>‘Self’ dispatched</a:t>
            </a:r>
            <a:endParaRPr lang="en-US" sz="1800" dirty="0"/>
          </a:p>
          <a:p>
            <a:r>
              <a:rPr lang="en-US" sz="1800" dirty="0" smtClean="0"/>
              <a:t>Operational awareness only (DG mapping**)</a:t>
            </a:r>
            <a:endParaRPr lang="en-US" sz="1800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56953" y="5627132"/>
            <a:ext cx="1882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*Registered with ERCOT</a:t>
            </a:r>
          </a:p>
          <a:p>
            <a:r>
              <a:rPr lang="en-US" sz="1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*</a:t>
            </a:r>
            <a:r>
              <a:rPr lang="en-US" sz="12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*NPRR866</a:t>
            </a:r>
            <a:endParaRPr lang="en-US" sz="1200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73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74" y="261552"/>
            <a:ext cx="8608026" cy="331589"/>
          </a:xfrm>
        </p:spPr>
        <p:txBody>
          <a:bodyPr/>
          <a:lstStyle/>
          <a:p>
            <a:r>
              <a:rPr lang="en-US" dirty="0"/>
              <a:t>Settlement-Only Distributed Generation in ERCOT  </a:t>
            </a:r>
            <a:r>
              <a:rPr lang="en-US" sz="1400" b="0" dirty="0"/>
              <a:t>2010-2018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Line Callout 2 (No Border) 6"/>
          <p:cNvSpPr/>
          <p:nvPr/>
        </p:nvSpPr>
        <p:spPr>
          <a:xfrm flipH="1">
            <a:off x="4800600" y="3714750"/>
            <a:ext cx="857250" cy="457200"/>
          </a:xfrm>
          <a:prstGeom prst="callout2">
            <a:avLst>
              <a:gd name="adj1" fmla="val 39338"/>
              <a:gd name="adj2" fmla="val 1079"/>
              <a:gd name="adj3" fmla="val 39338"/>
              <a:gd name="adj4" fmla="val -21373"/>
              <a:gd name="adj5" fmla="val 72794"/>
              <a:gd name="adj6" fmla="val -30196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825" dirty="0">
                <a:solidFill>
                  <a:srgbClr val="FFFFFF"/>
                </a:solidFill>
              </a:rPr>
              <a:t>Accumulated Count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3678938"/>
              </p:ext>
            </p:extLst>
          </p:nvPr>
        </p:nvGraphicFramePr>
        <p:xfrm>
          <a:off x="383574" y="1128668"/>
          <a:ext cx="8531826" cy="5195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150643" y="5132237"/>
            <a:ext cx="1257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</a:rPr>
              <a:t>Renewables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40542" y="3939875"/>
            <a:ext cx="1514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</a:rPr>
              <a:t>Non-renewables</a:t>
            </a:r>
          </a:p>
        </p:txBody>
      </p:sp>
      <p:sp>
        <p:nvSpPr>
          <p:cNvPr id="10" name="Line Callout 2 (No Border) 9"/>
          <p:cNvSpPr/>
          <p:nvPr/>
        </p:nvSpPr>
        <p:spPr>
          <a:xfrm flipH="1">
            <a:off x="5655017" y="3226658"/>
            <a:ext cx="993433" cy="457200"/>
          </a:xfrm>
          <a:prstGeom prst="callout2">
            <a:avLst>
              <a:gd name="adj1" fmla="val 39338"/>
              <a:gd name="adj2" fmla="val 1079"/>
              <a:gd name="adj3" fmla="val 39338"/>
              <a:gd name="adj4" fmla="val -21373"/>
              <a:gd name="adj5" fmla="val 65130"/>
              <a:gd name="adj6" fmla="val -26692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000" dirty="0">
                <a:solidFill>
                  <a:srgbClr val="FFFFFF"/>
                </a:solidFill>
              </a:rPr>
              <a:t>Accumulated Count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8853" y="1219200"/>
            <a:ext cx="3505200" cy="707886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prstClr val="black"/>
                </a:solidFill>
              </a:rPr>
              <a:t>SODGs are: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</a:rPr>
              <a:t>&lt;10 MW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</a:rPr>
              <a:t>If &gt;1 MW and inject to grid, must register with ERCOT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</a:rPr>
              <a:t>If &lt;1 MW, registration optional</a:t>
            </a:r>
          </a:p>
        </p:txBody>
      </p:sp>
    </p:spTree>
    <p:extLst>
      <p:ext uri="{BB962C8B-B14F-4D97-AF65-F5344CB8AC3E}">
        <p14:creationId xmlns:p14="http://schemas.microsoft.com/office/powerpoint/2010/main" val="301889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2000"/>
            <a:ext cx="9144000" cy="54554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Registered DG Trends 2015-2018 (includes DGR)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9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Unregistered DG in ERCOT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918369"/>
            <a:ext cx="8001000" cy="5486400"/>
          </a:xfrm>
        </p:spPr>
        <p:txBody>
          <a:bodyPr/>
          <a:lstStyle/>
          <a:p>
            <a:r>
              <a:rPr lang="en-US" sz="2000" b="1" dirty="0" smtClean="0">
                <a:solidFill>
                  <a:srgbClr val="00AEC7"/>
                </a:solidFill>
              </a:rPr>
              <a:t>Unregistered Distribution Self-Generator </a:t>
            </a:r>
            <a:r>
              <a:rPr lang="en-US" sz="1800" dirty="0" smtClean="0">
                <a:solidFill>
                  <a:srgbClr val="00AEC7"/>
                </a:solidFill>
              </a:rPr>
              <a:t>(&gt; 1 MW that does not export)</a:t>
            </a:r>
          </a:p>
          <a:p>
            <a:pPr lvl="1">
              <a:buFont typeface="Arial" panose="020B0604020202020204" pitchFamily="34" charset="0"/>
              <a:buChar char="‒"/>
            </a:pPr>
            <a:r>
              <a:rPr lang="en-US" sz="1800" dirty="0" smtClean="0"/>
              <a:t>TDSPs </a:t>
            </a:r>
            <a:r>
              <a:rPr lang="en-US" sz="1800" dirty="0"/>
              <a:t>submit </a:t>
            </a:r>
            <a:r>
              <a:rPr lang="en-US" sz="1800" dirty="0" smtClean="0"/>
              <a:t>annual reports to PUC for all interconnections</a:t>
            </a:r>
          </a:p>
          <a:p>
            <a:pPr lvl="1">
              <a:buFont typeface="Arial" panose="020B0604020202020204" pitchFamily="34" charset="0"/>
              <a:buChar char="‒"/>
            </a:pPr>
            <a:r>
              <a:rPr lang="en-US" sz="1800" dirty="0" smtClean="0"/>
              <a:t>ERCOT excludes information in the TDSP reports for backup and emergency generators that are not capable of paralleling with ERCOT</a:t>
            </a:r>
          </a:p>
          <a:p>
            <a:pPr lvl="1">
              <a:buFont typeface="Arial" panose="020B0604020202020204" pitchFamily="34" charset="0"/>
              <a:buChar char="‒"/>
            </a:pPr>
            <a:r>
              <a:rPr lang="en-US" sz="1800" dirty="0" smtClean="0"/>
              <a:t>NOIEs submit quarterly reports to ERCOT for DG &gt; 50 kW </a:t>
            </a:r>
          </a:p>
          <a:p>
            <a:pPr marL="914400" lvl="2" indent="0">
              <a:buNone/>
            </a:pPr>
            <a:endParaRPr lang="en-US" sz="1200" i="1" dirty="0"/>
          </a:p>
          <a:p>
            <a:r>
              <a:rPr lang="en-US" sz="2000" b="1" dirty="0" smtClean="0">
                <a:solidFill>
                  <a:srgbClr val="00AEC7"/>
                </a:solidFill>
              </a:rPr>
              <a:t>Unregistered Distribution Generator </a:t>
            </a:r>
            <a:r>
              <a:rPr lang="en-US" sz="1800" dirty="0" smtClean="0">
                <a:solidFill>
                  <a:srgbClr val="00AEC7"/>
                </a:solidFill>
              </a:rPr>
              <a:t>(</a:t>
            </a:r>
            <a:r>
              <a:rPr lang="en-US" sz="1800" u="sng" dirty="0" smtClean="0">
                <a:solidFill>
                  <a:srgbClr val="00AEC7"/>
                </a:solidFill>
              </a:rPr>
              <a:t>&lt;</a:t>
            </a:r>
            <a:r>
              <a:rPr lang="en-US" sz="1800" dirty="0">
                <a:solidFill>
                  <a:srgbClr val="00AEC7"/>
                </a:solidFill>
              </a:rPr>
              <a:t> </a:t>
            </a:r>
            <a:r>
              <a:rPr lang="en-US" sz="1800" dirty="0" smtClean="0">
                <a:solidFill>
                  <a:srgbClr val="00AEC7"/>
                </a:solidFill>
              </a:rPr>
              <a:t>1 MW)</a:t>
            </a:r>
          </a:p>
          <a:p>
            <a:pPr lvl="1">
              <a:buFont typeface="Arial" panose="020B0604020202020204" pitchFamily="34" charset="0"/>
              <a:buChar char="‒"/>
            </a:pPr>
            <a:r>
              <a:rPr lang="en-US" sz="1800" dirty="0" smtClean="0"/>
              <a:t>TDSPs </a:t>
            </a:r>
            <a:r>
              <a:rPr lang="en-US" sz="1800" dirty="0"/>
              <a:t>submit </a:t>
            </a:r>
            <a:r>
              <a:rPr lang="en-US" sz="1800" dirty="0" smtClean="0"/>
              <a:t>multiple reports on DG interconnections</a:t>
            </a:r>
          </a:p>
          <a:p>
            <a:pPr lvl="2"/>
            <a:r>
              <a:rPr lang="en-US" sz="1600" dirty="0" smtClean="0"/>
              <a:t>TDSPs submit </a:t>
            </a:r>
            <a:r>
              <a:rPr lang="en-US" sz="1600" dirty="0"/>
              <a:t>annual reports to PUC for all </a:t>
            </a:r>
            <a:r>
              <a:rPr lang="en-US" sz="1600" dirty="0" smtClean="0"/>
              <a:t>interconnections</a:t>
            </a:r>
          </a:p>
          <a:p>
            <a:pPr lvl="2"/>
            <a:r>
              <a:rPr lang="en-US" sz="1600" dirty="0" smtClean="0"/>
              <a:t>TDSPs </a:t>
            </a:r>
            <a:r>
              <a:rPr lang="en-US" sz="1600" dirty="0"/>
              <a:t>submit updated ESI ID Profile Codes to ERCOT as DG is </a:t>
            </a:r>
            <a:r>
              <a:rPr lang="en-US" sz="1600" dirty="0" smtClean="0"/>
              <a:t>installed</a:t>
            </a:r>
          </a:p>
          <a:p>
            <a:pPr lvl="2"/>
            <a:r>
              <a:rPr lang="en-US" sz="1600" dirty="0" smtClean="0"/>
              <a:t>Does </a:t>
            </a:r>
            <a:r>
              <a:rPr lang="en-US" sz="1600" dirty="0"/>
              <a:t>n</a:t>
            </a:r>
            <a:r>
              <a:rPr lang="en-US" sz="1600" dirty="0" smtClean="0"/>
              <a:t>ot include DG installed at IDR Meter sites (&gt; 700 kW)</a:t>
            </a:r>
            <a:endParaRPr lang="en-US" sz="1600" dirty="0"/>
          </a:p>
          <a:p>
            <a:pPr marL="457200" lvl="1" indent="0">
              <a:buNone/>
            </a:pPr>
            <a:endParaRPr lang="en-US" sz="1500" dirty="0"/>
          </a:p>
          <a:p>
            <a:pPr lvl="1">
              <a:buFont typeface="Arial" panose="020B0604020202020204" pitchFamily="34" charset="0"/>
              <a:buChar char="‒"/>
            </a:pPr>
            <a:r>
              <a:rPr lang="en-US" sz="1800" dirty="0" smtClean="0"/>
              <a:t>NOIEs submit quarterly </a:t>
            </a:r>
            <a:r>
              <a:rPr lang="en-US" sz="1800" dirty="0"/>
              <a:t>reports to ERCOT </a:t>
            </a:r>
          </a:p>
          <a:p>
            <a:pPr lvl="2"/>
            <a:r>
              <a:rPr lang="en-US" sz="1600" dirty="0"/>
              <a:t>F</a:t>
            </a:r>
            <a:r>
              <a:rPr lang="en-US" sz="1600" dirty="0" smtClean="0"/>
              <a:t>or </a:t>
            </a:r>
            <a:r>
              <a:rPr lang="en-US" sz="1600" dirty="0"/>
              <a:t>DG &gt; 50 </a:t>
            </a:r>
            <a:r>
              <a:rPr lang="en-US" sz="1600" dirty="0" smtClean="0"/>
              <a:t>kW</a:t>
            </a:r>
          </a:p>
          <a:p>
            <a:pPr lvl="2"/>
            <a:r>
              <a:rPr lang="en-US" sz="1600" dirty="0" smtClean="0"/>
              <a:t>Some NOIEs for DG </a:t>
            </a:r>
            <a:r>
              <a:rPr lang="en-US" sz="1600" u="sng" dirty="0" smtClean="0"/>
              <a:t>&lt;</a:t>
            </a:r>
            <a:r>
              <a:rPr lang="en-US" sz="1600" dirty="0" smtClean="0"/>
              <a:t> 50 kW starting in 2020*</a:t>
            </a:r>
            <a:endParaRPr lang="en-US" sz="1600" dirty="0"/>
          </a:p>
          <a:p>
            <a:pPr marL="3657600" lvl="8" indent="0" algn="r">
              <a:buNone/>
            </a:pP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*NPRR891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30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0" y="3048000"/>
            <a:ext cx="7620000" cy="2514600"/>
          </a:xfrm>
          <a:prstGeom prst="rect">
            <a:avLst/>
          </a:prstGeom>
          <a:solidFill>
            <a:srgbClr val="69E1B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sz="2400" b="1" dirty="0" smtClean="0">
                <a:solidFill>
                  <a:srgbClr val="00AEC7"/>
                </a:solidFill>
              </a:rPr>
              <a:t>Q4 2018 </a:t>
            </a:r>
            <a:r>
              <a:rPr lang="en-US" sz="2400" b="1" dirty="0" smtClean="0">
                <a:solidFill>
                  <a:srgbClr val="00AEC7"/>
                </a:solidFill>
              </a:rPr>
              <a:t>NOIE Distributed Generation Survey</a:t>
            </a:r>
            <a:endParaRPr lang="en-US" sz="2400" b="1" dirty="0" smtClean="0">
              <a:solidFill>
                <a:srgbClr val="00AEC7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9288" y="1095971"/>
            <a:ext cx="8077200" cy="1600200"/>
          </a:xfrm>
        </p:spPr>
        <p:txBody>
          <a:bodyPr lIns="0" tIns="0" rIns="0" bIns="0"/>
          <a:lstStyle/>
          <a:p>
            <a:pPr marL="400050"/>
            <a:r>
              <a:rPr lang="en-US" sz="2000" dirty="0" smtClean="0"/>
              <a:t>ERCOT surveyed municipalities </a:t>
            </a:r>
            <a:r>
              <a:rPr lang="en-US" sz="2000" dirty="0"/>
              <a:t>and </a:t>
            </a:r>
            <a:r>
              <a:rPr lang="en-US" sz="2000" dirty="0" smtClean="0"/>
              <a:t>co-ops </a:t>
            </a:r>
            <a:r>
              <a:rPr lang="en-US" sz="2000" dirty="0"/>
              <a:t>(NOIEs) </a:t>
            </a:r>
            <a:r>
              <a:rPr lang="en-US" sz="2000" dirty="0" smtClean="0"/>
              <a:t>representing the bulk of the NOIE Load to quantify the amount of </a:t>
            </a:r>
            <a:r>
              <a:rPr lang="en-US" sz="2000" dirty="0" smtClean="0"/>
              <a:t>DG</a:t>
            </a:r>
            <a:endParaRPr lang="en-US" sz="2000" dirty="0"/>
          </a:p>
          <a:p>
            <a:pPr marL="800100"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‒"/>
            </a:pPr>
            <a:r>
              <a:rPr lang="en-US" sz="1800" dirty="0" smtClean="0"/>
              <a:t>31 </a:t>
            </a:r>
            <a:r>
              <a:rPr lang="en-US" sz="1800" dirty="0"/>
              <a:t>of 33 NOIEs surveyed responded </a:t>
            </a:r>
            <a:endParaRPr lang="en-US" sz="1800" dirty="0" smtClean="0"/>
          </a:p>
          <a:p>
            <a:pPr marL="800100"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‒"/>
            </a:pPr>
            <a:r>
              <a:rPr lang="en-US" sz="1800" dirty="0" smtClean="0"/>
              <a:t>16 </a:t>
            </a:r>
            <a:r>
              <a:rPr lang="en-US" sz="1800" dirty="0"/>
              <a:t>additional NOIEs </a:t>
            </a:r>
            <a:r>
              <a:rPr lang="en-US" sz="1800" dirty="0" smtClean="0"/>
              <a:t>responded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81100" y="3381971"/>
            <a:ext cx="67818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5B6770"/>
                </a:solidFill>
              </a:rPr>
              <a:t>Solar PV &gt; 50 kW		</a:t>
            </a:r>
            <a:r>
              <a:rPr lang="en-US" sz="1600" dirty="0" smtClean="0">
                <a:solidFill>
                  <a:srgbClr val="5B6770"/>
                </a:solidFill>
              </a:rPr>
              <a:t>		~</a:t>
            </a:r>
            <a:r>
              <a:rPr lang="en-US" sz="1600" dirty="0">
                <a:solidFill>
                  <a:srgbClr val="5B6770"/>
                </a:solidFill>
              </a:rPr>
              <a:t>70 </a:t>
            </a:r>
            <a:r>
              <a:rPr lang="en-US" sz="1600" dirty="0" smtClean="0">
                <a:solidFill>
                  <a:srgbClr val="5B6770"/>
                </a:solidFill>
              </a:rPr>
              <a:t>MW</a:t>
            </a:r>
          </a:p>
          <a:p>
            <a:r>
              <a:rPr lang="en-US" sz="1600" dirty="0" smtClean="0">
                <a:solidFill>
                  <a:srgbClr val="5B6770"/>
                </a:solidFill>
              </a:rPr>
              <a:t>Wind </a:t>
            </a:r>
            <a:r>
              <a:rPr lang="en-US" sz="1600" dirty="0">
                <a:solidFill>
                  <a:srgbClr val="5B6770"/>
                </a:solidFill>
              </a:rPr>
              <a:t>&gt; 50 kW	</a:t>
            </a:r>
            <a:r>
              <a:rPr lang="en-US" sz="1600" dirty="0" smtClean="0">
                <a:solidFill>
                  <a:srgbClr val="5B6770"/>
                </a:solidFill>
              </a:rPr>
              <a:t>	</a:t>
            </a:r>
            <a:r>
              <a:rPr lang="en-US" sz="1600" dirty="0">
                <a:solidFill>
                  <a:srgbClr val="5B6770"/>
                </a:solidFill>
              </a:rPr>
              <a:t>	</a:t>
            </a:r>
            <a:r>
              <a:rPr lang="en-US" sz="1600" dirty="0" smtClean="0">
                <a:solidFill>
                  <a:srgbClr val="5B6770"/>
                </a:solidFill>
              </a:rPr>
              <a:t>	~</a:t>
            </a:r>
            <a:r>
              <a:rPr lang="en-US" sz="1600" dirty="0">
                <a:solidFill>
                  <a:srgbClr val="5B6770"/>
                </a:solidFill>
              </a:rPr>
              <a:t>1 </a:t>
            </a:r>
            <a:r>
              <a:rPr lang="en-US" sz="1600" dirty="0" smtClean="0">
                <a:solidFill>
                  <a:srgbClr val="5B6770"/>
                </a:solidFill>
              </a:rPr>
              <a:t>MW</a:t>
            </a:r>
          </a:p>
          <a:p>
            <a:endParaRPr lang="en-US" sz="1600" dirty="0">
              <a:solidFill>
                <a:srgbClr val="5B6770"/>
              </a:solidFill>
            </a:endParaRPr>
          </a:p>
          <a:p>
            <a:r>
              <a:rPr lang="en-US" sz="1600" dirty="0" smtClean="0">
                <a:solidFill>
                  <a:srgbClr val="5B6770"/>
                </a:solidFill>
              </a:rPr>
              <a:t>Solar </a:t>
            </a:r>
            <a:r>
              <a:rPr lang="en-US" sz="1600" dirty="0">
                <a:solidFill>
                  <a:srgbClr val="5B6770"/>
                </a:solidFill>
              </a:rPr>
              <a:t>PV &lt; 50 kW		</a:t>
            </a:r>
            <a:r>
              <a:rPr lang="en-US" sz="1600" dirty="0" smtClean="0">
                <a:solidFill>
                  <a:srgbClr val="5B6770"/>
                </a:solidFill>
              </a:rPr>
              <a:t>	</a:t>
            </a:r>
            <a:r>
              <a:rPr lang="en-US" sz="1600" dirty="0">
                <a:solidFill>
                  <a:srgbClr val="5B6770"/>
                </a:solidFill>
              </a:rPr>
              <a:t>	~210 </a:t>
            </a:r>
            <a:r>
              <a:rPr lang="en-US" sz="1600" dirty="0" smtClean="0">
                <a:solidFill>
                  <a:srgbClr val="5B6770"/>
                </a:solidFill>
              </a:rPr>
              <a:t>MW</a:t>
            </a:r>
          </a:p>
          <a:p>
            <a:r>
              <a:rPr lang="en-US" sz="1600" dirty="0" smtClean="0">
                <a:solidFill>
                  <a:srgbClr val="5B6770"/>
                </a:solidFill>
              </a:rPr>
              <a:t>Wind </a:t>
            </a:r>
            <a:r>
              <a:rPr lang="en-US" sz="1600" dirty="0">
                <a:solidFill>
                  <a:srgbClr val="5B6770"/>
                </a:solidFill>
              </a:rPr>
              <a:t>&lt;50 kW			</a:t>
            </a:r>
            <a:r>
              <a:rPr lang="en-US" sz="1600" dirty="0" smtClean="0">
                <a:solidFill>
                  <a:srgbClr val="5B6770"/>
                </a:solidFill>
              </a:rPr>
              <a:t>	~ </a:t>
            </a:r>
            <a:r>
              <a:rPr lang="en-US" sz="1600" dirty="0">
                <a:solidFill>
                  <a:srgbClr val="5B6770"/>
                </a:solidFill>
              </a:rPr>
              <a:t>1 </a:t>
            </a:r>
            <a:r>
              <a:rPr lang="en-US" sz="1600" dirty="0" smtClean="0">
                <a:solidFill>
                  <a:srgbClr val="5B6770"/>
                </a:solidFill>
              </a:rPr>
              <a:t>MW</a:t>
            </a:r>
          </a:p>
          <a:p>
            <a:endParaRPr lang="en-US" sz="1600" b="1" dirty="0" smtClean="0">
              <a:solidFill>
                <a:srgbClr val="5B6770"/>
              </a:solidFill>
            </a:endParaRPr>
          </a:p>
          <a:p>
            <a:r>
              <a:rPr lang="en-US" b="1" dirty="0" smtClean="0">
                <a:solidFill>
                  <a:srgbClr val="5B6770"/>
                </a:solidFill>
              </a:rPr>
              <a:t>Total </a:t>
            </a:r>
            <a:r>
              <a:rPr lang="en-US" b="1" dirty="0">
                <a:solidFill>
                  <a:srgbClr val="5B6770"/>
                </a:solidFill>
              </a:rPr>
              <a:t>NOIE unregistered DG	</a:t>
            </a:r>
            <a:r>
              <a:rPr lang="en-US" b="1" dirty="0" smtClean="0">
                <a:solidFill>
                  <a:srgbClr val="5B6770"/>
                </a:solidFill>
              </a:rPr>
              <a:t>	~ </a:t>
            </a:r>
            <a:r>
              <a:rPr lang="en-US" b="1" dirty="0">
                <a:solidFill>
                  <a:srgbClr val="5B6770"/>
                </a:solidFill>
              </a:rPr>
              <a:t>282 MW t</a:t>
            </a:r>
            <a:r>
              <a:rPr lang="en-US" b="1" dirty="0" smtClean="0">
                <a:solidFill>
                  <a:srgbClr val="5B6770"/>
                </a:solidFill>
              </a:rPr>
              <a:t>otal</a:t>
            </a:r>
            <a:endParaRPr lang="en-US" sz="14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36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7894"/>
          </a:xfrm>
        </p:spPr>
        <p:txBody>
          <a:bodyPr/>
          <a:lstStyle/>
          <a:p>
            <a:r>
              <a:rPr lang="en-US" dirty="0"/>
              <a:t>ERCOT Estimated Total DG Growth 2015-2018 (MW)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-1305707" y="4990859"/>
            <a:ext cx="0" cy="1270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81000" y="5435053"/>
            <a:ext cx="86106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chemeClr val="accent4"/>
                </a:solidFill>
              </a:rPr>
              <a:t>Note: This estimate </a:t>
            </a:r>
            <a:r>
              <a:rPr lang="en-US" sz="1300" u="sng" dirty="0">
                <a:solidFill>
                  <a:schemeClr val="accent4"/>
                </a:solidFill>
              </a:rPr>
              <a:t>includes</a:t>
            </a:r>
            <a:r>
              <a:rPr lang="en-US" sz="1300" dirty="0">
                <a:solidFill>
                  <a:schemeClr val="accent4"/>
                </a:solidFill>
              </a:rPr>
              <a:t> </a:t>
            </a:r>
            <a:r>
              <a:rPr lang="en-US" sz="1300" i="1" dirty="0">
                <a:solidFill>
                  <a:schemeClr val="accent4"/>
                </a:solidFill>
              </a:rPr>
              <a:t>informal</a:t>
            </a:r>
            <a:r>
              <a:rPr lang="en-US" sz="1300" dirty="0">
                <a:solidFill>
                  <a:schemeClr val="accent4"/>
                </a:solidFill>
              </a:rPr>
              <a:t> data reporting by many NOIEs and </a:t>
            </a:r>
            <a:r>
              <a:rPr lang="en-US" sz="1300" u="sng" dirty="0">
                <a:solidFill>
                  <a:schemeClr val="accent4"/>
                </a:solidFill>
              </a:rPr>
              <a:t>excludes</a:t>
            </a:r>
            <a:r>
              <a:rPr lang="en-US" sz="1300" dirty="0">
                <a:solidFill>
                  <a:schemeClr val="accent4"/>
                </a:solidFill>
              </a:rPr>
              <a:t> generation data </a:t>
            </a:r>
            <a:r>
              <a:rPr lang="en-US" sz="1300" i="1" dirty="0">
                <a:solidFill>
                  <a:schemeClr val="accent4"/>
                </a:solidFill>
              </a:rPr>
              <a:t>informally</a:t>
            </a:r>
            <a:r>
              <a:rPr lang="en-US" sz="1300" dirty="0">
                <a:solidFill>
                  <a:schemeClr val="accent4"/>
                </a:solidFill>
              </a:rPr>
              <a:t> reported by investor-owned utilities for generation that would typically be considered backup or emergency generation.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23529" y="3821668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31%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07373" y="2983468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 26%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30551" y="214526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181%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 rot="10800000">
            <a:off x="7507373" y="2242434"/>
            <a:ext cx="45719" cy="187193"/>
          </a:xfrm>
          <a:prstGeom prst="downArrow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 rot="10800000">
            <a:off x="7505651" y="3084038"/>
            <a:ext cx="45719" cy="187193"/>
          </a:xfrm>
          <a:prstGeom prst="downArrow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 rot="10800000">
            <a:off x="7530232" y="3892931"/>
            <a:ext cx="45719" cy="187193"/>
          </a:xfrm>
          <a:prstGeom prst="downArrow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3144" b="2533"/>
          <a:stretch/>
        </p:blipFill>
        <p:spPr>
          <a:xfrm>
            <a:off x="228600" y="952501"/>
            <a:ext cx="8763000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45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7894"/>
          </a:xfrm>
        </p:spPr>
        <p:txBody>
          <a:bodyPr/>
          <a:lstStyle/>
          <a:p>
            <a:r>
              <a:rPr lang="en-US" dirty="0"/>
              <a:t>ERCOT Estimated Total DG Growth 2015-2018 (# Units)</a:t>
            </a:r>
            <a:endParaRPr lang="en-US" sz="2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-1305707" y="4990859"/>
            <a:ext cx="0" cy="1270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81000" y="5562600"/>
            <a:ext cx="86106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chemeClr val="accent4"/>
                </a:solidFill>
              </a:rPr>
              <a:t>Note: This estimate </a:t>
            </a:r>
            <a:r>
              <a:rPr lang="en-US" sz="1300" u="sng" dirty="0">
                <a:solidFill>
                  <a:schemeClr val="accent4"/>
                </a:solidFill>
              </a:rPr>
              <a:t>includes</a:t>
            </a:r>
            <a:r>
              <a:rPr lang="en-US" sz="1300" dirty="0">
                <a:solidFill>
                  <a:schemeClr val="accent4"/>
                </a:solidFill>
              </a:rPr>
              <a:t> </a:t>
            </a:r>
            <a:r>
              <a:rPr lang="en-US" sz="1300" i="1" dirty="0">
                <a:solidFill>
                  <a:schemeClr val="accent4"/>
                </a:solidFill>
              </a:rPr>
              <a:t>informal</a:t>
            </a:r>
            <a:r>
              <a:rPr lang="en-US" sz="1300" dirty="0">
                <a:solidFill>
                  <a:schemeClr val="accent4"/>
                </a:solidFill>
              </a:rPr>
              <a:t> data reporting by many NOIEs and </a:t>
            </a:r>
            <a:r>
              <a:rPr lang="en-US" sz="1300" u="sng" dirty="0">
                <a:solidFill>
                  <a:schemeClr val="accent4"/>
                </a:solidFill>
              </a:rPr>
              <a:t>excludes</a:t>
            </a:r>
            <a:r>
              <a:rPr lang="en-US" sz="1300" dirty="0">
                <a:solidFill>
                  <a:schemeClr val="accent4"/>
                </a:solidFill>
              </a:rPr>
              <a:t> generation data </a:t>
            </a:r>
            <a:r>
              <a:rPr lang="en-US" sz="1300" i="1" dirty="0">
                <a:solidFill>
                  <a:schemeClr val="accent4"/>
                </a:solidFill>
              </a:rPr>
              <a:t>informally</a:t>
            </a:r>
            <a:r>
              <a:rPr lang="en-US" sz="1300" dirty="0">
                <a:solidFill>
                  <a:schemeClr val="accent4"/>
                </a:solidFill>
              </a:rPr>
              <a:t> reported by investor-owned utilities for generation that would typically be considered backup or emergency generation.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2000"/>
            <a:ext cx="9144000" cy="4745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72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4418</TotalTime>
  <Words>398</Words>
  <Application>Microsoft Office PowerPoint</Application>
  <PresentationFormat>On-screen Show (4:3)</PresentationFormat>
  <Paragraphs>88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2_Custom Design</vt:lpstr>
      <vt:lpstr>PowerPoint Presentation</vt:lpstr>
      <vt:lpstr>DER Awareness Issues in ERCOT</vt:lpstr>
      <vt:lpstr>Registered* DG in ERCOT</vt:lpstr>
      <vt:lpstr>Settlement-Only Distributed Generation in ERCOT  2010-2018</vt:lpstr>
      <vt:lpstr>Registered DG Trends 2015-2018 (includes DGR)</vt:lpstr>
      <vt:lpstr>Unregistered DG in ERCOT</vt:lpstr>
      <vt:lpstr>Q4 2018 NOIE Distributed Generation Survey</vt:lpstr>
      <vt:lpstr>ERCOT Estimated Total DG Growth 2015-2018 (MW)</vt:lpstr>
      <vt:lpstr>ERCOT Estimated Total DG Growth 2015-2018 (# Units)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116</cp:revision>
  <cp:lastPrinted>2016-01-21T20:53:15Z</cp:lastPrinted>
  <dcterms:created xsi:type="dcterms:W3CDTF">2016-01-21T15:20:31Z</dcterms:created>
  <dcterms:modified xsi:type="dcterms:W3CDTF">2019-04-08T19:04:43Z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