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67" r:id="rId7"/>
    <p:sldId id="282" r:id="rId8"/>
    <p:sldId id="270" r:id="rId9"/>
    <p:sldId id="269" r:id="rId10"/>
    <p:sldId id="283" r:id="rId11"/>
    <p:sldId id="284" r:id="rId12"/>
    <p:sldId id="271" r:id="rId13"/>
    <p:sldId id="285" r:id="rId14"/>
    <p:sldId id="286" r:id="rId15"/>
    <p:sldId id="287" r:id="rId16"/>
    <p:sldId id="288"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00"/>
    <a:srgbClr val="00AEC7"/>
    <a:srgbClr val="007F92"/>
    <a:srgbClr val="CCEF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4" d="100"/>
          <a:sy n="84" d="100"/>
        </p:scale>
        <p:origin x="634" y="8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4/7/2019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34770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851737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smtClean="0">
                <a:solidFill>
                  <a:schemeClr val="tx2"/>
                </a:solidFill>
              </a:rPr>
              <a:t>INTERNAL</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2767281"/>
            <a:ext cx="4495800" cy="1323439"/>
          </a:xfrm>
          <a:prstGeom prst="rect">
            <a:avLst/>
          </a:prstGeom>
          <a:noFill/>
        </p:spPr>
        <p:txBody>
          <a:bodyPr wrap="square" rtlCol="0">
            <a:spAutoFit/>
          </a:bodyPr>
          <a:lstStyle/>
          <a:p>
            <a:r>
              <a:rPr lang="en-US" sz="2000" b="1" dirty="0" smtClean="0">
                <a:solidFill>
                  <a:schemeClr val="tx2"/>
                </a:solidFill>
              </a:rPr>
              <a:t>Resource Definition Task Force</a:t>
            </a:r>
          </a:p>
          <a:p>
            <a:r>
              <a:rPr lang="en-US" sz="2000" b="1" dirty="0" smtClean="0">
                <a:solidFill>
                  <a:schemeClr val="tx2"/>
                </a:solidFill>
              </a:rPr>
              <a:t>Resources Framework Proposal</a:t>
            </a:r>
          </a:p>
          <a:p>
            <a:endParaRPr lang="en-US" sz="2000" b="1" dirty="0" smtClean="0">
              <a:solidFill>
                <a:schemeClr val="tx2"/>
              </a:solidFill>
            </a:endParaRPr>
          </a:p>
          <a:p>
            <a:r>
              <a:rPr lang="en-US" sz="2000" dirty="0" smtClean="0">
                <a:solidFill>
                  <a:schemeClr val="tx2"/>
                </a:solidFill>
              </a:rPr>
              <a:t>April 11, 2019</a:t>
            </a:r>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515"/>
          <a:stretch/>
        </p:blipFill>
        <p:spPr>
          <a:xfrm>
            <a:off x="721620" y="609600"/>
            <a:ext cx="7739062" cy="5259168"/>
          </a:xfrm>
          <a:prstGeom prst="rect">
            <a:avLst/>
          </a:prstGeom>
        </p:spPr>
      </p:pic>
      <p:sp>
        <p:nvSpPr>
          <p:cNvPr id="2" name="TextBox 1"/>
          <p:cNvSpPr txBox="1"/>
          <p:nvPr/>
        </p:nvSpPr>
        <p:spPr>
          <a:xfrm>
            <a:off x="721620" y="5638800"/>
            <a:ext cx="4489371" cy="369332"/>
          </a:xfrm>
          <a:prstGeom prst="rect">
            <a:avLst/>
          </a:prstGeom>
          <a:noFill/>
        </p:spPr>
        <p:txBody>
          <a:bodyPr wrap="none" rtlCol="0">
            <a:spAutoFit/>
          </a:bodyPr>
          <a:lstStyle/>
          <a:p>
            <a:r>
              <a:rPr lang="en-US" dirty="0" smtClean="0">
                <a:solidFill>
                  <a:schemeClr val="accent5"/>
                </a:solidFill>
              </a:rPr>
              <a:t>ERCOT settled sources, non-dispatchable</a:t>
            </a:r>
            <a:endParaRPr lang="en-US" dirty="0">
              <a:solidFill>
                <a:schemeClr val="accent5"/>
              </a:solidFill>
            </a:endParaRPr>
          </a:p>
        </p:txBody>
      </p:sp>
      <p:sp>
        <p:nvSpPr>
          <p:cNvPr id="3" name="Title 2"/>
          <p:cNvSpPr>
            <a:spLocks noGrp="1"/>
          </p:cNvSpPr>
          <p:nvPr>
            <p:ph type="title"/>
          </p:nvPr>
        </p:nvSpPr>
        <p:spPr/>
        <p:txBody>
          <a:bodyPr/>
          <a:lstStyle/>
          <a:p>
            <a:r>
              <a:rPr lang="en-US" dirty="0"/>
              <a:t>Reorganizing and Grouping- Settlement Only</a:t>
            </a:r>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sp>
        <p:nvSpPr>
          <p:cNvPr id="9" name="TextBox 8"/>
          <p:cNvSpPr txBox="1"/>
          <p:nvPr/>
        </p:nvSpPr>
        <p:spPr>
          <a:xfrm>
            <a:off x="721620" y="5943600"/>
            <a:ext cx="8115300" cy="276999"/>
          </a:xfrm>
          <a:prstGeom prst="rect">
            <a:avLst/>
          </a:prstGeom>
          <a:noFill/>
        </p:spPr>
        <p:txBody>
          <a:bodyPr wrap="square" rtlCol="0">
            <a:spAutoFit/>
          </a:bodyPr>
          <a:lstStyle/>
          <a:p>
            <a:r>
              <a:rPr lang="en-US" sz="1200" dirty="0" smtClean="0">
                <a:solidFill>
                  <a:schemeClr val="accent5"/>
                </a:solidFill>
              </a:rPr>
              <a:t>**Settlement Only Sources cannot participate in the Ancillary Services Market, RUC, SCED or make energy offers.</a:t>
            </a:r>
            <a:endParaRPr lang="en-US" sz="1200" dirty="0">
              <a:solidFill>
                <a:schemeClr val="accent5"/>
              </a:solidFill>
            </a:endParaRPr>
          </a:p>
        </p:txBody>
      </p:sp>
    </p:spTree>
    <p:extLst>
      <p:ext uri="{BB962C8B-B14F-4D97-AF65-F5344CB8AC3E}">
        <p14:creationId xmlns:p14="http://schemas.microsoft.com/office/powerpoint/2010/main" val="2921772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t="5815"/>
          <a:stretch/>
        </p:blipFill>
        <p:spPr>
          <a:xfrm>
            <a:off x="509587" y="762000"/>
            <a:ext cx="8124825" cy="5391610"/>
          </a:xfrm>
          <a:prstGeom prst="rect">
            <a:avLst/>
          </a:prstGeom>
        </p:spPr>
      </p:pic>
      <p:sp>
        <p:nvSpPr>
          <p:cNvPr id="3" name="TextBox 2"/>
          <p:cNvSpPr txBox="1"/>
          <p:nvPr/>
        </p:nvSpPr>
        <p:spPr>
          <a:xfrm>
            <a:off x="3124200" y="6031468"/>
            <a:ext cx="3031599" cy="369332"/>
          </a:xfrm>
          <a:prstGeom prst="rect">
            <a:avLst/>
          </a:prstGeom>
          <a:noFill/>
        </p:spPr>
        <p:txBody>
          <a:bodyPr wrap="none" rtlCol="0">
            <a:spAutoFit/>
          </a:bodyPr>
          <a:lstStyle/>
          <a:p>
            <a:r>
              <a:rPr lang="en-US" dirty="0" smtClean="0">
                <a:solidFill>
                  <a:schemeClr val="accent5"/>
                </a:solidFill>
              </a:rPr>
              <a:t>“Behind the meter” sources </a:t>
            </a:r>
            <a:endParaRPr lang="en-US" dirty="0">
              <a:solidFill>
                <a:schemeClr val="accent5"/>
              </a:solidFill>
            </a:endParaRPr>
          </a:p>
        </p:txBody>
      </p:sp>
      <p:sp>
        <p:nvSpPr>
          <p:cNvPr id="5" name="Title 4"/>
          <p:cNvSpPr>
            <a:spLocks noGrp="1"/>
          </p:cNvSpPr>
          <p:nvPr>
            <p:ph type="title"/>
          </p:nvPr>
        </p:nvSpPr>
        <p:spPr/>
        <p:txBody>
          <a:bodyPr/>
          <a:lstStyle/>
          <a:p>
            <a:r>
              <a:rPr lang="en-US" dirty="0"/>
              <a:t>Reorganizing and Grouping- Distributed Energy Sources</a:t>
            </a:r>
          </a:p>
        </p:txBody>
      </p:sp>
      <p:sp>
        <p:nvSpPr>
          <p:cNvPr id="6" name="Slide Number Placeholder 5"/>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1245672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87314" y="1638300"/>
            <a:ext cx="3332759" cy="3581400"/>
          </a:xfrm>
          <a:prstGeom prst="rect">
            <a:avLst/>
          </a:prstGeom>
          <a:gradFill>
            <a:gsLst>
              <a:gs pos="40000">
                <a:schemeClr val="bg1"/>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965507" y="1653540"/>
            <a:ext cx="3042786" cy="3581400"/>
          </a:xfrm>
          <a:prstGeom prst="rect">
            <a:avLst/>
          </a:prstGeom>
          <a:gradFill>
            <a:gsLst>
              <a:gs pos="40000">
                <a:schemeClr val="bg1"/>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438243" y="1638300"/>
            <a:ext cx="2467757" cy="3581400"/>
          </a:xfrm>
          <a:prstGeom prst="rect">
            <a:avLst/>
          </a:prstGeom>
          <a:gradFill>
            <a:gsLst>
              <a:gs pos="40000">
                <a:schemeClr val="bg1"/>
              </a:gs>
              <a:gs pos="100000">
                <a:srgbClr val="FFD1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11560" y="4001869"/>
            <a:ext cx="25908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u="sng" dirty="0"/>
              <a:t>R</a:t>
            </a:r>
            <a:r>
              <a:rPr lang="en-US" dirty="0"/>
              <a:t>esources -  ERCOT Dispatchable</a:t>
            </a:r>
          </a:p>
        </p:txBody>
      </p:sp>
      <p:sp>
        <p:nvSpPr>
          <p:cNvPr id="17" name="TextBox 16"/>
          <p:cNvSpPr txBox="1"/>
          <p:nvPr/>
        </p:nvSpPr>
        <p:spPr>
          <a:xfrm>
            <a:off x="6383798" y="4001869"/>
            <a:ext cx="230678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a:t>‘Behind-the-meter’ </a:t>
            </a:r>
          </a:p>
          <a:p>
            <a:pPr algn="ctr"/>
            <a:r>
              <a:rPr lang="en-US" dirty="0"/>
              <a:t>sources</a:t>
            </a:r>
          </a:p>
        </p:txBody>
      </p:sp>
      <p:sp>
        <p:nvSpPr>
          <p:cNvPr id="18" name="TextBox 17"/>
          <p:cNvSpPr txBox="1"/>
          <p:nvPr/>
        </p:nvSpPr>
        <p:spPr>
          <a:xfrm>
            <a:off x="3618756" y="4001869"/>
            <a:ext cx="2031507" cy="646331"/>
          </a:xfrm>
          <a:prstGeom prst="rect">
            <a:avLst/>
          </a:prstGeom>
          <a:solidFill>
            <a:schemeClr val="bg1"/>
          </a:solidFill>
          <a:ln>
            <a:noFill/>
          </a:ln>
        </p:spPr>
        <p:txBody>
          <a:bodyPr wrap="square" rtlCol="0">
            <a:spAutoFit/>
          </a:bodyPr>
          <a:lstStyle/>
          <a:p>
            <a:pPr algn="ctr"/>
            <a:r>
              <a:rPr lang="en-US" dirty="0"/>
              <a:t>ERCOT settled, Non-dispatchable</a:t>
            </a:r>
          </a:p>
        </p:txBody>
      </p:sp>
      <p:sp>
        <p:nvSpPr>
          <p:cNvPr id="3" name="Title 2"/>
          <p:cNvSpPr>
            <a:spLocks noGrp="1"/>
          </p:cNvSpPr>
          <p:nvPr>
            <p:ph type="title"/>
          </p:nvPr>
        </p:nvSpPr>
        <p:spPr>
          <a:xfrm>
            <a:off x="463690" y="284670"/>
            <a:ext cx="8458200" cy="518318"/>
          </a:xfrm>
        </p:spPr>
        <p:txBody>
          <a:bodyPr/>
          <a:lstStyle/>
          <a:p>
            <a:r>
              <a:rPr lang="en-US" dirty="0"/>
              <a:t>Putting it All together-- Entire Framework</a:t>
            </a:r>
          </a:p>
        </p:txBody>
      </p:sp>
      <p:sp>
        <p:nvSpPr>
          <p:cNvPr id="12" name="Slide Number Placeholder 11"/>
          <p:cNvSpPr>
            <a:spLocks noGrp="1"/>
          </p:cNvSpPr>
          <p:nvPr>
            <p:ph type="sldNum" sz="quarter" idx="4"/>
          </p:nvPr>
        </p:nvSpPr>
        <p:spPr/>
        <p:txBody>
          <a:bodyPr/>
          <a:lstStyle/>
          <a:p>
            <a:fld id="{1D93BD3E-1E9A-4970-A6F7-E7AC52762E0C}" type="slidenum">
              <a:rPr lang="en-US" smtClean="0"/>
              <a:pPr/>
              <a:t>12</a:t>
            </a:fld>
            <a:endParaRPr lang="en-US"/>
          </a:p>
        </p:txBody>
      </p:sp>
      <p:pic>
        <p:nvPicPr>
          <p:cNvPr id="4" name="Picture 3"/>
          <p:cNvPicPr>
            <a:picLocks noChangeAspect="1"/>
          </p:cNvPicPr>
          <p:nvPr/>
        </p:nvPicPr>
        <p:blipFill>
          <a:blip r:embed="rId2"/>
          <a:stretch>
            <a:fillRect/>
          </a:stretch>
        </p:blipFill>
        <p:spPr>
          <a:xfrm>
            <a:off x="76200" y="2133600"/>
            <a:ext cx="8991600" cy="1102389"/>
          </a:xfrm>
          <a:prstGeom prst="rect">
            <a:avLst/>
          </a:prstGeom>
        </p:spPr>
      </p:pic>
      <p:sp>
        <p:nvSpPr>
          <p:cNvPr id="2" name="Rectangle 1"/>
          <p:cNvSpPr/>
          <p:nvPr/>
        </p:nvSpPr>
        <p:spPr>
          <a:xfrm>
            <a:off x="87314" y="2133600"/>
            <a:ext cx="3332759" cy="3086100"/>
          </a:xfrm>
          <a:prstGeom prst="rect">
            <a:avLst/>
          </a:prstGeom>
          <a:noFill/>
          <a:ln>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928931" y="2129186"/>
            <a:ext cx="3079362" cy="3062210"/>
          </a:xfrm>
          <a:prstGeom prst="rect">
            <a:avLst/>
          </a:prstGeom>
          <a:noFill/>
          <a:ln>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438243" y="2133600"/>
            <a:ext cx="2467757" cy="3101340"/>
          </a:xfrm>
          <a:prstGeom prst="rect">
            <a:avLst/>
          </a:prstGeom>
          <a:noFill/>
          <a:ln>
            <a:solidFill>
              <a:srgbClr val="FFD1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8077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Agenda</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285750" indent="-285750"/>
            <a:r>
              <a:rPr lang="en-US" dirty="0" smtClean="0"/>
              <a:t>Update </a:t>
            </a:r>
            <a:r>
              <a:rPr lang="en-US" dirty="0"/>
              <a:t>on </a:t>
            </a:r>
            <a:r>
              <a:rPr lang="en-US" dirty="0" smtClean="0"/>
              <a:t>Energy Storage Framework</a:t>
            </a:r>
            <a:endParaRPr lang="en-US" dirty="0"/>
          </a:p>
          <a:p>
            <a:pPr lvl="1">
              <a:buFont typeface="Arial" panose="020B0604020202020204" pitchFamily="34" charset="0"/>
              <a:buChar char="•"/>
            </a:pPr>
            <a:r>
              <a:rPr lang="en-US" dirty="0" smtClean="0"/>
              <a:t>Proposed Definition </a:t>
            </a:r>
            <a:r>
              <a:rPr lang="en-US" dirty="0"/>
              <a:t>	</a:t>
            </a:r>
          </a:p>
          <a:p>
            <a:pPr lvl="1">
              <a:buFont typeface="Arial" panose="020B0604020202020204" pitchFamily="34" charset="0"/>
              <a:buChar char="•"/>
            </a:pPr>
            <a:r>
              <a:rPr lang="en-US" dirty="0" smtClean="0"/>
              <a:t>Proposed Framework for Energy Storage</a:t>
            </a:r>
          </a:p>
          <a:p>
            <a:pPr lvl="1">
              <a:buFont typeface="Arial" panose="020B0604020202020204" pitchFamily="34" charset="0"/>
              <a:buChar char="•"/>
            </a:pPr>
            <a:r>
              <a:rPr lang="en-US" dirty="0" smtClean="0"/>
              <a:t>Proposed overall </a:t>
            </a:r>
            <a:r>
              <a:rPr lang="en-US" dirty="0"/>
              <a:t>r</a:t>
            </a:r>
            <a:r>
              <a:rPr lang="en-US" dirty="0" smtClean="0"/>
              <a:t>esource </a:t>
            </a:r>
            <a:r>
              <a:rPr lang="en-US" dirty="0"/>
              <a:t>f</a:t>
            </a:r>
            <a:r>
              <a:rPr lang="en-US" dirty="0" smtClean="0"/>
              <a:t>ramework </a:t>
            </a:r>
          </a:p>
          <a:p>
            <a:pPr lvl="1">
              <a:buFont typeface="Arial" panose="020B0604020202020204" pitchFamily="34" charset="0"/>
              <a:buChar char="•"/>
            </a:pPr>
            <a:endParaRPr lang="en-US" dirty="0" smtClean="0"/>
          </a:p>
          <a:p>
            <a:r>
              <a:rPr lang="en-US" dirty="0" smtClean="0"/>
              <a:t>Proposal for Distributed Energy Sources</a:t>
            </a:r>
            <a:endParaRPr lang="en-US" dirty="0"/>
          </a:p>
          <a:p>
            <a:pPr lvl="1">
              <a:buFont typeface="Arial" panose="020B0604020202020204" pitchFamily="34" charset="0"/>
              <a:buChar char="•"/>
            </a:pPr>
            <a:r>
              <a:rPr lang="en-US" dirty="0" smtClean="0"/>
              <a:t>Proposed Overall Resource Framework</a:t>
            </a:r>
            <a:endParaRPr lang="en-US" dirty="0"/>
          </a:p>
          <a:p>
            <a:pPr marL="457200" lvl="1"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Proposed Energy Storage Definition</a:t>
            </a:r>
            <a:endParaRPr lang="en-US" b="1" dirty="0">
              <a:solidFill>
                <a:schemeClr val="accent1"/>
              </a:solidFill>
            </a:endParaRPr>
          </a:p>
        </p:txBody>
      </p:sp>
      <p:sp>
        <p:nvSpPr>
          <p:cNvPr id="3" name="Content Placeholder 2"/>
          <p:cNvSpPr>
            <a:spLocks noGrp="1"/>
          </p:cNvSpPr>
          <p:nvPr>
            <p:ph idx="1"/>
          </p:nvPr>
        </p:nvSpPr>
        <p:spPr>
          <a:xfrm>
            <a:off x="304800" y="1371600"/>
            <a:ext cx="8534400" cy="4419600"/>
          </a:xfrm>
        </p:spPr>
        <p:txBody>
          <a:bodyPr/>
          <a:lstStyle/>
          <a:p>
            <a:pPr marL="0" indent="0">
              <a:buNone/>
            </a:pPr>
            <a:r>
              <a:rPr lang="en-US" dirty="0" smtClean="0"/>
              <a:t>“Energy </a:t>
            </a:r>
            <a:r>
              <a:rPr lang="en-US" dirty="0"/>
              <a:t>storage assets are capable of receiving electric </a:t>
            </a:r>
            <a:r>
              <a:rPr lang="en-US" dirty="0" smtClean="0"/>
              <a:t>  </a:t>
            </a:r>
          </a:p>
          <a:p>
            <a:pPr marL="0" indent="0">
              <a:buNone/>
            </a:pPr>
            <a:r>
              <a:rPr lang="en-US" dirty="0"/>
              <a:t> </a:t>
            </a:r>
            <a:r>
              <a:rPr lang="en-US" dirty="0" smtClean="0"/>
              <a:t>energy </a:t>
            </a:r>
            <a:r>
              <a:rPr lang="en-US" dirty="0"/>
              <a:t>and storing it for later injection </a:t>
            </a:r>
            <a:r>
              <a:rPr lang="en-US" dirty="0" smtClean="0"/>
              <a:t>back </a:t>
            </a:r>
            <a:r>
              <a:rPr lang="en-US" dirty="0"/>
              <a:t>into the </a:t>
            </a:r>
            <a:endParaRPr lang="en-US" dirty="0" smtClean="0"/>
          </a:p>
          <a:p>
            <a:pPr marL="0" indent="0">
              <a:buNone/>
            </a:pPr>
            <a:r>
              <a:rPr lang="en-US" dirty="0"/>
              <a:t> </a:t>
            </a:r>
            <a:r>
              <a:rPr lang="en-US" dirty="0" smtClean="0"/>
              <a:t>transmission </a:t>
            </a:r>
            <a:r>
              <a:rPr lang="en-US" dirty="0"/>
              <a:t>or distribution system</a:t>
            </a:r>
            <a:r>
              <a:rPr lang="en-US" dirty="0" smtClean="0"/>
              <a:t>.”</a:t>
            </a:r>
          </a:p>
          <a:p>
            <a:pPr marL="0" indent="0">
              <a:buNone/>
            </a:pPr>
            <a:endParaRPr lang="en-US" dirty="0" smtClean="0"/>
          </a:p>
          <a:p>
            <a:pPr marL="0" indent="0">
              <a:buNone/>
            </a:pPr>
            <a:endParaRPr lang="en-US" dirty="0"/>
          </a:p>
          <a:p>
            <a:r>
              <a:rPr lang="en-US" sz="2000" dirty="0" smtClean="0"/>
              <a:t>It is acknowledged that, similar to the way different technologies are accommodated as Generation Resources, specific registration, qualification and requirements will be developed for the various technologies that would be registered as Energy Storage Resources by the appropriate working groups.</a:t>
            </a:r>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cxnSp>
        <p:nvCxnSpPr>
          <p:cNvPr id="6" name="Straight Connector 5"/>
          <p:cNvCxnSpPr/>
          <p:nvPr/>
        </p:nvCxnSpPr>
        <p:spPr>
          <a:xfrm>
            <a:off x="609600" y="3200400"/>
            <a:ext cx="7924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4764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296697681"/>
              </p:ext>
            </p:extLst>
          </p:nvPr>
        </p:nvGraphicFramePr>
        <p:xfrm>
          <a:off x="253000" y="838200"/>
          <a:ext cx="8662401" cy="5785581"/>
        </p:xfrm>
        <a:graphic>
          <a:graphicData uri="http://schemas.openxmlformats.org/drawingml/2006/table">
            <a:tbl>
              <a:tblPr firstRow="1" firstCol="1" bandRow="1"/>
              <a:tblGrid>
                <a:gridCol w="58183"/>
                <a:gridCol w="1822417"/>
                <a:gridCol w="2209800"/>
                <a:gridCol w="2133600"/>
                <a:gridCol w="541680"/>
                <a:gridCol w="1896721"/>
              </a:tblGrid>
              <a:tr h="2006985">
                <a:tc gridSpan="2">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cs typeface="Arial" panose="020B0604020202020204" pitchFamily="34" charset="0"/>
                        </a:rPr>
                        <a:t>Transmission Generation Resource (TGR)</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a:t>
                      </a: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GR</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Participates in the market</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SCED</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A/S</a:t>
                      </a:r>
                    </a:p>
                    <a:p>
                      <a:pPr marL="234950" lvl="0" indent="-2349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in ERCOT systems</a:t>
                      </a:r>
                    </a:p>
                    <a:p>
                      <a:pPr marL="398463" lvl="1" indent="-1635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Telemetry, etc.</a:t>
                      </a:r>
                    </a:p>
                    <a:p>
                      <a:pPr marL="342900" lvl="0" indent="-342900">
                        <a:buFont typeface="Times New Roman" panose="02020603050405020304" pitchFamily="18" charset="0"/>
                        <a:buChar char="-"/>
                      </a:pPr>
                      <a:endParaRPr lang="en-US" sz="900" dirty="0" smtClean="0">
                        <a:effectLst/>
                        <a:latin typeface="Arial" panose="020B0604020202020204" pitchFamily="34" charset="0"/>
                        <a:ea typeface="Times New Roman" panose="02020603050405020304" pitchFamily="18" charset="0"/>
                        <a:cs typeface="Arial" panose="020B0604020202020204" pitchFamily="34" charset="0"/>
                      </a:endParaRPr>
                    </a:p>
                    <a:p>
                      <a:pPr marL="0" lvl="0" indent="0" algn="ctr">
                        <a:buFont typeface="Times New Roman" panose="02020603050405020304" pitchFamily="18" charset="0"/>
                        <a:buNone/>
                      </a:pPr>
                      <a:r>
                        <a:rPr lang="en-US" sz="1000" u="sng" dirty="0" smtClean="0">
                          <a:solidFill>
                            <a:srgbClr val="7030A0"/>
                          </a:solidFill>
                          <a:effectLst/>
                          <a:latin typeface="Arial" panose="020B0604020202020204" pitchFamily="34" charset="0"/>
                          <a:ea typeface="Times New Roman" panose="02020603050405020304" pitchFamily="18" charset="0"/>
                          <a:cs typeface="Arial" panose="020B0604020202020204" pitchFamily="34" charset="0"/>
                        </a:rPr>
                        <a:t>I</a:t>
                      </a:r>
                    </a:p>
                  </a:txBody>
                  <a:tcPr marL="27665" marR="2766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spcBef>
                          <a:spcPts val="0"/>
                        </a:spcBef>
                        <a:spcAft>
                          <a:spcPts val="0"/>
                        </a:spcAft>
                      </a:pP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Settlement</a:t>
                      </a:r>
                      <a:r>
                        <a:rPr lang="en-US" sz="1000" b="1"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Only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Transmission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Generator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(SOTG</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US"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 less than 10 MW</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ERCOT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as SOG</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Settled for exported energy only</a:t>
                      </a:r>
                    </a:p>
                    <a:p>
                      <a:pPr marL="398463" lvl="1" indent="-222250">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Intermittent </a:t>
                      </a:r>
                      <a:r>
                        <a:rPr lang="en-US" sz="1000" dirty="0">
                          <a:solidFill>
                            <a:schemeClr val="tx1"/>
                          </a:solidFill>
                          <a:effectLst/>
                          <a:latin typeface="Arial" panose="020B0604020202020204" pitchFamily="34" charset="0"/>
                          <a:cs typeface="Arial" panose="020B0604020202020204" pitchFamily="34" charset="0"/>
                        </a:rPr>
                        <a:t>sources will typically export based on fuel availability.</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Self-dispatched may choose to export based </a:t>
                      </a:r>
                      <a:r>
                        <a:rPr lang="en-US" sz="1000" dirty="0" smtClean="0">
                          <a:solidFill>
                            <a:schemeClr val="tx1"/>
                          </a:solidFill>
                          <a:effectLst/>
                          <a:latin typeface="Arial" panose="020B0604020202020204" pitchFamily="34" charset="0"/>
                          <a:cs typeface="Arial" panose="020B0604020202020204" pitchFamily="34" charset="0"/>
                        </a:rPr>
                        <a:t>on </a:t>
                      </a:r>
                      <a:r>
                        <a:rPr lang="en-US" sz="1000" dirty="0">
                          <a:solidFill>
                            <a:schemeClr val="tx1"/>
                          </a:solidFill>
                          <a:effectLst/>
                          <a:latin typeface="Arial" panose="020B0604020202020204" pitchFamily="34" charset="0"/>
                          <a:cs typeface="Arial" panose="020B0604020202020204" pitchFamily="34" charset="0"/>
                        </a:rPr>
                        <a:t>prices</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in ERCOT systems</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Reliability systems only</a:t>
                      </a:r>
                    </a:p>
                    <a:p>
                      <a:pPr marL="398463"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scheduled/dispatchable</a:t>
                      </a: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II</a:t>
                      </a:r>
                    </a:p>
                    <a:p>
                      <a:pPr marL="171450" lvl="0" indent="-171450">
                        <a:buFont typeface="Arial" panose="020B0604020202020204" pitchFamily="34" charset="0"/>
                        <a:buChar char="•"/>
                      </a:pPr>
                      <a:endParaRPr lang="en-US" sz="900" dirty="0" smtClean="0">
                        <a:solidFill>
                          <a:srgbClr val="FF0000"/>
                        </a:solidFill>
                        <a:effectLst/>
                        <a:latin typeface="Arial" panose="020B0604020202020204" pitchFamily="34" charset="0"/>
                        <a:cs typeface="Arial" panose="020B0604020202020204" pitchFamily="34" charset="0"/>
                      </a:endParaRPr>
                    </a:p>
                  </a:txBody>
                  <a:tcPr marL="27665" marR="276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a:spcBef>
                          <a:spcPts val="0"/>
                        </a:spcBef>
                        <a:spcAft>
                          <a:spcPts val="0"/>
                        </a:spcAft>
                      </a:pPr>
                      <a:r>
                        <a:rPr lang="en-US" sz="900" b="1" dirty="0">
                          <a:effectLst/>
                          <a:latin typeface="Arial" panose="020B0604020202020204" pitchFamily="34" charset="0"/>
                          <a:ea typeface="Calibri" panose="020F0502020204030204" pitchFamily="34" charset="0"/>
                          <a:cs typeface="Arial" panose="020B0604020202020204" pitchFamily="34" charset="0"/>
                        </a:rPr>
                        <a:t>  </a:t>
                      </a:r>
                      <a:r>
                        <a:rPr lang="en-US" sz="1000" b="1" dirty="0" smtClean="0">
                          <a:effectLst/>
                          <a:latin typeface="Arial" panose="020B0604020202020204" pitchFamily="34" charset="0"/>
                          <a:ea typeface="Calibri" panose="020F0502020204030204" pitchFamily="34" charset="0"/>
                          <a:cs typeface="Arial" panose="020B0604020202020204" pitchFamily="34" charset="0"/>
                        </a:rPr>
                        <a:t>Settlement Only Transmission </a:t>
                      </a:r>
                      <a:r>
                        <a:rPr lang="en-US" sz="1000" b="1" dirty="0">
                          <a:effectLst/>
                          <a:latin typeface="Arial" panose="020B0604020202020204" pitchFamily="34" charset="0"/>
                          <a:ea typeface="Calibri" panose="020F0502020204030204" pitchFamily="34" charset="0"/>
                          <a:cs typeface="Arial" panose="020B0604020202020204" pitchFamily="34" charset="0"/>
                        </a:rPr>
                        <a:t>Self-Generator (TSG)</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Transmission-connected</a:t>
                      </a: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PUC as a Self-Generator and 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SOG</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0988" lvl="0" indent="-227013">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May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occasionally export</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but does not generate with the </a:t>
                      </a:r>
                      <a:r>
                        <a:rPr lang="en-US" sz="1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intent</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to sell at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wholesale</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176213">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If it exports, then settled</a:t>
                      </a:r>
                      <a:r>
                        <a:rPr lang="en-US" sz="1000" baseline="0" dirty="0" smtClean="0">
                          <a:solidFill>
                            <a:schemeClr val="tx1"/>
                          </a:solidFill>
                          <a:effectLst/>
                          <a:latin typeface="Arial" panose="020B0604020202020204" pitchFamily="34" charset="0"/>
                          <a:cs typeface="Arial" panose="020B0604020202020204" pitchFamily="34" charset="0"/>
                        </a:rPr>
                        <a:t> for exported energy only</a:t>
                      </a:r>
                      <a:endParaRPr lang="en-US" sz="1000" dirty="0" smtClean="0">
                        <a:solidFill>
                          <a:schemeClr val="tx1"/>
                        </a:solidFill>
                        <a:effectLst/>
                        <a:latin typeface="Arial" panose="020B0604020202020204" pitchFamily="34" charset="0"/>
                        <a:cs typeface="Arial" panose="020B0604020202020204" pitchFamily="34" charset="0"/>
                      </a:endParaRPr>
                    </a:p>
                    <a:p>
                      <a:pPr marL="457200" lvl="1" indent="-176213">
                        <a:buFont typeface="Courier New" panose="02070309020205020404" pitchFamily="49" charset="0"/>
                        <a:buChar char="o"/>
                      </a:pPr>
                      <a:r>
                        <a:rPr lang="en-US" sz="1000" dirty="0" smtClean="0">
                          <a:solidFill>
                            <a:schemeClr val="tx1"/>
                          </a:solidFill>
                          <a:effectLst/>
                          <a:latin typeface="Arial" panose="020B0604020202020204" pitchFamily="34" charset="0"/>
                          <a:cs typeface="Arial" panose="020B0604020202020204" pitchFamily="34" charset="0"/>
                        </a:rPr>
                        <a:t>Continuous exports will</a:t>
                      </a:r>
                      <a:r>
                        <a:rPr lang="en-US" sz="1000" baseline="0" dirty="0" smtClean="0">
                          <a:solidFill>
                            <a:schemeClr val="tx1"/>
                          </a:solidFill>
                          <a:effectLst/>
                          <a:latin typeface="Arial" panose="020B0604020202020204" pitchFamily="34" charset="0"/>
                          <a:cs typeface="Arial" panose="020B0604020202020204" pitchFamily="34" charset="0"/>
                        </a:rPr>
                        <a:t> be re-evaluated for TGR</a:t>
                      </a:r>
                      <a:r>
                        <a:rPr lang="en-US" sz="1000" dirty="0" smtClean="0">
                          <a:solidFill>
                            <a:schemeClr val="tx1"/>
                          </a:solidFill>
                          <a:effectLst/>
                          <a:latin typeface="Arial" panose="020B0604020202020204" pitchFamily="34" charset="0"/>
                          <a:cs typeface="Arial" panose="020B0604020202020204" pitchFamily="34" charset="0"/>
                        </a:rPr>
                        <a:t> </a:t>
                      </a:r>
                    </a:p>
                    <a:p>
                      <a:pPr marL="457200" lvl="0" indent="-176213">
                        <a:buFont typeface="Courier New" panose="02070309020205020404" pitchFamily="49" charset="0"/>
                        <a:buChar char="o"/>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Modeled </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 ERCOT systems</a:t>
                      </a:r>
                    </a:p>
                    <a:p>
                      <a:pPr marL="457200" lvl="1" indent="-176213">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Reliability systems only</a:t>
                      </a:r>
                    </a:p>
                    <a:p>
                      <a:pPr marL="457200" lvl="1" indent="-2222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scheduled/dispatchable</a:t>
                      </a: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III</a:t>
                      </a:r>
                    </a:p>
                    <a:p>
                      <a:pPr marL="171450" lvl="0" indent="-171450">
                        <a:buFont typeface="Arial" panose="020B0604020202020204" pitchFamily="34" charset="0"/>
                        <a:buChar char="•"/>
                      </a:pPr>
                      <a:endParaRPr lang="en-US" sz="900" kern="1200" dirty="0" smtClean="0">
                        <a:solidFill>
                          <a:srgbClr val="FF0000"/>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a:spcBef>
                          <a:spcPts val="0"/>
                        </a:spcBef>
                        <a:spcAft>
                          <a:spcPts val="0"/>
                        </a:spcAft>
                      </a:pP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57621">
                <a:tc gridSpan="2">
                  <a:txBody>
                    <a:bodyPr/>
                    <a:lstStyle/>
                    <a:p>
                      <a:pPr marL="0" marR="0">
                        <a:spcBef>
                          <a:spcPts val="0"/>
                        </a:spcBef>
                        <a:spcAft>
                          <a:spcPts val="0"/>
                        </a:spcAft>
                      </a:pPr>
                      <a:r>
                        <a:rPr lang="en-US" sz="1000" b="1" dirty="0">
                          <a:effectLst/>
                          <a:latin typeface="Arial" panose="020B0604020202020204" pitchFamily="34" charset="0"/>
                          <a:ea typeface="Calibri" panose="020F0502020204030204" pitchFamily="34" charset="0"/>
                          <a:cs typeface="Arial" panose="020B0604020202020204" pitchFamily="34" charset="0"/>
                        </a:rPr>
                        <a:t>Distribution Generation Resource (DGR)</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171450" lvl="0" indent="-1714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Distribution connected</a:t>
                      </a:r>
                    </a:p>
                    <a:p>
                      <a:pPr marL="171450" lvl="0" indent="-1714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GR</a:t>
                      </a:r>
                    </a:p>
                    <a:p>
                      <a:pPr marL="171450" lvl="0" indent="-171450">
                        <a:buFont typeface="Arial" panose="020B0604020202020204" pitchFamily="34" charset="0"/>
                        <a:buChar char="•"/>
                      </a:pPr>
                      <a:r>
                        <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&gt;10 MW require to register as GR</a:t>
                      </a:r>
                      <a:endPar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Participates in the market</a:t>
                      </a:r>
                    </a:p>
                    <a:p>
                      <a:pPr marL="398463" lvl="1" indent="-163513">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SCED</a:t>
                      </a:r>
                    </a:p>
                    <a:p>
                      <a:pPr marL="398463" lvl="1" indent="-163513">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A/S</a:t>
                      </a:r>
                    </a:p>
                    <a:p>
                      <a:pPr marL="171450" lvl="0" indent="-171450">
                        <a:buFont typeface="Arial" panose="020B0604020202020204" pitchFamily="34" charset="0"/>
                        <a:buChar char="•"/>
                      </a:pPr>
                      <a:r>
                        <a:rPr lang="en-US" sz="1000" dirty="0" smtClean="0">
                          <a:effectLst/>
                          <a:latin typeface="Arial" panose="020B0604020202020204" pitchFamily="34" charset="0"/>
                          <a:ea typeface="Times New Roman" panose="02020603050405020304" pitchFamily="18" charset="0"/>
                          <a:cs typeface="Arial" panose="020B0604020202020204" pitchFamily="34" charset="0"/>
                        </a:rPr>
                        <a:t>Pseudo-Modeled </a:t>
                      </a:r>
                      <a:r>
                        <a:rPr lang="en-US" sz="1000" dirty="0">
                          <a:effectLst/>
                          <a:latin typeface="Arial" panose="020B0604020202020204" pitchFamily="34" charset="0"/>
                          <a:ea typeface="Times New Roman" panose="02020603050405020304" pitchFamily="18" charset="0"/>
                          <a:cs typeface="Arial" panose="020B0604020202020204" pitchFamily="34" charset="0"/>
                        </a:rPr>
                        <a:t>in ERCOT systems</a:t>
                      </a:r>
                    </a:p>
                    <a:p>
                      <a:pPr marL="398463" lvl="1" indent="-222250">
                        <a:buFont typeface="Courier New" panose="02070309020205020404" pitchFamily="49" charset="0"/>
                        <a:buChar char="o"/>
                      </a:pPr>
                      <a:r>
                        <a:rPr lang="en-US" sz="1000" dirty="0" smtClean="0">
                          <a:effectLst/>
                          <a:latin typeface="Arial" panose="020B0604020202020204" pitchFamily="34" charset="0"/>
                          <a:cs typeface="Arial" panose="020B0604020202020204" pitchFamily="34" charset="0"/>
                        </a:rPr>
                        <a:t>Future--Modeling </a:t>
                      </a:r>
                      <a:r>
                        <a:rPr lang="en-US" sz="1000" dirty="0">
                          <a:effectLst/>
                          <a:latin typeface="Arial" panose="020B0604020202020204" pitchFamily="34" charset="0"/>
                          <a:cs typeface="Arial" panose="020B0604020202020204" pitchFamily="34" charset="0"/>
                        </a:rPr>
                        <a:t>light?</a:t>
                      </a:r>
                    </a:p>
                    <a:p>
                      <a:pPr marL="398463" lvl="1" indent="-222250">
                        <a:buFont typeface="Courier New" panose="02070309020205020404" pitchFamily="49" charset="0"/>
                        <a:buChar char="o"/>
                      </a:pPr>
                      <a:r>
                        <a:rPr lang="en-US" sz="1000" dirty="0" smtClean="0">
                          <a:effectLst/>
                          <a:latin typeface="Arial" panose="020B0604020202020204" pitchFamily="34" charset="0"/>
                          <a:cs typeface="Arial" panose="020B0604020202020204" pitchFamily="34" charset="0"/>
                        </a:rPr>
                        <a:t>Telemetry, etc.</a:t>
                      </a:r>
                      <a:endParaRPr lang="en-US" sz="1000" dirty="0">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IV</a:t>
                      </a:r>
                    </a:p>
                    <a:p>
                      <a:pPr marL="457200"/>
                      <a:endParaRPr lang="en-US" sz="1000" dirty="0" smtClean="0">
                        <a:effectLst/>
                        <a:latin typeface="Arial" panose="020B0604020202020204" pitchFamily="34" charset="0"/>
                        <a:cs typeface="Arial" panose="020B0604020202020204" pitchFamily="34" charset="0"/>
                      </a:endParaRPr>
                    </a:p>
                  </a:txBody>
                  <a:tcPr marL="27665" marR="2766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spcBef>
                          <a:spcPts val="0"/>
                        </a:spcBef>
                        <a:spcAft>
                          <a:spcPts val="0"/>
                        </a:spcAft>
                      </a:pP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Settlement</a:t>
                      </a:r>
                      <a:r>
                        <a:rPr lang="en-US" sz="1000" b="1" baseline="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Only</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Distribution Generator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(SODG</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Distribution connected but less than 10 MW</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Registered with </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ERCOT as SOG</a:t>
                      </a:r>
                      <a:endPar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lvl="0" indent="-171450">
                        <a:buFont typeface="Arial" panose="020B0604020202020204" pitchFamily="34" charset="0"/>
                        <a:buChar char="•"/>
                      </a:pP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Settled</a:t>
                      </a:r>
                      <a:r>
                        <a:rPr lang="en-US" sz="1000" b="0" baseline="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for exported e</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nergy </a:t>
                      </a: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only </a:t>
                      </a:r>
                      <a:endPar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Intermittent </a:t>
                      </a:r>
                      <a:r>
                        <a:rPr lang="en-US" sz="1000" b="0" dirty="0">
                          <a:solidFill>
                            <a:schemeClr val="tx1"/>
                          </a:solidFill>
                          <a:effectLst/>
                          <a:latin typeface="Arial" panose="020B0604020202020204" pitchFamily="34" charset="0"/>
                          <a:cs typeface="Arial" panose="020B0604020202020204" pitchFamily="34" charset="0"/>
                        </a:rPr>
                        <a:t>sources will typically export based on fuel </a:t>
                      </a:r>
                      <a:r>
                        <a:rPr lang="en-US" sz="1000" b="0" dirty="0" smtClean="0">
                          <a:solidFill>
                            <a:schemeClr val="tx1"/>
                          </a:solidFill>
                          <a:effectLst/>
                          <a:latin typeface="Arial" panose="020B0604020202020204" pitchFamily="34" charset="0"/>
                          <a:cs typeface="Arial" panose="020B0604020202020204" pitchFamily="34" charset="0"/>
                        </a:rPr>
                        <a:t>availability.</a:t>
                      </a:r>
                      <a:endParaRPr lang="en-US" sz="1000" b="0" dirty="0">
                        <a:solidFill>
                          <a:schemeClr val="tx1"/>
                        </a:solidFill>
                        <a:effectLst/>
                        <a:latin typeface="Arial" panose="020B0604020202020204" pitchFamily="34" charset="0"/>
                        <a:cs typeface="Arial" panose="020B0604020202020204" pitchFamily="34" charset="0"/>
                      </a:endParaRP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Self-dispatched </a:t>
                      </a:r>
                      <a:r>
                        <a:rPr lang="en-US" sz="1000" b="0" dirty="0">
                          <a:solidFill>
                            <a:schemeClr val="tx1"/>
                          </a:solidFill>
                          <a:effectLst/>
                          <a:latin typeface="Arial" panose="020B0604020202020204" pitchFamily="34" charset="0"/>
                          <a:cs typeface="Arial" panose="020B0604020202020204" pitchFamily="34" charset="0"/>
                        </a:rPr>
                        <a:t>may choose to export based </a:t>
                      </a:r>
                      <a:r>
                        <a:rPr lang="en-US" sz="1000" b="0" dirty="0" smtClean="0">
                          <a:solidFill>
                            <a:schemeClr val="tx1"/>
                          </a:solidFill>
                          <a:effectLst/>
                          <a:latin typeface="Arial" panose="020B0604020202020204" pitchFamily="34" charset="0"/>
                          <a:cs typeface="Arial" panose="020B0604020202020204" pitchFamily="34" charset="0"/>
                        </a:rPr>
                        <a:t>on </a:t>
                      </a:r>
                      <a:r>
                        <a:rPr lang="en-US" sz="1000" b="0" dirty="0">
                          <a:solidFill>
                            <a:schemeClr val="tx1"/>
                          </a:solidFill>
                          <a:effectLst/>
                          <a:latin typeface="Arial" panose="020B0604020202020204" pitchFamily="34" charset="0"/>
                          <a:cs typeface="Arial" panose="020B0604020202020204" pitchFamily="34" charset="0"/>
                        </a:rPr>
                        <a:t>prices</a:t>
                      </a:r>
                    </a:p>
                    <a:p>
                      <a:pPr marL="171450" lvl="0" indent="-171450">
                        <a:buFont typeface="Arial" panose="020B0604020202020204" pitchFamily="34" charset="0"/>
                        <a:buChar char="•"/>
                      </a:pPr>
                      <a:r>
                        <a:rPr lang="en-US"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Mapped in ERCOT systems</a:t>
                      </a:r>
                    </a:p>
                    <a:p>
                      <a:pPr marL="457200" lvl="1" indent="-222250">
                        <a:buFont typeface="Courier New" panose="02070309020205020404" pitchFamily="49" charset="0"/>
                        <a:buChar char="o"/>
                      </a:pPr>
                      <a:r>
                        <a:rPr lang="en-US" sz="1000" b="0" dirty="0">
                          <a:solidFill>
                            <a:schemeClr val="tx1"/>
                          </a:solidFill>
                          <a:effectLst/>
                          <a:latin typeface="Arial" panose="020B0604020202020204" pitchFamily="34" charset="0"/>
                          <a:cs typeface="Arial" panose="020B0604020202020204" pitchFamily="34" charset="0"/>
                        </a:rPr>
                        <a:t>Not scheduled/dispatchable</a:t>
                      </a:r>
                    </a:p>
                    <a:p>
                      <a:pPr marL="457200" lvl="1" indent="-222250">
                        <a:buFont typeface="Courier New" panose="02070309020205020404" pitchFamily="49" charset="0"/>
                        <a:buChar char="o"/>
                      </a:pPr>
                      <a:r>
                        <a:rPr lang="en-US" sz="1000" b="0" dirty="0" smtClean="0">
                          <a:solidFill>
                            <a:schemeClr val="tx1"/>
                          </a:solidFill>
                          <a:effectLst/>
                          <a:latin typeface="Arial" panose="020B0604020202020204" pitchFamily="34" charset="0"/>
                          <a:cs typeface="Arial" panose="020B0604020202020204" pitchFamily="34" charset="0"/>
                        </a:rPr>
                        <a:t>Telemetry</a:t>
                      </a:r>
                      <a:r>
                        <a:rPr lang="en-US" sz="1000" b="0" baseline="0" dirty="0" smtClean="0">
                          <a:solidFill>
                            <a:schemeClr val="tx1"/>
                          </a:solidFill>
                          <a:effectLst/>
                          <a:latin typeface="Arial" panose="020B0604020202020204" pitchFamily="34" charset="0"/>
                          <a:cs typeface="Arial" panose="020B0604020202020204" pitchFamily="34" charset="0"/>
                        </a:rPr>
                        <a:t> not required</a:t>
                      </a:r>
                      <a:r>
                        <a:rPr lang="en-US" sz="1000" b="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1000" b="0" dirty="0" smtClean="0">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a:t>
                      </a:r>
                    </a:p>
                    <a:p>
                      <a:pPr marL="457200" lvl="1" indent="0">
                        <a:buFont typeface="Courier New" panose="02070309020205020404" pitchFamily="49" charset="0"/>
                        <a:buNone/>
                      </a:pPr>
                      <a:endParaRPr lang="en-US" sz="1000" b="0" dirty="0" smtClean="0">
                        <a:solidFill>
                          <a:schemeClr val="tx1"/>
                        </a:solidFill>
                        <a:effectLst/>
                        <a:latin typeface="Arial" panose="020B0604020202020204" pitchFamily="34" charset="0"/>
                        <a:cs typeface="Arial" panose="020B0604020202020204" pitchFamily="34" charset="0"/>
                      </a:endParaRPr>
                    </a:p>
                  </a:txBody>
                  <a:tcPr marL="27665" marR="276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1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Unregistered Distribution Self-Generator (UDSG)</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Distributed generation greater than 1 MW co-located with larger load, but smaller than minimum facility load.</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Registered with PUC as a Self-Generator but not registered with ERCOT</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May not export—otherwise must register with ERCOT as SODG.</a:t>
                      </a:r>
                    </a:p>
                    <a:p>
                      <a:pPr marL="280988" marR="0" indent="-222250">
                        <a:spcBef>
                          <a:spcPts val="0"/>
                        </a:spcBef>
                        <a:spcAft>
                          <a:spcPts val="0"/>
                        </a:spcAft>
                        <a:buFont typeface="Arial" panose="020B0604020202020204" pitchFamily="34" charset="0"/>
                        <a:buChar char="•"/>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Neither Mapped nor modeled in ERCOT systems </a:t>
                      </a:r>
                    </a:p>
                    <a:p>
                      <a:pPr marL="457200" marR="0" lvl="1" indent="-222250">
                        <a:spcBef>
                          <a:spcPts val="0"/>
                        </a:spcBef>
                        <a:spcAft>
                          <a:spcPts val="0"/>
                        </a:spcAft>
                        <a:buFont typeface="Courier New" panose="02070309020205020404" pitchFamily="49" charset="0"/>
                        <a:buChar char="o"/>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(future mapping?)</a:t>
                      </a:r>
                    </a:p>
                    <a:p>
                      <a:pPr marL="0" marR="0" indent="0">
                        <a:spcBef>
                          <a:spcPts val="0"/>
                        </a:spcBef>
                        <a:spcAft>
                          <a:spcPts val="0"/>
                        </a:spcAft>
                        <a:buFont typeface="Arial" panose="020B0604020202020204" pitchFamily="34" charset="0"/>
                        <a:buNone/>
                      </a:pPr>
                      <a:endPar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VI</a:t>
                      </a:r>
                    </a:p>
                    <a:p>
                      <a:pPr marL="171450" marR="0" indent="-171450">
                        <a:spcBef>
                          <a:spcPts val="0"/>
                        </a:spcBef>
                        <a:spcAft>
                          <a:spcPts val="0"/>
                        </a:spcAft>
                        <a:buFont typeface="Arial" panose="020B0604020202020204" pitchFamily="34" charset="0"/>
                        <a:buChar char="•"/>
                      </a:pPr>
                      <a:endPar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Font typeface="Arial" panose="020B0604020202020204" pitchFamily="34" charset="0"/>
                        <a:buNone/>
                      </a:pPr>
                      <a:r>
                        <a:rPr lang="en-US" sz="10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spcBef>
                          <a:spcPts val="0"/>
                        </a:spcBef>
                        <a:spcAft>
                          <a:spcPts val="0"/>
                        </a:spcAft>
                      </a:pPr>
                      <a:r>
                        <a:rPr lang="en-US" sz="1000" b="1" dirty="0">
                          <a:solidFill>
                            <a:srgbClr val="1F497D"/>
                          </a:solidFill>
                          <a:effectLst/>
                          <a:latin typeface="Arial" panose="020B0604020202020204" pitchFamily="34" charset="0"/>
                          <a:ea typeface="Calibri" panose="020F0502020204030204" pitchFamily="34" charset="0"/>
                          <a:cs typeface="Arial" panose="020B0604020202020204" pitchFamily="34" charset="0"/>
                        </a:rPr>
                        <a:t>  </a:t>
                      </a:r>
                      <a:r>
                        <a:rPr lang="en-US" sz="1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Unregistered </a:t>
                      </a:r>
                      <a:r>
                        <a:rPr lang="en-US" sz="1000" b="1"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Distributed Generator  </a:t>
                      </a:r>
                      <a:r>
                        <a:rPr lang="en-US" sz="1000" b="1" dirty="0">
                          <a:effectLst/>
                          <a:latin typeface="Arial" panose="020B0604020202020204" pitchFamily="34" charset="0"/>
                          <a:ea typeface="Calibri" panose="020F0502020204030204" pitchFamily="34" charset="0"/>
                          <a:cs typeface="Arial" panose="020B0604020202020204" pitchFamily="34" charset="0"/>
                        </a:rPr>
                        <a:t>(</a:t>
                      </a:r>
                      <a:r>
                        <a:rPr lang="en-US" sz="1000" b="1" dirty="0" smtClean="0">
                          <a:effectLst/>
                          <a:latin typeface="Arial" panose="020B0604020202020204" pitchFamily="34" charset="0"/>
                          <a:ea typeface="Calibri" panose="020F0502020204030204" pitchFamily="34" charset="0"/>
                          <a:cs typeface="Arial" panose="020B0604020202020204" pitchFamily="34" charset="0"/>
                        </a:rPr>
                        <a:t>UDG)</a:t>
                      </a: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marL="280988" lvl="0" indent="-2222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Distribution </a:t>
                      </a: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connected less than 1 MW</a:t>
                      </a:r>
                    </a:p>
                    <a:p>
                      <a:pPr marL="280988" lvl="0" indent="-222250">
                        <a:buFont typeface="Arial" panose="020B0604020202020204" pitchFamily="34" charset="0"/>
                        <a:buChar char="•"/>
                      </a:pPr>
                      <a:r>
                        <a:rPr lang="en-US" sz="1000" dirty="0">
                          <a:effectLst/>
                          <a:latin typeface="Arial" panose="020B0604020202020204" pitchFamily="34" charset="0"/>
                          <a:ea typeface="Times New Roman" panose="02020603050405020304" pitchFamily="18" charset="0"/>
                          <a:cs typeface="Arial" panose="020B0604020202020204" pitchFamily="34" charset="0"/>
                        </a:rPr>
                        <a:t>No requirement for registration </a:t>
                      </a:r>
                    </a:p>
                    <a:p>
                      <a:pPr marL="515938" lvl="1" indent="-234950">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Reported by DSP </a:t>
                      </a:r>
                      <a:r>
                        <a:rPr lang="en-US" sz="1000" dirty="0" smtClean="0">
                          <a:effectLst/>
                          <a:latin typeface="Arial" panose="020B0604020202020204" pitchFamily="34" charset="0"/>
                          <a:cs typeface="Arial" panose="020B0604020202020204" pitchFamily="34" charset="0"/>
                        </a:rPr>
                        <a:t>per </a:t>
                      </a:r>
                      <a:r>
                        <a:rPr lang="en-US" sz="1000" dirty="0">
                          <a:effectLst/>
                          <a:latin typeface="Arial" panose="020B0604020202020204" pitchFamily="34" charset="0"/>
                          <a:cs typeface="Arial" panose="020B0604020202020204" pitchFamily="34" charset="0"/>
                        </a:rPr>
                        <a:t>PUCT 25.211(n)  (competitive choice)</a:t>
                      </a:r>
                    </a:p>
                    <a:p>
                      <a:pPr marL="515938" lvl="1" indent="-234950">
                        <a:buFont typeface="Courier New" panose="02070309020205020404" pitchFamily="49" charset="0"/>
                        <a:buChar char="o"/>
                      </a:pPr>
                      <a:r>
                        <a:rPr lang="en-US" sz="1000" dirty="0">
                          <a:effectLst/>
                          <a:latin typeface="Arial" panose="020B0604020202020204" pitchFamily="34" charset="0"/>
                          <a:cs typeface="Arial" panose="020B0604020202020204" pitchFamily="34" charset="0"/>
                        </a:rPr>
                        <a:t>Reported by NOIEs per ERCOT protocol 10.2.2.1.b(ii) for 50kW -1 MW </a:t>
                      </a:r>
                    </a:p>
                    <a:p>
                      <a:pPr marL="515938" lvl="1" indent="-234950">
                        <a:buFont typeface="Courier New" panose="02070309020205020404" pitchFamily="49" charset="0"/>
                        <a:buChar char="o"/>
                      </a:pPr>
                      <a:r>
                        <a:rPr lang="en-US" sz="1000" dirty="0">
                          <a:solidFill>
                            <a:schemeClr val="tx1"/>
                          </a:solidFill>
                          <a:effectLst/>
                          <a:latin typeface="Arial" panose="020B0604020202020204" pitchFamily="34" charset="0"/>
                          <a:cs typeface="Arial" panose="020B0604020202020204" pitchFamily="34" charset="0"/>
                        </a:rPr>
                        <a:t>Not reported by NOIEs for &lt;50kW</a:t>
                      </a:r>
                    </a:p>
                    <a:p>
                      <a:pPr marL="280988" lvl="0" indent="-222250">
                        <a:buFont typeface="Arial" panose="020B0604020202020204" pitchFamily="34" charset="0"/>
                        <a:buChar char="•"/>
                      </a:pPr>
                      <a:r>
                        <a:rPr lang="en-US"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Neither Mapped nor modeled in ERCOT systems  </a:t>
                      </a:r>
                      <a:endParaRPr lang="en-US" sz="1000" dirty="0" smtClean="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457200" lvl="1" indent="-176212">
                        <a:buFont typeface="Arial" panose="020B0604020202020204" pitchFamily="34" charset="0"/>
                        <a:buChar char="•"/>
                      </a:pPr>
                      <a:r>
                        <a:rPr lang="en-US" sz="1000" dirty="0" smtClean="0">
                          <a:effectLst/>
                          <a:latin typeface="Arial" panose="020B0604020202020204" pitchFamily="34" charset="0"/>
                          <a:ea typeface="Times New Roman" panose="02020603050405020304" pitchFamily="18" charset="0"/>
                          <a:cs typeface="Arial" panose="020B0604020202020204" pitchFamily="34" charset="0"/>
                        </a:rPr>
                        <a:t>ERCOT settles</a:t>
                      </a:r>
                      <a:r>
                        <a:rPr lang="en-US" sz="1000" baseline="0" dirty="0" smtClean="0">
                          <a:effectLst/>
                          <a:latin typeface="Arial" panose="020B0604020202020204" pitchFamily="34" charset="0"/>
                          <a:ea typeface="Times New Roman" panose="02020603050405020304" pitchFamily="18" charset="0"/>
                          <a:cs typeface="Arial" panose="020B0604020202020204" pitchFamily="34" charset="0"/>
                        </a:rPr>
                        <a:t> as negative load in competitive choice areas once meter configuration updated to DG</a:t>
                      </a:r>
                    </a:p>
                    <a:p>
                      <a:pPr marL="58738" lvl="0" indent="0">
                        <a:buFont typeface="Arial" panose="020B0604020202020204" pitchFamily="34" charset="0"/>
                        <a:buNone/>
                      </a:pPr>
                      <a:r>
                        <a:rPr lang="en-US" sz="1000" baseline="0" dirty="0" smtClean="0">
                          <a:effectLst/>
                          <a:latin typeface="Arial" panose="020B0604020202020204" pitchFamily="34" charset="0"/>
                          <a:ea typeface="Times New Roman" panose="02020603050405020304" pitchFamily="18" charset="0"/>
                          <a:cs typeface="Arial" panose="020B0604020202020204" pitchFamily="34" charset="0"/>
                        </a:rPr>
                        <a:t>.</a:t>
                      </a:r>
                      <a:endParaRPr lang="en-US" sz="1000" dirty="0" smtClean="0">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endPar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defRPr/>
                      </a:pPr>
                      <a:r>
                        <a:rPr kumimoji="0" lang="en-US" sz="1000" b="0" i="0" u="sng" strike="noStrike" kern="1200" cap="none" spc="0" normalizeH="0" baseline="0" noProof="0" dirty="0" smtClean="0">
                          <a:ln>
                            <a:noFill/>
                          </a:ln>
                          <a:solidFill>
                            <a:srgbClr val="7030A0"/>
                          </a:solidFill>
                          <a:effectLst/>
                          <a:uLnTx/>
                          <a:uFillTx/>
                          <a:latin typeface="Arial" panose="020B0604020202020204" pitchFamily="34" charset="0"/>
                          <a:ea typeface="Times New Roman" panose="02020603050405020304" pitchFamily="18" charset="0"/>
                          <a:cs typeface="Arial" panose="020B0604020202020204" pitchFamily="34" charset="0"/>
                        </a:rPr>
                        <a:t>VII</a:t>
                      </a:r>
                      <a:endParaRPr lang="en-US" sz="1000" dirty="0" smtClean="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r>
              <a:tr h="269394">
                <a:tc>
                  <a:txBody>
                    <a:bodyPr/>
                    <a:lstStyle/>
                    <a:p>
                      <a:endParaRPr lang="en-US" sz="900" dirty="0">
                        <a:effectLst/>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dirty="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endParaRPr lang="en-US" sz="2000" dirty="0">
                        <a:latin typeface="Arial" panose="020B0604020202020204" pitchFamily="34" charset="0"/>
                        <a:cs typeface="Arial" panose="020B0604020202020204" pitchFamily="34" charset="0"/>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a:p>
        </p:txBody>
      </p:sp>
      <p:sp>
        <p:nvSpPr>
          <p:cNvPr id="3" name="Title 2"/>
          <p:cNvSpPr>
            <a:spLocks noGrp="1"/>
          </p:cNvSpPr>
          <p:nvPr>
            <p:ph type="title"/>
          </p:nvPr>
        </p:nvSpPr>
        <p:spPr>
          <a:xfrm>
            <a:off x="381000" y="243682"/>
            <a:ext cx="8763000" cy="518318"/>
          </a:xfrm>
        </p:spPr>
        <p:txBody>
          <a:bodyPr/>
          <a:lstStyle/>
          <a:p>
            <a:r>
              <a:rPr lang="en-US" sz="1950" dirty="0"/>
              <a:t>Existing Generation Nomenclature </a:t>
            </a:r>
            <a:r>
              <a:rPr lang="en-US" sz="1950" dirty="0" smtClean="0"/>
              <a:t>– should </a:t>
            </a:r>
            <a:r>
              <a:rPr lang="en-US" sz="1950" dirty="0"/>
              <a:t>be similar to Energy Storage</a:t>
            </a:r>
          </a:p>
        </p:txBody>
      </p:sp>
    </p:spTree>
    <p:extLst>
      <p:ext uri="{BB962C8B-B14F-4D97-AF65-F5344CB8AC3E}">
        <p14:creationId xmlns:p14="http://schemas.microsoft.com/office/powerpoint/2010/main" val="4221274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Existing Generation Framework (as of April 5, 2019)</a:t>
            </a:r>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pic>
        <p:nvPicPr>
          <p:cNvPr id="4" name="Picture 3"/>
          <p:cNvPicPr>
            <a:picLocks noChangeAspect="1"/>
          </p:cNvPicPr>
          <p:nvPr/>
        </p:nvPicPr>
        <p:blipFill rotWithShape="1">
          <a:blip r:embed="rId2"/>
          <a:srcRect l="739" t="7330" r="3801" b="17051"/>
          <a:stretch/>
        </p:blipFill>
        <p:spPr>
          <a:xfrm>
            <a:off x="228600" y="990600"/>
            <a:ext cx="8610600" cy="4372009"/>
          </a:xfrm>
          <a:prstGeom prst="rect">
            <a:avLst/>
          </a:prstGeom>
        </p:spPr>
      </p:pic>
      <p:sp>
        <p:nvSpPr>
          <p:cNvPr id="6" name="TextBox 5"/>
          <p:cNvSpPr txBox="1"/>
          <p:nvPr/>
        </p:nvSpPr>
        <p:spPr>
          <a:xfrm>
            <a:off x="228600" y="5546375"/>
            <a:ext cx="7772400" cy="276999"/>
          </a:xfrm>
          <a:prstGeom prst="rect">
            <a:avLst/>
          </a:prstGeom>
          <a:noFill/>
        </p:spPr>
        <p:txBody>
          <a:bodyPr wrap="square" rtlCol="0">
            <a:spAutoFit/>
          </a:bodyPr>
          <a:lstStyle/>
          <a:p>
            <a:r>
              <a:rPr lang="en-US" sz="1200" dirty="0" smtClean="0">
                <a:solidFill>
                  <a:schemeClr val="accent5"/>
                </a:solidFill>
              </a:rPr>
              <a:t>**Service includes load reduction, 4CP response, exported energy, etc.</a:t>
            </a:r>
            <a:endParaRPr lang="en-US" sz="1200" dirty="0">
              <a:solidFill>
                <a:schemeClr val="accent5"/>
              </a:solidFill>
            </a:endParaRPr>
          </a:p>
        </p:txBody>
      </p:sp>
    </p:spTree>
    <p:extLst>
      <p:ext uri="{BB962C8B-B14F-4D97-AF65-F5344CB8AC3E}">
        <p14:creationId xmlns:p14="http://schemas.microsoft.com/office/powerpoint/2010/main" val="2919174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Accepted Load Framework (NPRR in process)</a:t>
            </a:r>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4" name="Picture 3"/>
          <p:cNvPicPr>
            <a:picLocks noChangeAspect="1"/>
          </p:cNvPicPr>
          <p:nvPr/>
        </p:nvPicPr>
        <p:blipFill rotWithShape="1">
          <a:blip r:embed="rId2"/>
          <a:srcRect l="784" t="5555" b="13967"/>
          <a:stretch/>
        </p:blipFill>
        <p:spPr>
          <a:xfrm>
            <a:off x="1371600" y="781050"/>
            <a:ext cx="6371253" cy="4724400"/>
          </a:xfrm>
          <a:prstGeom prst="rect">
            <a:avLst/>
          </a:prstGeom>
        </p:spPr>
      </p:pic>
      <p:sp>
        <p:nvSpPr>
          <p:cNvPr id="7" name="TextBox 6"/>
          <p:cNvSpPr txBox="1"/>
          <p:nvPr/>
        </p:nvSpPr>
        <p:spPr>
          <a:xfrm>
            <a:off x="228600" y="5546375"/>
            <a:ext cx="7772400" cy="646331"/>
          </a:xfrm>
          <a:prstGeom prst="rect">
            <a:avLst/>
          </a:prstGeom>
          <a:noFill/>
        </p:spPr>
        <p:txBody>
          <a:bodyPr wrap="square" rtlCol="0">
            <a:spAutoFit/>
          </a:bodyPr>
          <a:lstStyle/>
          <a:p>
            <a:r>
              <a:rPr lang="en-US" sz="1200" dirty="0" smtClean="0">
                <a:solidFill>
                  <a:schemeClr val="accent5"/>
                </a:solidFill>
              </a:rPr>
              <a:t>* Example: Remotely controlled thermostats, etc.</a:t>
            </a:r>
          </a:p>
          <a:p>
            <a:endParaRPr lang="en-US" sz="1200" dirty="0">
              <a:solidFill>
                <a:schemeClr val="accent5"/>
              </a:solidFill>
            </a:endParaRPr>
          </a:p>
          <a:p>
            <a:r>
              <a:rPr lang="en-US" sz="1200" dirty="0" smtClean="0">
                <a:solidFill>
                  <a:schemeClr val="accent5"/>
                </a:solidFill>
              </a:rPr>
              <a:t>**Service includes load reduction, 4CP response, exported energy, etc.</a:t>
            </a:r>
            <a:endParaRPr lang="en-US" sz="1200" dirty="0">
              <a:solidFill>
                <a:schemeClr val="accent5"/>
              </a:solidFill>
            </a:endParaRPr>
          </a:p>
        </p:txBody>
      </p:sp>
    </p:spTree>
    <p:extLst>
      <p:ext uri="{BB962C8B-B14F-4D97-AF65-F5344CB8AC3E}">
        <p14:creationId xmlns:p14="http://schemas.microsoft.com/office/powerpoint/2010/main" val="961356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53186" y="5257800"/>
            <a:ext cx="2431350" cy="461665"/>
          </a:xfrm>
          <a:prstGeom prst="rect">
            <a:avLst/>
          </a:prstGeom>
          <a:noFill/>
        </p:spPr>
        <p:txBody>
          <a:bodyPr wrap="square" rtlCol="0">
            <a:spAutoFit/>
          </a:bodyPr>
          <a:lstStyle/>
          <a:p>
            <a:r>
              <a:rPr lang="en-US" sz="1200" b="1" dirty="0" smtClean="0">
                <a:solidFill>
                  <a:schemeClr val="accent5"/>
                </a:solidFill>
              </a:rPr>
              <a:t>Primarily Grid scale batteries providing A/S </a:t>
            </a:r>
            <a:endParaRPr lang="en-US" sz="1200" b="1" dirty="0">
              <a:solidFill>
                <a:schemeClr val="accent5"/>
              </a:solidFill>
            </a:endParaRPr>
          </a:p>
        </p:txBody>
      </p:sp>
      <p:sp>
        <p:nvSpPr>
          <p:cNvPr id="6" name="TextBox 5"/>
          <p:cNvSpPr txBox="1"/>
          <p:nvPr/>
        </p:nvSpPr>
        <p:spPr>
          <a:xfrm>
            <a:off x="2668590" y="5257800"/>
            <a:ext cx="2555323" cy="461665"/>
          </a:xfrm>
          <a:prstGeom prst="rect">
            <a:avLst/>
          </a:prstGeom>
          <a:noFill/>
        </p:spPr>
        <p:txBody>
          <a:bodyPr wrap="square" rtlCol="0">
            <a:spAutoFit/>
          </a:bodyPr>
          <a:lstStyle/>
          <a:p>
            <a:r>
              <a:rPr lang="en-US" sz="1200" b="1" dirty="0" smtClean="0">
                <a:solidFill>
                  <a:schemeClr val="accent5"/>
                </a:solidFill>
              </a:rPr>
              <a:t>Primarily Grid scale batteries not in A/S market</a:t>
            </a:r>
            <a:endParaRPr lang="en-US" sz="1200" b="1" dirty="0">
              <a:solidFill>
                <a:schemeClr val="accent5"/>
              </a:solidFill>
            </a:endParaRPr>
          </a:p>
        </p:txBody>
      </p:sp>
      <p:sp>
        <p:nvSpPr>
          <p:cNvPr id="7" name="TextBox 6"/>
          <p:cNvSpPr txBox="1"/>
          <p:nvPr/>
        </p:nvSpPr>
        <p:spPr>
          <a:xfrm>
            <a:off x="381355" y="5257800"/>
            <a:ext cx="1943980" cy="646331"/>
          </a:xfrm>
          <a:prstGeom prst="rect">
            <a:avLst/>
          </a:prstGeom>
          <a:noFill/>
        </p:spPr>
        <p:txBody>
          <a:bodyPr wrap="square" rtlCol="0">
            <a:spAutoFit/>
          </a:bodyPr>
          <a:lstStyle/>
          <a:p>
            <a:r>
              <a:rPr lang="en-US" sz="1200" b="1" dirty="0" smtClean="0">
                <a:solidFill>
                  <a:schemeClr val="accent5"/>
                </a:solidFill>
              </a:rPr>
              <a:t>Primarily Residential/ Commercial Energy Storage “BTM”</a:t>
            </a:r>
            <a:endParaRPr lang="en-US" sz="1200" b="1" dirty="0">
              <a:solidFill>
                <a:schemeClr val="accent5"/>
              </a:solidFill>
            </a:endParaRPr>
          </a:p>
        </p:txBody>
      </p:sp>
      <p:sp>
        <p:nvSpPr>
          <p:cNvPr id="8" name="Title 7"/>
          <p:cNvSpPr>
            <a:spLocks noGrp="1"/>
          </p:cNvSpPr>
          <p:nvPr>
            <p:ph type="title"/>
          </p:nvPr>
        </p:nvSpPr>
        <p:spPr/>
        <p:txBody>
          <a:bodyPr/>
          <a:lstStyle/>
          <a:p>
            <a:r>
              <a:rPr lang="en-US" dirty="0"/>
              <a:t>Proposed Energy Storage Framework</a:t>
            </a:r>
          </a:p>
        </p:txBody>
      </p:sp>
      <p:sp>
        <p:nvSpPr>
          <p:cNvPr id="9" name="Slide Number Placeholder 8"/>
          <p:cNvSpPr>
            <a:spLocks noGrp="1"/>
          </p:cNvSpPr>
          <p:nvPr>
            <p:ph type="sldNum" sz="quarter" idx="4"/>
          </p:nvPr>
        </p:nvSpPr>
        <p:spPr/>
        <p:txBody>
          <a:bodyPr/>
          <a:lstStyle/>
          <a:p>
            <a:fld id="{1D93BD3E-1E9A-4970-A6F7-E7AC52762E0C}" type="slidenum">
              <a:rPr lang="en-US" smtClean="0"/>
              <a:pPr/>
              <a:t>7</a:t>
            </a:fld>
            <a:endParaRPr lang="en-US"/>
          </a:p>
        </p:txBody>
      </p:sp>
      <p:sp>
        <p:nvSpPr>
          <p:cNvPr id="10" name="TextBox 9"/>
          <p:cNvSpPr txBox="1"/>
          <p:nvPr/>
        </p:nvSpPr>
        <p:spPr>
          <a:xfrm>
            <a:off x="228600" y="5895201"/>
            <a:ext cx="7772400" cy="276999"/>
          </a:xfrm>
          <a:prstGeom prst="rect">
            <a:avLst/>
          </a:prstGeom>
          <a:noFill/>
        </p:spPr>
        <p:txBody>
          <a:bodyPr wrap="square" rtlCol="0">
            <a:spAutoFit/>
          </a:bodyPr>
          <a:lstStyle/>
          <a:p>
            <a:r>
              <a:rPr lang="en-US" sz="1200" dirty="0" smtClean="0">
                <a:solidFill>
                  <a:schemeClr val="accent5"/>
                </a:solidFill>
              </a:rPr>
              <a:t>**Service includes load reduction, 4CP response, exported energy, etc.</a:t>
            </a:r>
            <a:endParaRPr lang="en-US" sz="1200" dirty="0">
              <a:solidFill>
                <a:schemeClr val="accent5"/>
              </a:solidFill>
            </a:endParaRPr>
          </a:p>
        </p:txBody>
      </p:sp>
      <p:pic>
        <p:nvPicPr>
          <p:cNvPr id="4" name="Picture 3"/>
          <p:cNvPicPr>
            <a:picLocks noChangeAspect="1"/>
          </p:cNvPicPr>
          <p:nvPr/>
        </p:nvPicPr>
        <p:blipFill rotWithShape="1">
          <a:blip r:embed="rId2"/>
          <a:srcRect l="423" r="-1" b="6064"/>
          <a:stretch/>
        </p:blipFill>
        <p:spPr>
          <a:xfrm>
            <a:off x="152400" y="786814"/>
            <a:ext cx="8953500" cy="4485640"/>
          </a:xfrm>
          <a:prstGeom prst="rect">
            <a:avLst/>
          </a:prstGeom>
        </p:spPr>
      </p:pic>
    </p:spTree>
    <p:extLst>
      <p:ext uri="{BB962C8B-B14F-4D97-AF65-F5344CB8AC3E}">
        <p14:creationId xmlns:p14="http://schemas.microsoft.com/office/powerpoint/2010/main" val="246707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Proposed Overall Framework</a:t>
            </a:r>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grpSp>
        <p:nvGrpSpPr>
          <p:cNvPr id="8" name="Group 7"/>
          <p:cNvGrpSpPr/>
          <p:nvPr/>
        </p:nvGrpSpPr>
        <p:grpSpPr>
          <a:xfrm>
            <a:off x="98428" y="1729118"/>
            <a:ext cx="8969372" cy="3581400"/>
            <a:chOff x="146821" y="1752600"/>
            <a:chExt cx="8969372" cy="3581400"/>
          </a:xfrm>
        </p:grpSpPr>
        <p:sp>
          <p:nvSpPr>
            <p:cNvPr id="18" name="Rectangle 17"/>
            <p:cNvSpPr/>
            <p:nvPr/>
          </p:nvSpPr>
          <p:spPr>
            <a:xfrm>
              <a:off x="5490161" y="1752600"/>
              <a:ext cx="3577639" cy="3581400"/>
            </a:xfrm>
            <a:prstGeom prst="rect">
              <a:avLst/>
            </a:prstGeom>
            <a:gradFill>
              <a:gsLst>
                <a:gs pos="40000">
                  <a:schemeClr val="bg1"/>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518055" y="1752600"/>
              <a:ext cx="2013472" cy="3581400"/>
            </a:xfrm>
            <a:prstGeom prst="rect">
              <a:avLst/>
            </a:prstGeom>
            <a:gradFill>
              <a:gsLst>
                <a:gs pos="40000">
                  <a:schemeClr val="bg1"/>
                </a:gs>
                <a:gs pos="100000">
                  <a:srgbClr val="FFD1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46821" y="1752600"/>
              <a:ext cx="3339815" cy="3581400"/>
            </a:xfrm>
            <a:prstGeom prst="rect">
              <a:avLst/>
            </a:prstGeom>
            <a:gradFill>
              <a:gsLst>
                <a:gs pos="40000">
                  <a:schemeClr val="bg1"/>
                </a:gs>
                <a:gs pos="10000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71067" y="4267200"/>
              <a:ext cx="259080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Energy Storage providing a service</a:t>
              </a:r>
              <a:endParaRPr lang="en-US" dirty="0"/>
            </a:p>
          </p:txBody>
        </p:sp>
        <p:sp>
          <p:nvSpPr>
            <p:cNvPr id="12" name="TextBox 11"/>
            <p:cNvSpPr txBox="1"/>
            <p:nvPr/>
          </p:nvSpPr>
          <p:spPr>
            <a:xfrm>
              <a:off x="6125590" y="4267200"/>
              <a:ext cx="2306780" cy="646331"/>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Generators providing a service</a:t>
              </a:r>
              <a:endParaRPr lang="en-US" dirty="0"/>
            </a:p>
          </p:txBody>
        </p:sp>
        <p:sp>
          <p:nvSpPr>
            <p:cNvPr id="14" name="TextBox 13"/>
            <p:cNvSpPr txBox="1"/>
            <p:nvPr/>
          </p:nvSpPr>
          <p:spPr>
            <a:xfrm>
              <a:off x="3549723" y="4267199"/>
              <a:ext cx="1801091" cy="646331"/>
            </a:xfrm>
            <a:prstGeom prst="rect">
              <a:avLst/>
            </a:prstGeom>
            <a:solidFill>
              <a:schemeClr val="bg1"/>
            </a:solidFill>
            <a:ln>
              <a:noFill/>
            </a:ln>
          </p:spPr>
          <p:txBody>
            <a:bodyPr wrap="square" rtlCol="0">
              <a:spAutoFit/>
            </a:bodyPr>
            <a:lstStyle/>
            <a:p>
              <a:pPr algn="ctr"/>
              <a:r>
                <a:rPr lang="en-US" dirty="0" smtClean="0"/>
                <a:t>Loads providing a service</a:t>
              </a:r>
              <a:endParaRPr lang="en-US" dirty="0"/>
            </a:p>
          </p:txBody>
        </p:sp>
        <p:pic>
          <p:nvPicPr>
            <p:cNvPr id="4" name="Picture 3"/>
            <p:cNvPicPr>
              <a:picLocks noChangeAspect="1"/>
            </p:cNvPicPr>
            <p:nvPr/>
          </p:nvPicPr>
          <p:blipFill rotWithShape="1">
            <a:blip r:embed="rId2"/>
            <a:srcRect l="36683" r="40436"/>
            <a:stretch/>
          </p:blipFill>
          <p:spPr>
            <a:xfrm>
              <a:off x="3439293" y="1946529"/>
              <a:ext cx="2057400" cy="1238911"/>
            </a:xfrm>
            <a:prstGeom prst="rect">
              <a:avLst/>
            </a:prstGeom>
          </p:spPr>
        </p:pic>
        <p:pic>
          <p:nvPicPr>
            <p:cNvPr id="15" name="Picture 14"/>
            <p:cNvPicPr>
              <a:picLocks noChangeAspect="1"/>
            </p:cNvPicPr>
            <p:nvPr/>
          </p:nvPicPr>
          <p:blipFill rotWithShape="1">
            <a:blip r:embed="rId2"/>
            <a:srcRect r="62802"/>
            <a:stretch/>
          </p:blipFill>
          <p:spPr>
            <a:xfrm>
              <a:off x="146821" y="1946529"/>
              <a:ext cx="3344723" cy="1238911"/>
            </a:xfrm>
            <a:prstGeom prst="rect">
              <a:avLst/>
            </a:prstGeom>
          </p:spPr>
        </p:pic>
        <p:pic>
          <p:nvPicPr>
            <p:cNvPr id="16" name="Picture 15"/>
            <p:cNvPicPr>
              <a:picLocks noChangeAspect="1"/>
            </p:cNvPicPr>
            <p:nvPr/>
          </p:nvPicPr>
          <p:blipFill rotWithShape="1">
            <a:blip r:embed="rId2"/>
            <a:srcRect l="59746"/>
            <a:stretch/>
          </p:blipFill>
          <p:spPr>
            <a:xfrm>
              <a:off x="5496693" y="1946529"/>
              <a:ext cx="3619500" cy="1238911"/>
            </a:xfrm>
            <a:prstGeom prst="rect">
              <a:avLst/>
            </a:prstGeom>
          </p:spPr>
        </p:pic>
      </p:grpSp>
      <p:sp>
        <p:nvSpPr>
          <p:cNvPr id="19" name="Rectangle 18"/>
          <p:cNvSpPr/>
          <p:nvPr/>
        </p:nvSpPr>
        <p:spPr>
          <a:xfrm>
            <a:off x="5441768" y="1995818"/>
            <a:ext cx="3479410" cy="3314700"/>
          </a:xfrm>
          <a:prstGeom prst="rect">
            <a:avLst/>
          </a:prstGeom>
          <a:noFill/>
          <a:ln>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87314" y="1995818"/>
            <a:ext cx="3350929" cy="3314700"/>
          </a:xfrm>
          <a:prstGeom prst="rect">
            <a:avLst/>
          </a:prstGeom>
          <a:noFill/>
          <a:ln>
            <a:solidFill>
              <a:srgbClr val="00AE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438243" y="1995818"/>
            <a:ext cx="2003525" cy="3314700"/>
          </a:xfrm>
          <a:prstGeom prst="rect">
            <a:avLst/>
          </a:prstGeom>
          <a:noFill/>
          <a:ln>
            <a:solidFill>
              <a:srgbClr val="FFD1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4793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3491" y="5486400"/>
            <a:ext cx="3553217" cy="369332"/>
          </a:xfrm>
          <a:prstGeom prst="rect">
            <a:avLst/>
          </a:prstGeom>
          <a:noFill/>
        </p:spPr>
        <p:txBody>
          <a:bodyPr wrap="none" rtlCol="0">
            <a:spAutoFit/>
          </a:bodyPr>
          <a:lstStyle/>
          <a:p>
            <a:r>
              <a:rPr lang="en-US" dirty="0" smtClean="0">
                <a:solidFill>
                  <a:schemeClr val="accent5"/>
                </a:solidFill>
              </a:rPr>
              <a:t>ERCOT Dispatchable Resources</a:t>
            </a:r>
            <a:endParaRPr lang="en-US" dirty="0">
              <a:solidFill>
                <a:schemeClr val="accent5"/>
              </a:solidFill>
            </a:endParaRPr>
          </a:p>
        </p:txBody>
      </p:sp>
      <p:sp>
        <p:nvSpPr>
          <p:cNvPr id="3" name="Title 2"/>
          <p:cNvSpPr>
            <a:spLocks noGrp="1"/>
          </p:cNvSpPr>
          <p:nvPr>
            <p:ph type="title"/>
          </p:nvPr>
        </p:nvSpPr>
        <p:spPr/>
        <p:txBody>
          <a:bodyPr/>
          <a:lstStyle/>
          <a:p>
            <a:r>
              <a:rPr lang="en-US" dirty="0"/>
              <a:t>Reorganizing and Grouping - Resources</a:t>
            </a:r>
          </a:p>
        </p:txBody>
      </p:sp>
      <p:sp>
        <p:nvSpPr>
          <p:cNvPr id="6" name="Slide Number Placeholder 5"/>
          <p:cNvSpPr>
            <a:spLocks noGrp="1"/>
          </p:cNvSpPr>
          <p:nvPr>
            <p:ph type="sldNum" sz="quarter" idx="4"/>
          </p:nvPr>
        </p:nvSpPr>
        <p:spPr/>
        <p:txBody>
          <a:bodyPr/>
          <a:lstStyle/>
          <a:p>
            <a:fld id="{1D93BD3E-1E9A-4970-A6F7-E7AC52762E0C}" type="slidenum">
              <a:rPr lang="en-US" smtClean="0"/>
              <a:pPr/>
              <a:t>9</a:t>
            </a:fld>
            <a:endParaRPr lang="en-US"/>
          </a:p>
        </p:txBody>
      </p:sp>
      <p:pic>
        <p:nvPicPr>
          <p:cNvPr id="4" name="Picture 3"/>
          <p:cNvPicPr>
            <a:picLocks noChangeAspect="1"/>
          </p:cNvPicPr>
          <p:nvPr/>
        </p:nvPicPr>
        <p:blipFill>
          <a:blip r:embed="rId2"/>
          <a:stretch>
            <a:fillRect/>
          </a:stretch>
        </p:blipFill>
        <p:spPr>
          <a:xfrm>
            <a:off x="0" y="1765637"/>
            <a:ext cx="9144000" cy="3326726"/>
          </a:xfrm>
          <a:prstGeom prst="rect">
            <a:avLst/>
          </a:prstGeom>
        </p:spPr>
      </p:pic>
    </p:spTree>
    <p:extLst>
      <p:ext uri="{BB962C8B-B14F-4D97-AF65-F5344CB8AC3E}">
        <p14:creationId xmlns:p14="http://schemas.microsoft.com/office/powerpoint/2010/main" val="3565108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infopath/2007/PartnerControls"/>
    <ds:schemaRef ds:uri="http://schemas.microsoft.com/office/2006/documentManagement/types"/>
    <ds:schemaRef ds:uri="http://www.w3.org/XML/1998/namespace"/>
    <ds:schemaRef ds:uri="http://purl.org/dc/dcmitype/"/>
    <ds:schemaRef ds:uri="http://purl.org/dc/elements/1.1/"/>
    <ds:schemaRef ds:uri="http://purl.org/dc/terms/"/>
    <ds:schemaRef ds:uri="http://schemas.openxmlformats.org/package/2006/metadata/core-properties"/>
    <ds:schemaRef ds:uri="c34af464-7aa1-4edd-9be4-83dffc1cb926"/>
    <ds:schemaRef ds:uri="http://schemas.microsoft.com/office/2006/metadata/propertie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1880</TotalTime>
  <Words>469</Words>
  <Application>Microsoft Office PowerPoint</Application>
  <PresentationFormat>On-screen Show (4:3)</PresentationFormat>
  <Paragraphs>135</Paragraphs>
  <Slides>12</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Courier New</vt:lpstr>
      <vt:lpstr>Times New Roman</vt:lpstr>
      <vt:lpstr>1_Custom Design</vt:lpstr>
      <vt:lpstr>Office Theme</vt:lpstr>
      <vt:lpstr>PowerPoint Presentation</vt:lpstr>
      <vt:lpstr>Agenda</vt:lpstr>
      <vt:lpstr>Proposed Energy Storage Definition</vt:lpstr>
      <vt:lpstr>Existing Generation Nomenclature – should be similar to Energy Storage</vt:lpstr>
      <vt:lpstr>Existing Generation Framework (as of April 5, 2019)</vt:lpstr>
      <vt:lpstr>Accepted Load Framework (NPRR in process)</vt:lpstr>
      <vt:lpstr>Proposed Energy Storage Framework</vt:lpstr>
      <vt:lpstr>Proposed Overall Framework</vt:lpstr>
      <vt:lpstr>Reorganizing and Grouping - Resources</vt:lpstr>
      <vt:lpstr>Reorganizing and Grouping- Settlement Only</vt:lpstr>
      <vt:lpstr>Reorganizing and Grouping- Distributed Energy Sources</vt:lpstr>
      <vt:lpstr>Putting it All together-- Entire Framework</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Stice, Clayton</cp:lastModifiedBy>
  <cp:revision>75</cp:revision>
  <cp:lastPrinted>2016-01-21T20:53:15Z</cp:lastPrinted>
  <dcterms:created xsi:type="dcterms:W3CDTF">2016-01-21T15:20:31Z</dcterms:created>
  <dcterms:modified xsi:type="dcterms:W3CDTF">2019-04-07T15:46:41Z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