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1" r:id="rId10"/>
    <p:sldId id="334" r:id="rId11"/>
    <p:sldId id="343" r:id="rId12"/>
    <p:sldId id="342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08" d="100"/>
          <a:sy n="108" d="100"/>
        </p:scale>
        <p:origin x="126" y="30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772400" y="6553200"/>
            <a:ext cx="83820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Apr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April 11,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9248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74434"/>
            <a:ext cx="8949560" cy="5557115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Off-Cycle Release – 3/26/2019	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PGRR062 – </a:t>
            </a:r>
            <a:r>
              <a:rPr lang="en-US" sz="1400" dirty="0"/>
              <a:t>Updates to Generation Interconnection or Change Request (GINR) Process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endParaRPr lang="en-US" sz="5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2019 April Release </a:t>
            </a:r>
            <a:r>
              <a:rPr lang="en-US" sz="1800" dirty="0"/>
              <a:t>– </a:t>
            </a:r>
            <a:r>
              <a:rPr lang="en-US" sz="1800" dirty="0" smtClean="0"/>
              <a:t>4/2/2019 </a:t>
            </a:r>
            <a:r>
              <a:rPr lang="en-US" sz="1800" dirty="0"/>
              <a:t>– </a:t>
            </a:r>
            <a:r>
              <a:rPr lang="en-US" sz="1800" dirty="0" smtClean="0"/>
              <a:t>4/4/2019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NPRR809(b) – </a:t>
            </a:r>
            <a:r>
              <a:rPr lang="en-US" sz="1400" dirty="0"/>
              <a:t>GTC or GTL for New Generation Interconnection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NPRR817 </a:t>
            </a:r>
            <a:r>
              <a:rPr lang="en-US" sz="1400" dirty="0"/>
              <a:t>– Create a Panhandle </a:t>
            </a:r>
            <a:r>
              <a:rPr lang="en-US" sz="1400" dirty="0" smtClean="0"/>
              <a:t>Hub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NPRR833 (a/b) – </a:t>
            </a:r>
            <a:r>
              <a:rPr lang="en-US" sz="1400" dirty="0"/>
              <a:t>Modify PTP Obligation Bid Clearing </a:t>
            </a:r>
            <a:r>
              <a:rPr lang="en-US" sz="1400" dirty="0" smtClean="0"/>
              <a:t>Change </a:t>
            </a:r>
            <a:r>
              <a:rPr lang="en-US" sz="1200" dirty="0" smtClean="0"/>
              <a:t>(DAM and SCED components)</a:t>
            </a:r>
            <a:endParaRPr lang="en-US" sz="1400" dirty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NPRR845 </a:t>
            </a:r>
            <a:r>
              <a:rPr lang="en-US" sz="1400" dirty="0"/>
              <a:t>– RMR Process and Agreement Revisions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NPRR847 </a:t>
            </a:r>
            <a:r>
              <a:rPr lang="en-US" sz="1400" dirty="0"/>
              <a:t>– Exceptional Fuel Cost Included in the Mitigated Offer Cap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NPRR865 </a:t>
            </a:r>
            <a:r>
              <a:rPr lang="en-US" sz="1400" dirty="0"/>
              <a:t>– Publish RTM Shift Factors for Hubs, Load Zones, and DC Ties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NPRR866 </a:t>
            </a:r>
            <a:r>
              <a:rPr lang="en-US" sz="1600" dirty="0"/>
              <a:t>– </a:t>
            </a:r>
            <a:r>
              <a:rPr lang="en-US" sz="1300" dirty="0"/>
              <a:t>Mapping Registered </a:t>
            </a:r>
            <a:r>
              <a:rPr lang="en-US" sz="1300" dirty="0" smtClean="0"/>
              <a:t>DG </a:t>
            </a:r>
            <a:r>
              <a:rPr lang="en-US" sz="1300" dirty="0"/>
              <a:t>and Load Resources to Transmission Loads in the Network </a:t>
            </a:r>
            <a:r>
              <a:rPr lang="en-US" sz="1300" dirty="0" smtClean="0"/>
              <a:t>Model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NPRR880 </a:t>
            </a:r>
            <a:r>
              <a:rPr lang="en-US" sz="1400" dirty="0"/>
              <a:t>– Publish </a:t>
            </a:r>
            <a:r>
              <a:rPr lang="en-US" sz="1400" dirty="0" smtClean="0"/>
              <a:t>RTM </a:t>
            </a:r>
            <a:r>
              <a:rPr lang="en-US" sz="1400" dirty="0"/>
              <a:t>Shift Factors for </a:t>
            </a:r>
            <a:r>
              <a:rPr lang="en-US" sz="1400" dirty="0" smtClean="0"/>
              <a:t>Private Use Network </a:t>
            </a:r>
            <a:r>
              <a:rPr lang="en-US" sz="1400" dirty="0"/>
              <a:t>Settlement </a:t>
            </a:r>
            <a:r>
              <a:rPr lang="en-US" sz="1400" dirty="0" smtClean="0"/>
              <a:t>Points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VCMRR021 – </a:t>
            </a:r>
            <a:r>
              <a:rPr lang="en-US" sz="1400" dirty="0"/>
              <a:t>Related to NPRR847, Exceptional Fuel Cost Included in the Mitigated Offer Cap</a:t>
            </a:r>
            <a:endParaRPr lang="en-US" sz="1400" dirty="0" smtClean="0"/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RRGRR017 – </a:t>
            </a:r>
            <a:r>
              <a:rPr lang="en-US" sz="1400" dirty="0"/>
              <a:t>Related to NPRR866, Mapping Registered Distributed Generation and Load Resources to Transmission </a:t>
            </a:r>
            <a:r>
              <a:rPr lang="en-US" sz="1400" dirty="0" smtClean="0"/>
              <a:t>Loads </a:t>
            </a:r>
            <a:r>
              <a:rPr lang="en-US" sz="1400" dirty="0"/>
              <a:t>in the Network Operations </a:t>
            </a:r>
            <a:r>
              <a:rPr lang="en-US" sz="1400" dirty="0" smtClean="0"/>
              <a:t>Model</a:t>
            </a:r>
          </a:p>
          <a:p>
            <a:pPr lvl="1">
              <a:tabLst>
                <a:tab pos="7199313" algn="l"/>
              </a:tabLst>
            </a:pPr>
            <a:endParaRPr lang="en-US" sz="5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Release – </a:t>
            </a:r>
            <a:r>
              <a:rPr lang="en-US" sz="1800" dirty="0" smtClean="0"/>
              <a:t>5/1/2019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 smtClean="0"/>
              <a:t>VCMRR022 </a:t>
            </a:r>
            <a:r>
              <a:rPr lang="en-US" sz="1400" dirty="0"/>
              <a:t>– Determination of Fuel Adder Price for Coal and Lignite </a:t>
            </a:r>
            <a:r>
              <a:rPr lang="en-US" sz="1400" dirty="0" smtClean="0"/>
              <a:t>Resources</a:t>
            </a:r>
          </a:p>
          <a:p>
            <a:pPr lvl="1">
              <a:tabLst>
                <a:tab pos="7199313" algn="l"/>
              </a:tabLst>
            </a:pPr>
            <a:endParaRPr lang="en-US" sz="500" dirty="0"/>
          </a:p>
          <a:p>
            <a:pPr>
              <a:tabLst>
                <a:tab pos="7199313" algn="l"/>
              </a:tabLst>
            </a:pPr>
            <a:r>
              <a:rPr lang="en-US" sz="1800" dirty="0"/>
              <a:t>Off-Cycle Release – </a:t>
            </a:r>
            <a:r>
              <a:rPr lang="en-US" sz="1800" dirty="0" smtClean="0"/>
              <a:t>5/6/2019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NPRR833 </a:t>
            </a:r>
            <a:r>
              <a:rPr lang="en-US" sz="1400" dirty="0" smtClean="0"/>
              <a:t>(c) </a:t>
            </a:r>
            <a:r>
              <a:rPr lang="en-US" sz="1400" dirty="0"/>
              <a:t>– Modify PTP Obligation Bid Clearing Change </a:t>
            </a:r>
            <a:r>
              <a:rPr lang="en-US" sz="1200" dirty="0" smtClean="0"/>
              <a:t>(CRR component)</a:t>
            </a:r>
          </a:p>
          <a:p>
            <a:pPr lvl="1">
              <a:tabLst>
                <a:tab pos="7199313" algn="l"/>
              </a:tabLst>
            </a:pPr>
            <a:r>
              <a:rPr lang="en-US" sz="1400" dirty="0"/>
              <a:t>NPRR749 </a:t>
            </a:r>
            <a:r>
              <a:rPr lang="en-US" sz="1400" dirty="0" smtClean="0"/>
              <a:t>– </a:t>
            </a:r>
            <a:r>
              <a:rPr lang="en-US" sz="1400" dirty="0"/>
              <a:t>Option Cost for Outstanding CRRs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2164381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RRGRR018/019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9261"/>
            <a:ext cx="2485392" cy="83099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SCR781(a) – View / Edit capability  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endParaRPr lang="en-US" sz="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122768" y="445611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126780" y="3122557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220310"/>
            <a:ext cx="370549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99791" y="3804187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357061" y="3453518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587136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P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5908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4450988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3</a:t>
            </a:r>
            <a:r>
              <a:rPr lang="en-US" sz="1200" dirty="0" smtClean="0">
                <a:solidFill>
                  <a:srgbClr val="FF0000"/>
                </a:solidFill>
              </a:rPr>
              <a:t>/26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3116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45170"/>
              </p:ext>
            </p:extLst>
          </p:nvPr>
        </p:nvGraphicFramePr>
        <p:xfrm>
          <a:off x="176358" y="5032090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754085"/>
                <a:gridCol w="762000"/>
                <a:gridCol w="1295400"/>
                <a:gridCol w="5113315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NOGRR154, NPRR825(b), NPRR867, NPRR884,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NPRR895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PGRR066, NPRR856, NPRR841,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NPRR887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7121419" y="135599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323341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8862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211312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5/6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536" y="3272135"/>
            <a:ext cx="15244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>
                <a:solidFill>
                  <a:srgbClr val="FF0000"/>
                </a:solidFill>
              </a:rPr>
              <a:t>Q4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Date TBD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711713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3012766" y="1479332"/>
            <a:ext cx="36576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4437253" y="2569684"/>
            <a:ext cx="394265" cy="3640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718045" y="2184932"/>
            <a:ext cx="220591" cy="497358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831518" y="2438362"/>
            <a:ext cx="112621" cy="131322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31079"/>
              </p:ext>
            </p:extLst>
          </p:nvPr>
        </p:nvGraphicFramePr>
        <p:xfrm>
          <a:off x="76200" y="885906"/>
          <a:ext cx="8991599" cy="4267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SCR798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aseline="0" dirty="0" smtClean="0">
                          <a:solidFill>
                            <a:schemeClr val="tx1"/>
                          </a:solidFill>
                        </a:rPr>
                        <a:t>PTP Obligation Bid ID Limit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</a:p>
                    <a:p>
                      <a:pPr algn="ctr"/>
                      <a:r>
                        <a:rPr lang="en-US" sz="1050" dirty="0" smtClean="0"/>
                        <a:t>or</a:t>
                      </a:r>
                    </a:p>
                    <a:p>
                      <a:pPr algn="ctr"/>
                      <a:r>
                        <a:rPr lang="en-US" sz="1050" dirty="0" smtClean="0"/>
                        <a:t>2019-R5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NPRR925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Increasing Minimum Quantity for PTP Obligation Bids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 O&amp;M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Creation of ERCOT Contingency Reserve Service and Revisions to Responsive Reserve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</a:rPr>
                        <a:t>(FFR portion)</a:t>
                      </a:r>
                      <a:endParaRPr lang="en-US" sz="110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TBD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TBD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STEC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Posting of Default Uplift Exposure Information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2019-R5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NPRR895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Inclusion of Photo-Voltaic Generation Resources (PVGRs) in Real-Time Ancillary Service Imbalance Payment or Charge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$10k-$20k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OBDRR007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Revisions to the ORDC Methodology to Include Photo-Voltaic Generation Resources (PVGRs)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NPRR911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Improved Calculation of Real-Time LMPs at Logical Resource Nodes for On-Line Combined Cycle Generation Resources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NPRR920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to Ramp Rate Calculation in Resource Limit Calculator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8200" y="1506889"/>
            <a:ext cx="1031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If Board approves on 4/9/2019</a:t>
            </a:r>
            <a:endParaRPr lang="en-US" sz="800" i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1873897"/>
            <a:ext cx="1031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i="1" dirty="0" smtClean="0">
                <a:solidFill>
                  <a:srgbClr val="FF0000"/>
                </a:solidFill>
              </a:rPr>
              <a:t>If Board approves on 4/9/2019</a:t>
            </a:r>
            <a:endParaRPr lang="en-US" sz="8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127775"/>
              </p:ext>
            </p:extLst>
          </p:nvPr>
        </p:nvGraphicFramePr>
        <p:xfrm>
          <a:off x="152401" y="887766"/>
          <a:ext cx="8840750" cy="5082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/>
                        <a:t>NPRR664 </a:t>
                      </a:r>
                      <a:r>
                        <a:rPr lang="en-US" sz="900" dirty="0" smtClean="0"/>
                        <a:t>–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Fuel Index Price for Resource Definition and Real-Time Make-Whole Payments for Exceptional Fuel Cost Events</a:t>
                      </a:r>
                      <a:endParaRPr lang="en-US" sz="9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12/9/2014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8/7/2018,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NPRR847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Exceptional Fuel Cost Included in the Mitigated Offer Cap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 presented options to WMS in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Sept 2018 to resolve remaining gray boxes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 4/3/2019, WMS endorsed a motion asking ERCOT to file an NPRR to remove remaining NPRR664 grey boxes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NPRR484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Congestion Revenue Rights Credit Calculations and Payments - Phase 1b / 2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3/19/2013</a:t>
                      </a:r>
                    </a:p>
                  </a:txBody>
                  <a:tcPr marT="45732" marB="45732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Candidates for next phase of CMM Upgrade project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Potential Q3 2019 start </a:t>
                      </a:r>
                      <a:r>
                        <a:rPr lang="en-US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(with NPRR829 and NPRR907)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of NPRR484 on 10/21/2013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NPRR867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Revisions to CRR Auction Credit Lock Amount to Reduce Excess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6/12/2018</a:t>
                      </a:r>
                    </a:p>
                  </a:txBody>
                  <a:tcPr marT="45732" marB="45732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Treatment of OFFQS Status in Day-Ahead Make Whole and RUC Settlements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8/7/2018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Currently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targeted to start in Q3 2019 bundled with NPRR884 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Adjustments to Pricing and Settlement for Reliability Unit Commitments (RUCs) of On-Line Combined Cycle Generation Resources</a:t>
                      </a:r>
                      <a:endParaRPr lang="en-US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2687711" y="6155199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63752" y="6079980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63752" y="6352828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March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March-December forecasts are updated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02" y="876525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</a:t>
            </a:r>
            <a:r>
              <a:rPr lang="en-US" sz="2000" dirty="0" smtClean="0"/>
              <a:t>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  <a:endParaRPr lang="en-US" sz="1600" dirty="0" smtClean="0"/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134858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$0.61M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$1.59M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$0.00M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$0.97M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$0.60M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$1.44M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$3.40M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</a:t>
            </a:r>
            <a:r>
              <a:rPr lang="en-US" sz="1200" dirty="0" smtClean="0"/>
              <a:t>2/28/2019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595728"/>
              </p:ext>
            </p:extLst>
          </p:nvPr>
        </p:nvGraphicFramePr>
        <p:xfrm>
          <a:off x="228600" y="1417454"/>
          <a:ext cx="8686799" cy="2529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Must-Run Alternative (MRA) Details and Revisions Resulting from PUCT Project No. 46369, Rulemaking Relating to Reliability Must-Run Service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SCR799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ERCOT Outage Study Cases in the System Operations Test Environment (SOTE)</a:t>
                      </a:r>
                      <a:endParaRPr lang="en-US" sz="1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Requesting an additional month to complete IA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25268"/>
              </p:ext>
            </p:extLst>
          </p:nvPr>
        </p:nvGraphicFramePr>
        <p:xfrm>
          <a:off x="4729051" y="111902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6005780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2700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126571</TotalTime>
  <Words>1111</Words>
  <Application>Microsoft Office PowerPoint</Application>
  <PresentationFormat>On-screen Show (4:3)</PresentationFormat>
  <Paragraphs>455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1445</cp:revision>
  <cp:lastPrinted>2019-04-05T14:20:51Z</cp:lastPrinted>
  <dcterms:created xsi:type="dcterms:W3CDTF">2016-01-21T15:20:31Z</dcterms:created>
  <dcterms:modified xsi:type="dcterms:W3CDTF">2019-04-05T14:47:35Z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