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  <p:sldMasterId id="2147483648" r:id="rId2"/>
    <p:sldMasterId id="2147483651" r:id="rId3"/>
  </p:sldMasterIdLst>
  <p:notesMasterIdLst>
    <p:notesMasterId r:id="rId8"/>
  </p:notesMasterIdLst>
  <p:handoutMasterIdLst>
    <p:handoutMasterId r:id="rId9"/>
  </p:handoutMasterIdLst>
  <p:sldIdLst>
    <p:sldId id="368" r:id="rId4"/>
    <p:sldId id="554" r:id="rId5"/>
    <p:sldId id="555" r:id="rId6"/>
    <p:sldId id="552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FF"/>
    <a:srgbClr val="FFD100"/>
    <a:srgbClr val="FF8200"/>
    <a:srgbClr val="003865"/>
    <a:srgbClr val="5F8642"/>
    <a:srgbClr val="B8DCF4"/>
    <a:srgbClr val="74B273"/>
    <a:srgbClr val="0076C6"/>
    <a:srgbClr val="685B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91" autoAdjust="0"/>
    <p:restoredTop sz="95355" autoAdjust="0"/>
  </p:normalViewPr>
  <p:slideViewPr>
    <p:cSldViewPr showGuides="1">
      <p:cViewPr varScale="1">
        <p:scale>
          <a:sx n="104" d="100"/>
          <a:sy n="104" d="100"/>
        </p:scale>
        <p:origin x="108" y="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812"/>
    </p:cViewPr>
  </p:sorterViewPr>
  <p:notesViewPr>
    <p:cSldViewPr showGuides="1">
      <p:cViewPr varScale="1">
        <p:scale>
          <a:sx n="41" d="100"/>
          <a:sy n="41" d="100"/>
        </p:scale>
        <p:origin x="1968" y="-83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maggio\AppData\Local\Microsoft\Windows\Temporary%20Internet%20Files\Content.Outlook\MSIBICAW\Argus%20Historical%20Prices%20March2019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v>Waha</c:v>
          </c:tx>
          <c:spPr>
            <a:ln w="28575" cap="rnd">
              <a:noFill/>
              <a:round/>
            </a:ln>
            <a:effectLst/>
          </c:spPr>
          <c:marker>
            <c:symbol val="circle"/>
            <c:size val="10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Pt>
            <c:idx val="1"/>
            <c:marker>
              <c:symbol val="circle"/>
              <c:size val="20"/>
              <c:spPr>
                <a:solidFill>
                  <a:schemeClr val="accent1"/>
                </a:solidFill>
                <a:ln w="9525">
                  <a:solidFill>
                    <a:schemeClr val="accent1"/>
                  </a:solidFill>
                </a:ln>
                <a:effectLst/>
              </c:spPr>
            </c:marker>
            <c:bubble3D val="0"/>
          </c:dPt>
          <c:dPt>
            <c:idx val="3"/>
            <c:marker>
              <c:symbol val="circle"/>
              <c:size val="20"/>
              <c:spPr>
                <a:solidFill>
                  <a:schemeClr val="accent1"/>
                </a:solidFill>
                <a:ln w="9525">
                  <a:solidFill>
                    <a:schemeClr val="accent1"/>
                  </a:solidFill>
                </a:ln>
                <a:effectLst/>
              </c:spPr>
            </c:marker>
            <c:bubble3D val="0"/>
          </c:dPt>
          <c:dPt>
            <c:idx val="4"/>
            <c:marker>
              <c:symbol val="circle"/>
              <c:size val="20"/>
              <c:spPr>
                <a:solidFill>
                  <a:schemeClr val="accent1"/>
                </a:solidFill>
                <a:ln w="9525">
                  <a:solidFill>
                    <a:schemeClr val="accent1"/>
                  </a:solidFill>
                </a:ln>
                <a:effectLst/>
              </c:spPr>
            </c:marker>
            <c:bubble3D val="0"/>
          </c:dPt>
          <c:dPt>
            <c:idx val="5"/>
            <c:marker>
              <c:symbol val="circle"/>
              <c:size val="20"/>
              <c:spPr>
                <a:solidFill>
                  <a:schemeClr val="accent1"/>
                </a:solidFill>
                <a:ln w="9525">
                  <a:solidFill>
                    <a:schemeClr val="accent1"/>
                  </a:solidFill>
                </a:ln>
                <a:effectLst/>
              </c:spPr>
            </c:marker>
            <c:bubble3D val="0"/>
          </c:dPt>
          <c:dPt>
            <c:idx val="6"/>
            <c:marker>
              <c:symbol val="circle"/>
              <c:size val="20"/>
              <c:spPr>
                <a:solidFill>
                  <a:schemeClr val="accent1"/>
                </a:solidFill>
                <a:ln w="9525">
                  <a:solidFill>
                    <a:schemeClr val="accent1"/>
                  </a:solidFill>
                </a:ln>
                <a:effectLst/>
              </c:spPr>
            </c:marker>
            <c:bubble3D val="0"/>
          </c:dPt>
          <c:dPt>
            <c:idx val="7"/>
            <c:marker>
              <c:symbol val="circle"/>
              <c:size val="20"/>
              <c:spPr>
                <a:solidFill>
                  <a:schemeClr val="accent1"/>
                </a:solidFill>
                <a:ln w="9525">
                  <a:solidFill>
                    <a:schemeClr val="accent1"/>
                  </a:solidFill>
                </a:ln>
                <a:effectLst/>
              </c:spPr>
            </c:marker>
            <c:bubble3D val="0"/>
          </c:dPt>
          <c:dPt>
            <c:idx val="8"/>
            <c:marker>
              <c:symbol val="circle"/>
              <c:size val="20"/>
              <c:spPr>
                <a:solidFill>
                  <a:schemeClr val="accent1"/>
                </a:solidFill>
                <a:ln w="9525">
                  <a:solidFill>
                    <a:schemeClr val="accent1"/>
                  </a:solidFill>
                </a:ln>
                <a:effectLst/>
              </c:spPr>
            </c:marker>
            <c:bubble3D val="0"/>
          </c:dPt>
          <c:dPt>
            <c:idx val="9"/>
            <c:marker>
              <c:symbol val="circle"/>
              <c:size val="20"/>
              <c:spPr>
                <a:solidFill>
                  <a:schemeClr val="accent1"/>
                </a:solidFill>
                <a:ln w="9525">
                  <a:solidFill>
                    <a:schemeClr val="accent1"/>
                  </a:solidFill>
                </a:ln>
                <a:effectLst/>
              </c:spPr>
            </c:marker>
            <c:bubble3D val="0"/>
          </c:dPt>
          <c:cat>
            <c:numRef>
              <c:f>'Price history'!$A$4:$A$13</c:f>
              <c:numCache>
                <c:formatCode>m/d/yy;@</c:formatCode>
                <c:ptCount val="10"/>
                <c:pt idx="0">
                  <c:v>43557</c:v>
                </c:pt>
                <c:pt idx="1">
                  <c:v>43556</c:v>
                </c:pt>
                <c:pt idx="2">
                  <c:v>43553</c:v>
                </c:pt>
                <c:pt idx="3">
                  <c:v>43552</c:v>
                </c:pt>
                <c:pt idx="4">
                  <c:v>43551</c:v>
                </c:pt>
                <c:pt idx="5">
                  <c:v>43550</c:v>
                </c:pt>
                <c:pt idx="6">
                  <c:v>43549</c:v>
                </c:pt>
                <c:pt idx="7">
                  <c:v>43546</c:v>
                </c:pt>
                <c:pt idx="8">
                  <c:v>43545</c:v>
                </c:pt>
                <c:pt idx="9">
                  <c:v>43544</c:v>
                </c:pt>
              </c:numCache>
            </c:numRef>
          </c:cat>
          <c:val>
            <c:numRef>
              <c:f>'Price history'!$B$4:$B$13</c:f>
              <c:numCache>
                <c:formatCode>#,##0.000</c:formatCode>
                <c:ptCount val="10"/>
                <c:pt idx="0">
                  <c:v>-3.3450000000000002</c:v>
                </c:pt>
                <c:pt idx="1">
                  <c:v>-7.0000000000000007E-2</c:v>
                </c:pt>
                <c:pt idx="2">
                  <c:v>-0.53500000000000003</c:v>
                </c:pt>
                <c:pt idx="3">
                  <c:v>-1.88</c:v>
                </c:pt>
                <c:pt idx="4">
                  <c:v>-0.93500000000000005</c:v>
                </c:pt>
                <c:pt idx="5">
                  <c:v>-0.01</c:v>
                </c:pt>
                <c:pt idx="6">
                  <c:v>-0.52500000000000002</c:v>
                </c:pt>
                <c:pt idx="7">
                  <c:v>0.26500000000000001</c:v>
                </c:pt>
                <c:pt idx="8">
                  <c:v>-0.08</c:v>
                </c:pt>
                <c:pt idx="9">
                  <c:v>0.26</c:v>
                </c:pt>
              </c:numCache>
            </c:numRef>
          </c:val>
          <c:smooth val="0"/>
        </c:ser>
        <c:ser>
          <c:idx val="1"/>
          <c:order val="1"/>
          <c:tx>
            <c:v>Houston Ship Channel</c:v>
          </c:tx>
          <c:spPr>
            <a:ln w="28575" cap="rnd">
              <a:noFill/>
              <a:round/>
            </a:ln>
            <a:effectLst/>
          </c:spPr>
          <c:marker>
            <c:symbol val="circle"/>
            <c:size val="10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val>
            <c:numRef>
              <c:f>'Price history'!$C$4:$C$13</c:f>
              <c:numCache>
                <c:formatCode>#,##0.000</c:formatCode>
                <c:ptCount val="10"/>
                <c:pt idx="0">
                  <c:v>2.69</c:v>
                </c:pt>
                <c:pt idx="1">
                  <c:v>2.74</c:v>
                </c:pt>
                <c:pt idx="2">
                  <c:v>2.66</c:v>
                </c:pt>
                <c:pt idx="3">
                  <c:v>2.64</c:v>
                </c:pt>
                <c:pt idx="4">
                  <c:v>2.63</c:v>
                </c:pt>
                <c:pt idx="6">
                  <c:v>2.7149999999999999</c:v>
                </c:pt>
                <c:pt idx="7">
                  <c:v>2.72</c:v>
                </c:pt>
                <c:pt idx="8">
                  <c:v>2.8</c:v>
                </c:pt>
                <c:pt idx="9">
                  <c:v>2.87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2621480"/>
        <c:axId val="182622264"/>
      </c:lineChart>
      <c:dateAx>
        <c:axId val="18262148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Transaction Date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m/d/yy;@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622264"/>
        <c:crosses val="autoZero"/>
        <c:auto val="1"/>
        <c:lblOffset val="100"/>
        <c:baseTimeUnit val="days"/>
      </c:dateAx>
      <c:valAx>
        <c:axId val="182622264"/>
        <c:scaling>
          <c:orientation val="minMax"/>
          <c:max val="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$/MMBtu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621480"/>
        <c:crosses val="autoZero"/>
        <c:crossBetween val="between"/>
        <c:majorUnit val="1"/>
        <c:minorUnit val="0.25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8316018667359061"/>
          <c:y val="0.91209257897850415"/>
          <c:w val="0.50314967923377851"/>
          <c:h val="7.014608581661817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2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BD4036-C496-426B-80D9-0599FA8E6410}" type="datetimeFigureOut">
              <a:rPr lang="en-US" smtClean="0"/>
              <a:t>4/3/2019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92205FE-88E4-4228-A0AC-E29F5D2D5575}" type="datetimeFigureOut">
              <a:rPr lang="en-US" smtClean="0"/>
              <a:t>4/3/2019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988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cs typeface="Book Antiqu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+mj-lt"/>
                <a:cs typeface="Book Antiqu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  <a:latin typeface="+mj-lt"/>
                <a:cs typeface="Book Antiqu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>
            <a:lvl1pPr>
              <a:defRPr sz="2200">
                <a:latin typeface="+mj-lt"/>
                <a:cs typeface="Book Antiqua"/>
              </a:defRPr>
            </a:lvl1pPr>
            <a:lvl2pPr>
              <a:defRPr sz="2000">
                <a:latin typeface="+mj-lt"/>
                <a:cs typeface="Book Antiqua"/>
              </a:defRPr>
            </a:lvl2pPr>
            <a:lvl3pPr>
              <a:defRPr sz="1900">
                <a:latin typeface="+mj-lt"/>
                <a:cs typeface="Book Antiqua"/>
              </a:defRPr>
            </a:lvl3pPr>
            <a:lvl4pPr>
              <a:defRPr sz="1800">
                <a:latin typeface="+mj-lt"/>
                <a:cs typeface="Book Antiqua"/>
              </a:defRPr>
            </a:lvl4pPr>
            <a:lvl5pPr>
              <a:defRPr sz="1800">
                <a:latin typeface="+mj-lt"/>
                <a:cs typeface="Book Antiqu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cs typeface="Book Antiqua"/>
              </a:defRPr>
            </a:lvl1pPr>
            <a:lvl2pPr>
              <a:defRPr>
                <a:latin typeface="+mj-lt"/>
                <a:cs typeface="Book Antiqua"/>
              </a:defRPr>
            </a:lvl2pPr>
            <a:lvl3pPr>
              <a:defRPr>
                <a:latin typeface="+mj-lt"/>
                <a:cs typeface="Book Antiqua"/>
              </a:defRPr>
            </a:lvl3pPr>
            <a:lvl4pPr>
              <a:defRPr>
                <a:latin typeface="+mj-lt"/>
                <a:cs typeface="Book Antiqua"/>
              </a:defRPr>
            </a:lvl4pPr>
            <a:lvl5pPr>
              <a:defRPr>
                <a:latin typeface="+mj-lt"/>
                <a:cs typeface="Book Antiqu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1981200"/>
            <a:ext cx="47244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ERCOT Proposed Changes to    NPRR 916</a:t>
            </a:r>
          </a:p>
          <a:p>
            <a:endParaRPr lang="en-US" sz="20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David Maggio</a:t>
            </a:r>
          </a:p>
          <a:p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Sr. Manager, Market Analysis &amp; Validation</a:t>
            </a:r>
            <a:endParaRPr lang="en-US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tx2"/>
                </a:solidFill>
              </a:rPr>
              <a:t>Technical Advisory </a:t>
            </a:r>
            <a:r>
              <a:rPr lang="en-US" dirty="0" smtClean="0">
                <a:solidFill>
                  <a:schemeClr val="tx2"/>
                </a:solidFill>
              </a:rPr>
              <a:t>Committee</a:t>
            </a:r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WebEx</a:t>
            </a:r>
          </a:p>
          <a:p>
            <a:endParaRPr lang="en-US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April 4, 2019</a:t>
            </a:r>
          </a:p>
        </p:txBody>
      </p:sp>
    </p:spTree>
    <p:extLst>
      <p:ext uri="{BB962C8B-B14F-4D97-AF65-F5344CB8AC3E}">
        <p14:creationId xmlns:p14="http://schemas.microsoft.com/office/powerpoint/2010/main" val="339677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800600"/>
          </a:xfrm>
        </p:spPr>
        <p:txBody>
          <a:bodyPr>
            <a:no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The minimum of the Mitigated Offer Floor and the Reference LMP from Step 1 of SCED determine a lower bound for Energy Offer Curves in Step 2 of SCED.</a:t>
            </a:r>
          </a:p>
          <a:p>
            <a:pPr lvl="1"/>
            <a:r>
              <a:rPr lang="en-US" sz="1400" dirty="0" smtClean="0">
                <a:solidFill>
                  <a:schemeClr val="tx2"/>
                </a:solidFill>
              </a:rPr>
              <a:t>Per protocol, this lower bound is applied to all resources between Step 1 and Step 2, whether or not the resource is flagged for mitigation on the upper bound.</a:t>
            </a:r>
          </a:p>
          <a:p>
            <a:endParaRPr lang="en-US" sz="1000" dirty="0" smtClean="0">
              <a:solidFill>
                <a:schemeClr val="tx2"/>
              </a:solidFill>
            </a:endParaRPr>
          </a:p>
          <a:p>
            <a:r>
              <a:rPr lang="en-US" sz="1600" dirty="0" smtClean="0">
                <a:solidFill>
                  <a:schemeClr val="tx2"/>
                </a:solidFill>
              </a:rPr>
              <a:t>Currently, </a:t>
            </a:r>
            <a:r>
              <a:rPr lang="en-US" sz="1600" dirty="0">
                <a:solidFill>
                  <a:schemeClr val="tx2"/>
                </a:solidFill>
              </a:rPr>
              <a:t>the floor is set at </a:t>
            </a:r>
            <a:r>
              <a:rPr lang="en-US" sz="1600" dirty="0" smtClean="0">
                <a:solidFill>
                  <a:schemeClr val="tx2"/>
                </a:solidFill>
              </a:rPr>
              <a:t>1MMBtu/MWh </a:t>
            </a:r>
            <a:r>
              <a:rPr lang="en-US" sz="1600" dirty="0">
                <a:solidFill>
                  <a:schemeClr val="tx2"/>
                </a:solidFill>
              </a:rPr>
              <a:t>* FIP for </a:t>
            </a:r>
            <a:r>
              <a:rPr lang="en-US" sz="1600" dirty="0" smtClean="0">
                <a:solidFill>
                  <a:schemeClr val="tx2"/>
                </a:solidFill>
              </a:rPr>
              <a:t>CCGTs and 6MMBtu/MWh </a:t>
            </a:r>
            <a:r>
              <a:rPr lang="en-US" sz="1600" dirty="0">
                <a:solidFill>
                  <a:schemeClr val="tx2"/>
                </a:solidFill>
              </a:rPr>
              <a:t>* FIP/FOP for CTs and Gas/Oil </a:t>
            </a:r>
            <a:r>
              <a:rPr lang="en-US" sz="1600" dirty="0" smtClean="0">
                <a:solidFill>
                  <a:schemeClr val="tx2"/>
                </a:solidFill>
              </a:rPr>
              <a:t>Steam.</a:t>
            </a:r>
          </a:p>
          <a:p>
            <a:endParaRPr lang="en-US" sz="1000" dirty="0">
              <a:solidFill>
                <a:schemeClr val="tx2"/>
              </a:solidFill>
            </a:endParaRPr>
          </a:p>
          <a:p>
            <a:pPr>
              <a:tabLst>
                <a:tab pos="342900" algn="l"/>
              </a:tabLst>
            </a:pPr>
            <a:r>
              <a:rPr lang="en-US" sz="1600" dirty="0">
                <a:solidFill>
                  <a:schemeClr val="tx2"/>
                </a:solidFill>
              </a:rPr>
              <a:t>NPRR 916 changes these numbers to a straight value of </a:t>
            </a:r>
            <a:r>
              <a:rPr lang="en-US" sz="1600" dirty="0" smtClean="0">
                <a:solidFill>
                  <a:schemeClr val="tx2"/>
                </a:solidFill>
              </a:rPr>
              <a:t>$0/MWh.</a:t>
            </a:r>
          </a:p>
          <a:p>
            <a:pPr>
              <a:tabLst>
                <a:tab pos="342900" algn="l"/>
              </a:tabLst>
            </a:pPr>
            <a:endParaRPr lang="en-US" sz="1000" dirty="0">
              <a:solidFill>
                <a:schemeClr val="tx2"/>
              </a:solidFill>
            </a:endParaRPr>
          </a:p>
          <a:p>
            <a:pPr>
              <a:tabLst>
                <a:tab pos="342900" algn="l"/>
              </a:tabLst>
            </a:pPr>
            <a:r>
              <a:rPr lang="en-US" sz="1600" dirty="0">
                <a:solidFill>
                  <a:schemeClr val="tx2"/>
                </a:solidFill>
              </a:rPr>
              <a:t>While this change </a:t>
            </a:r>
            <a:r>
              <a:rPr lang="en-US" sz="1600" dirty="0" smtClean="0">
                <a:solidFill>
                  <a:schemeClr val="tx2"/>
                </a:solidFill>
              </a:rPr>
              <a:t>helps, </a:t>
            </a:r>
            <a:r>
              <a:rPr lang="en-US" sz="1600" dirty="0">
                <a:solidFill>
                  <a:schemeClr val="tx2"/>
                </a:solidFill>
              </a:rPr>
              <a:t>it does not solve the </a:t>
            </a:r>
            <a:r>
              <a:rPr lang="en-US" sz="1600" dirty="0" smtClean="0">
                <a:solidFill>
                  <a:schemeClr val="tx2"/>
                </a:solidFill>
              </a:rPr>
              <a:t>problem.</a:t>
            </a:r>
            <a:endParaRPr lang="en-US" sz="1600" dirty="0">
              <a:solidFill>
                <a:schemeClr val="tx2"/>
              </a:solidFill>
            </a:endParaRPr>
          </a:p>
          <a:p>
            <a:pPr lvl="1">
              <a:spcBef>
                <a:spcPts val="400"/>
              </a:spcBef>
              <a:spcAft>
                <a:spcPts val="400"/>
              </a:spcAft>
              <a:tabLst>
                <a:tab pos="342900" algn="l"/>
              </a:tabLst>
            </a:pPr>
            <a:r>
              <a:rPr lang="en-US" sz="1400" dirty="0" smtClean="0">
                <a:solidFill>
                  <a:schemeClr val="tx2"/>
                </a:solidFill>
              </a:rPr>
              <a:t>Recently, there have been several days in which the daily fuel index at the </a:t>
            </a:r>
            <a:r>
              <a:rPr lang="en-US" sz="1400" dirty="0" err="1" smtClean="0">
                <a:solidFill>
                  <a:schemeClr val="tx2"/>
                </a:solidFill>
              </a:rPr>
              <a:t>Waha</a:t>
            </a:r>
            <a:r>
              <a:rPr lang="en-US" sz="1400" dirty="0" smtClean="0">
                <a:solidFill>
                  <a:schemeClr val="tx2"/>
                </a:solidFill>
              </a:rPr>
              <a:t> hub has been negative. 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tabLst>
                <a:tab pos="342900" algn="l"/>
              </a:tabLst>
            </a:pPr>
            <a:r>
              <a:rPr lang="en-US" sz="1400" dirty="0" smtClean="0">
                <a:solidFill>
                  <a:schemeClr val="tx2"/>
                </a:solidFill>
              </a:rPr>
              <a:t>If </a:t>
            </a:r>
            <a:r>
              <a:rPr lang="en-US" sz="1400" dirty="0">
                <a:solidFill>
                  <a:schemeClr val="tx2"/>
                </a:solidFill>
              </a:rPr>
              <a:t>gas prices </a:t>
            </a:r>
            <a:r>
              <a:rPr lang="en-US" sz="1400" dirty="0" smtClean="0">
                <a:solidFill>
                  <a:schemeClr val="tx2"/>
                </a:solidFill>
              </a:rPr>
              <a:t>are negative, </a:t>
            </a:r>
            <a:r>
              <a:rPr lang="en-US" sz="1400" dirty="0">
                <a:solidFill>
                  <a:schemeClr val="tx2"/>
                </a:solidFill>
              </a:rPr>
              <a:t>a floor of zero is excessive relative to the resource’s optimal offer.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tabLst>
                <a:tab pos="342900" algn="l"/>
              </a:tabLst>
            </a:pPr>
            <a:r>
              <a:rPr lang="en-US" sz="1400" dirty="0">
                <a:solidFill>
                  <a:schemeClr val="tx2"/>
                </a:solidFill>
              </a:rPr>
              <a:t>For this </a:t>
            </a:r>
            <a:r>
              <a:rPr lang="en-US" sz="1400" dirty="0" smtClean="0">
                <a:solidFill>
                  <a:schemeClr val="tx2"/>
                </a:solidFill>
              </a:rPr>
              <a:t>reason, </a:t>
            </a:r>
            <a:r>
              <a:rPr lang="en-US" sz="1400" dirty="0">
                <a:solidFill>
                  <a:schemeClr val="tx2"/>
                </a:solidFill>
              </a:rPr>
              <a:t>ERCOT proposes to change the offer floor to -$20/MWh. </a:t>
            </a:r>
            <a:r>
              <a:rPr lang="en-US" sz="1400" dirty="0" smtClean="0">
                <a:solidFill>
                  <a:schemeClr val="tx2"/>
                </a:solidFill>
              </a:rPr>
              <a:t>This </a:t>
            </a:r>
            <a:r>
              <a:rPr lang="en-US" sz="1400" dirty="0">
                <a:solidFill>
                  <a:schemeClr val="tx2"/>
                </a:solidFill>
              </a:rPr>
              <a:t>proposal aligns CTs and CCGTs with the offer floor for coal and lignite units.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tabLst>
                <a:tab pos="342900" algn="l"/>
              </a:tabLst>
            </a:pPr>
            <a:r>
              <a:rPr lang="en-US" sz="1400" dirty="0">
                <a:solidFill>
                  <a:schemeClr val="tx2"/>
                </a:solidFill>
              </a:rPr>
              <a:t>This proposal </a:t>
            </a:r>
            <a:r>
              <a:rPr lang="en-US" sz="1400" dirty="0" smtClean="0">
                <a:solidFill>
                  <a:schemeClr val="tx2"/>
                </a:solidFill>
              </a:rPr>
              <a:t>is </a:t>
            </a:r>
            <a:r>
              <a:rPr lang="en-US" sz="1400" dirty="0">
                <a:solidFill>
                  <a:schemeClr val="tx2"/>
                </a:solidFill>
              </a:rPr>
              <a:t>timely </a:t>
            </a:r>
            <a:r>
              <a:rPr lang="en-US" sz="1400" dirty="0" smtClean="0">
                <a:solidFill>
                  <a:schemeClr val="tx2"/>
                </a:solidFill>
              </a:rPr>
              <a:t>since NPRR 916 will be considered by the Board of Directors on April 9. </a:t>
            </a:r>
          </a:p>
          <a:p>
            <a:pPr lvl="1">
              <a:tabLst>
                <a:tab pos="342900" algn="l"/>
              </a:tabLst>
            </a:pPr>
            <a:endParaRPr lang="en-US" sz="1400" dirty="0">
              <a:solidFill>
                <a:schemeClr val="tx2"/>
              </a:solidFill>
            </a:endParaRPr>
          </a:p>
          <a:p>
            <a:pPr lvl="1">
              <a:tabLst>
                <a:tab pos="342900" algn="l"/>
              </a:tabLst>
            </a:pPr>
            <a:endParaRPr lang="en-US" sz="1600" dirty="0" smtClean="0"/>
          </a:p>
          <a:p>
            <a:pPr marL="457200" lvl="1" indent="0">
              <a:buNone/>
            </a:pPr>
            <a:endParaRPr lang="en-US" sz="1800" dirty="0"/>
          </a:p>
          <a:p>
            <a:pPr marL="457200" lvl="1" indent="0">
              <a:buNone/>
            </a:pPr>
            <a:endParaRPr lang="en-US" sz="1800" dirty="0" smtClean="0"/>
          </a:p>
          <a:p>
            <a:pPr marL="457200" lvl="1" indent="0">
              <a:buNone/>
            </a:pPr>
            <a:endParaRPr lang="en-US" sz="18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153400" cy="76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Negative </a:t>
            </a:r>
            <a:r>
              <a:rPr lang="en-US" dirty="0"/>
              <a:t>F</a:t>
            </a:r>
            <a:r>
              <a:rPr lang="en-US" dirty="0" smtClean="0"/>
              <a:t>uel </a:t>
            </a:r>
            <a:r>
              <a:rPr lang="en-US" dirty="0"/>
              <a:t>P</a:t>
            </a:r>
            <a:r>
              <a:rPr lang="en-US" dirty="0" smtClean="0"/>
              <a:t>rices at the </a:t>
            </a:r>
            <a:r>
              <a:rPr lang="en-US" dirty="0" err="1" smtClean="0"/>
              <a:t>Waha</a:t>
            </a:r>
            <a:r>
              <a:rPr lang="en-US" dirty="0" smtClean="0"/>
              <a:t> Hub </a:t>
            </a:r>
            <a:r>
              <a:rPr lang="en-US" dirty="0"/>
              <a:t>C</a:t>
            </a:r>
            <a:r>
              <a:rPr lang="en-US" dirty="0" smtClean="0"/>
              <a:t>oupled with the Mitigated Offer Floors are Creating </a:t>
            </a:r>
            <a:r>
              <a:rPr lang="en-US" dirty="0"/>
              <a:t>I</a:t>
            </a:r>
            <a:r>
              <a:rPr lang="en-US" dirty="0" smtClean="0"/>
              <a:t>rrational </a:t>
            </a:r>
            <a:r>
              <a:rPr lang="en-US" dirty="0"/>
              <a:t>R</a:t>
            </a:r>
            <a:r>
              <a:rPr lang="en-US" dirty="0" smtClean="0"/>
              <a:t>estrictions for CTs and CCGTs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87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of Recent </a:t>
            </a:r>
            <a:r>
              <a:rPr lang="en-US" dirty="0"/>
              <a:t>N</a:t>
            </a:r>
            <a:r>
              <a:rPr lang="en-US" dirty="0" smtClean="0"/>
              <a:t>atural </a:t>
            </a:r>
            <a:r>
              <a:rPr lang="en-US" dirty="0"/>
              <a:t>G</a:t>
            </a:r>
            <a:r>
              <a:rPr lang="en-US" dirty="0" smtClean="0"/>
              <a:t>as </a:t>
            </a:r>
            <a:r>
              <a:rPr lang="en-US" dirty="0"/>
              <a:t>I</a:t>
            </a:r>
            <a:r>
              <a:rPr lang="en-US" dirty="0" smtClean="0"/>
              <a:t>ndexes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044253"/>
              </p:ext>
            </p:extLst>
          </p:nvPr>
        </p:nvGraphicFramePr>
        <p:xfrm>
          <a:off x="384048" y="815183"/>
          <a:ext cx="8226552" cy="45950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990600" y="5570539"/>
            <a:ext cx="7239000" cy="990599"/>
          </a:xfrm>
        </p:spPr>
        <p:txBody>
          <a:bodyPr>
            <a:no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No price published for the Houston Ship Channel hub on March 26, 2019.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Prices are not published on weekends.</a:t>
            </a:r>
          </a:p>
          <a:p>
            <a:pPr marL="457200" lvl="1" indent="0">
              <a:buNone/>
            </a:pPr>
            <a:endParaRPr lang="en-US" sz="1800" dirty="0"/>
          </a:p>
          <a:p>
            <a:pPr marL="457200" lvl="1" indent="0">
              <a:buNone/>
            </a:pPr>
            <a:endParaRPr lang="en-US" sz="1800" dirty="0" smtClean="0"/>
          </a:p>
          <a:p>
            <a:pPr marL="457200" lvl="1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34611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43354"/>
            <a:ext cx="8458200" cy="4724400"/>
          </a:xfrm>
        </p:spPr>
        <p:txBody>
          <a:bodyPr>
            <a:noAutofit/>
          </a:bodyPr>
          <a:lstStyle/>
          <a:p>
            <a:r>
              <a:rPr lang="en-US" sz="1800" dirty="0">
                <a:solidFill>
                  <a:schemeClr val="tx2"/>
                </a:solidFill>
              </a:rPr>
              <a:t>C</a:t>
            </a:r>
            <a:r>
              <a:rPr lang="en-US" sz="1800" dirty="0" smtClean="0">
                <a:solidFill>
                  <a:schemeClr val="tx2"/>
                </a:solidFill>
              </a:rPr>
              <a:t>urrent version of NPRR 916: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600" dirty="0" smtClean="0">
                <a:solidFill>
                  <a:schemeClr val="tx2"/>
                </a:solidFill>
              </a:rPr>
              <a:t>Changes </a:t>
            </a:r>
            <a:r>
              <a:rPr lang="en-US" sz="1600" dirty="0">
                <a:solidFill>
                  <a:schemeClr val="tx2"/>
                </a:solidFill>
              </a:rPr>
              <a:t>the Mitigated Offer Floor for “Combined Cycle” and “Gas/Oil Steam and Combustion Turbine” Resource </a:t>
            </a:r>
            <a:r>
              <a:rPr lang="en-US" sz="1600" dirty="0" smtClean="0">
                <a:solidFill>
                  <a:schemeClr val="tx2"/>
                </a:solidFill>
              </a:rPr>
              <a:t>Categories to $0/MWh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600">
                <a:solidFill>
                  <a:schemeClr val="tx2"/>
                </a:solidFill>
              </a:rPr>
              <a:t>P</a:t>
            </a:r>
            <a:r>
              <a:rPr lang="en-US" sz="1600" smtClean="0">
                <a:solidFill>
                  <a:schemeClr val="tx2"/>
                </a:solidFill>
              </a:rPr>
              <a:t>roposed </a:t>
            </a:r>
            <a:r>
              <a:rPr lang="en-US" sz="1600" dirty="0" smtClean="0">
                <a:solidFill>
                  <a:schemeClr val="tx2"/>
                </a:solidFill>
              </a:rPr>
              <a:t>effective date of May 1, 2019</a:t>
            </a:r>
            <a:endParaRPr lang="en-US" sz="18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1800" dirty="0">
              <a:solidFill>
                <a:schemeClr val="tx2"/>
              </a:solidFill>
            </a:endParaRPr>
          </a:p>
          <a:p>
            <a:r>
              <a:rPr lang="en-US" sz="1800" dirty="0" smtClean="0">
                <a:solidFill>
                  <a:schemeClr val="tx2"/>
                </a:solidFill>
              </a:rPr>
              <a:t>ERCOT is proposing:</a:t>
            </a:r>
          </a:p>
          <a:p>
            <a:pPr lvl="1"/>
            <a:r>
              <a:rPr lang="en-US" sz="1600" dirty="0" smtClean="0">
                <a:solidFill>
                  <a:schemeClr val="tx2"/>
                </a:solidFill>
              </a:rPr>
              <a:t>Implementation of NPRR 916, as approved by TAC, upon Board approval</a:t>
            </a:r>
          </a:p>
          <a:p>
            <a:pPr lvl="2"/>
            <a:r>
              <a:rPr lang="en-US" sz="1400" dirty="0">
                <a:solidFill>
                  <a:schemeClr val="tx2"/>
                </a:solidFill>
              </a:rPr>
              <a:t>W</a:t>
            </a:r>
            <a:r>
              <a:rPr lang="en-US" sz="1400" dirty="0" smtClean="0">
                <a:solidFill>
                  <a:schemeClr val="tx2"/>
                </a:solidFill>
              </a:rPr>
              <a:t>ould allow the floors of $0/MWh to become effective April 10, 2019</a:t>
            </a:r>
          </a:p>
          <a:p>
            <a:pPr marL="914400" lvl="2" indent="0">
              <a:buNone/>
            </a:pPr>
            <a:endParaRPr lang="en-US" sz="1400" dirty="0" smtClean="0">
              <a:solidFill>
                <a:schemeClr val="tx2"/>
              </a:solidFill>
            </a:endParaRPr>
          </a:p>
          <a:p>
            <a:pPr lvl="1"/>
            <a:r>
              <a:rPr lang="en-US" sz="1600" dirty="0" smtClean="0">
                <a:solidFill>
                  <a:schemeClr val="tx2"/>
                </a:solidFill>
              </a:rPr>
              <a:t>A second phase of changes in which the Mitigated Offer Floor for “Combined Cycle” and “Gas/Oil Steam and Combustion Turbine” Resource Categories change from $0/MWh to -$20/MWh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sz="1400" dirty="0">
                <a:solidFill>
                  <a:schemeClr val="tx2"/>
                </a:solidFill>
              </a:rPr>
              <a:t>S</a:t>
            </a:r>
            <a:r>
              <a:rPr lang="en-US" sz="1400" dirty="0" smtClean="0">
                <a:solidFill>
                  <a:schemeClr val="tx2"/>
                </a:solidFill>
              </a:rPr>
              <a:t>econd phase can be implemented in late May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sz="1400" dirty="0">
                <a:solidFill>
                  <a:schemeClr val="tx2"/>
                </a:solidFill>
              </a:rPr>
              <a:t>E</a:t>
            </a:r>
            <a:r>
              <a:rPr lang="en-US" sz="1400" dirty="0" smtClean="0">
                <a:solidFill>
                  <a:schemeClr val="tx2"/>
                </a:solidFill>
              </a:rPr>
              <a:t>xpected cost for this phase is less than $10,000 and would be absorbed by O&amp;M budgets</a:t>
            </a:r>
            <a:endParaRPr lang="en-US" sz="1400" dirty="0">
              <a:solidFill>
                <a:schemeClr val="tx2"/>
              </a:solidFill>
            </a:endParaRPr>
          </a:p>
          <a:p>
            <a:endParaRPr lang="en-US" sz="1600" dirty="0" smtClean="0"/>
          </a:p>
          <a:p>
            <a:pPr marL="457200" lvl="1" indent="0">
              <a:buNone/>
            </a:pPr>
            <a:endParaRPr lang="en-US" sz="1800" dirty="0"/>
          </a:p>
          <a:p>
            <a:pPr marL="457200" lvl="1" indent="0">
              <a:buNone/>
            </a:pPr>
            <a:endParaRPr lang="en-US" sz="1800" dirty="0" smtClean="0"/>
          </a:p>
          <a:p>
            <a:pPr marL="457200" lvl="1" indent="0">
              <a:buNone/>
            </a:pPr>
            <a:endParaRPr lang="en-US" sz="18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1534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Additional Detail on ERCOT’s Proposal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25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18836</TotalTime>
  <Words>411</Words>
  <Application>Microsoft Office PowerPoint</Application>
  <PresentationFormat>On-screen Show (4:3)</PresentationFormat>
  <Paragraphs>49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Book Antiqua</vt:lpstr>
      <vt:lpstr>Calibri</vt:lpstr>
      <vt:lpstr>1_Custom Design</vt:lpstr>
      <vt:lpstr>Office Theme</vt:lpstr>
      <vt:lpstr>Custom Design</vt:lpstr>
      <vt:lpstr>PowerPoint Presentation</vt:lpstr>
      <vt:lpstr>Negative Fuel Prices at the Waha Hub Coupled with the Mitigated Offer Floors are Creating Irrational Restrictions for CTs and CCGTs</vt:lpstr>
      <vt:lpstr>Comparison of Recent Natural Gas Indexes</vt:lpstr>
      <vt:lpstr>Additional Detail on ERCOT’s Proposal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Dave Maggio</cp:lastModifiedBy>
  <cp:revision>531</cp:revision>
  <cp:lastPrinted>2016-05-23T17:34:43Z</cp:lastPrinted>
  <dcterms:created xsi:type="dcterms:W3CDTF">2016-01-21T15:20:31Z</dcterms:created>
  <dcterms:modified xsi:type="dcterms:W3CDTF">2019-04-03T20:43:49Z</dcterms:modified>
</cp:coreProperties>
</file>