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92" r:id="rId7"/>
    <p:sldId id="293" r:id="rId8"/>
    <p:sldId id="278" r:id="rId9"/>
    <p:sldId id="281" r:id="rId10"/>
    <p:sldId id="295" r:id="rId11"/>
    <p:sldId id="29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 showGuides="1">
      <p:cViewPr varScale="1">
        <p:scale>
          <a:sx n="72" d="100"/>
          <a:sy n="72" d="100"/>
        </p:scale>
        <p:origin x="10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change.puc.texas.gov/Documents/48540_33_1009831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Maggio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257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Discussion on Prioritization for Future Task Force Meetings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4,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3886200" cy="4800600"/>
          </a:xfrm>
        </p:spPr>
        <p:txBody>
          <a:bodyPr/>
          <a:lstStyle/>
          <a:p>
            <a:r>
              <a:rPr lang="en-US" sz="1600" dirty="0"/>
              <a:t>Ancillary Services (AS)</a:t>
            </a:r>
          </a:p>
          <a:p>
            <a:r>
              <a:rPr lang="en-US" sz="1600" dirty="0"/>
              <a:t>Current Operating Plan (COP)</a:t>
            </a:r>
          </a:p>
          <a:p>
            <a:r>
              <a:rPr lang="en-US" sz="1600" dirty="0"/>
              <a:t>Day-Ahead Market (DAM)</a:t>
            </a:r>
          </a:p>
          <a:p>
            <a:r>
              <a:rPr lang="en-US" sz="1600" dirty="0"/>
              <a:t>Energy Offer Curve (EOC)</a:t>
            </a:r>
          </a:p>
          <a:p>
            <a:r>
              <a:rPr lang="en-US" sz="1600" dirty="0"/>
              <a:t>ERCOT Contingency Reserve Service (ECRS)</a:t>
            </a:r>
          </a:p>
          <a:p>
            <a:r>
              <a:rPr lang="en-US" sz="1600" dirty="0"/>
              <a:t>High Ancillary Service Limit (HASL)</a:t>
            </a:r>
          </a:p>
          <a:p>
            <a:r>
              <a:rPr lang="en-US" sz="1600" dirty="0"/>
              <a:t>High Sustained Limit (HSL)</a:t>
            </a:r>
          </a:p>
          <a:p>
            <a:r>
              <a:rPr lang="en-US" sz="1600" dirty="0"/>
              <a:t>Load Frequency Control (LFC)</a:t>
            </a:r>
          </a:p>
          <a:p>
            <a:r>
              <a:rPr lang="en-US" sz="1600" dirty="0"/>
              <a:t>Locational Marginal Price (</a:t>
            </a:r>
            <a:r>
              <a:rPr lang="en-US" sz="1600" dirty="0" smtClean="0"/>
              <a:t>LMP)</a:t>
            </a:r>
            <a:endParaRPr lang="en-US" sz="1600" dirty="0"/>
          </a:p>
          <a:p>
            <a:r>
              <a:rPr lang="en-US" sz="1600" dirty="0"/>
              <a:t>Low Ancillary Service Limit (LASL)</a:t>
            </a:r>
          </a:p>
          <a:p>
            <a:r>
              <a:rPr lang="en-US" sz="1600" dirty="0"/>
              <a:t>Low Sustained Limit (LSL)</a:t>
            </a:r>
          </a:p>
          <a:p>
            <a:r>
              <a:rPr lang="en-US" sz="1600" dirty="0"/>
              <a:t>Market Clearing Price for Capacity (MCPC)</a:t>
            </a:r>
          </a:p>
          <a:p>
            <a:r>
              <a:rPr lang="en-US" sz="1600" dirty="0"/>
              <a:t>Nodal Protocol Revision Request (NPRR)</a:t>
            </a:r>
          </a:p>
          <a:p>
            <a:r>
              <a:rPr lang="en-US" sz="1600" dirty="0"/>
              <a:t>Non-Spinning Reserve (Non-Spin)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3886200" cy="4800600"/>
          </a:xfrm>
        </p:spPr>
        <p:txBody>
          <a:bodyPr/>
          <a:lstStyle/>
          <a:p>
            <a:r>
              <a:rPr lang="en-US" sz="1600" dirty="0"/>
              <a:t>Operating Reserve Demand Curve (ORDC)</a:t>
            </a:r>
          </a:p>
          <a:p>
            <a:r>
              <a:rPr lang="en-US" sz="1600" dirty="0"/>
              <a:t>Qualified Scheduling Entity (QSE)</a:t>
            </a:r>
          </a:p>
          <a:p>
            <a:r>
              <a:rPr lang="en-US" sz="1600" dirty="0"/>
              <a:t>Real-Time Co-optimization (RTC)</a:t>
            </a:r>
          </a:p>
          <a:p>
            <a:r>
              <a:rPr lang="en-US" sz="1600" dirty="0"/>
              <a:t>Real-Time Market (RTM)</a:t>
            </a:r>
          </a:p>
          <a:p>
            <a:r>
              <a:rPr lang="en-US" sz="1600" dirty="0"/>
              <a:t>Regulation Down (</a:t>
            </a:r>
            <a:r>
              <a:rPr lang="en-US" sz="1600" dirty="0" err="1"/>
              <a:t>Reg</a:t>
            </a:r>
            <a:r>
              <a:rPr lang="en-US" sz="1600" dirty="0"/>
              <a:t>-Down)</a:t>
            </a:r>
          </a:p>
          <a:p>
            <a:r>
              <a:rPr lang="en-US" sz="1600" dirty="0"/>
              <a:t>Regulation Up (</a:t>
            </a:r>
            <a:r>
              <a:rPr lang="en-US" sz="1600" dirty="0" err="1"/>
              <a:t>Reg</a:t>
            </a:r>
            <a:r>
              <a:rPr lang="en-US" sz="1600" dirty="0"/>
              <a:t>-Up)</a:t>
            </a:r>
          </a:p>
          <a:p>
            <a:r>
              <a:rPr lang="en-US" sz="1600" dirty="0"/>
              <a:t>Reliability Unit Commitment (RUC)</a:t>
            </a:r>
          </a:p>
          <a:p>
            <a:r>
              <a:rPr lang="en-US" sz="1600" dirty="0"/>
              <a:t>Resource Limit Calculator (RLC)</a:t>
            </a:r>
          </a:p>
          <a:p>
            <a:r>
              <a:rPr lang="en-US" sz="1600" dirty="0"/>
              <a:t>Responsive Reserve Service (RRS)</a:t>
            </a:r>
          </a:p>
          <a:p>
            <a:r>
              <a:rPr lang="en-US" sz="1600" dirty="0"/>
              <a:t>Security-Constrained Economic Dispatch (SCED)</a:t>
            </a:r>
          </a:p>
          <a:p>
            <a:r>
              <a:rPr lang="en-US" sz="1600" dirty="0"/>
              <a:t>Supplemental Ancillary </a:t>
            </a:r>
            <a:r>
              <a:rPr lang="en-US" sz="1600" dirty="0" smtClean="0"/>
              <a:t>Service </a:t>
            </a:r>
            <a:r>
              <a:rPr lang="en-US" sz="1600" dirty="0"/>
              <a:t>Market (SASM)</a:t>
            </a:r>
          </a:p>
          <a:p>
            <a:r>
              <a:rPr lang="en-US" sz="1600" dirty="0"/>
              <a:t>System-Wide Offer Cap (SWOC)</a:t>
            </a:r>
          </a:p>
          <a:p>
            <a:r>
              <a:rPr lang="en-US" sz="1600" dirty="0"/>
              <a:t>Under-Frequency Relay (UFR)</a:t>
            </a:r>
          </a:p>
          <a:p>
            <a:r>
              <a:rPr lang="en-US" sz="1600" dirty="0"/>
              <a:t>Value of Lost Load (VOLL)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2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are the High-Level </a:t>
            </a:r>
            <a:r>
              <a:rPr lang="en-US" sz="2400" dirty="0"/>
              <a:t>E</a:t>
            </a:r>
            <a:r>
              <a:rPr lang="en-US" sz="2400" dirty="0" smtClean="0"/>
              <a:t>lements of RTC?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162800" cy="4442621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RTM and AS deployment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RUC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SASM (removal of the process)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DAM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Reporting, both internal and external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Performance monitoring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Discussion on Prioritization of the RTC Elements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001000" cy="4747421"/>
          </a:xfrm>
        </p:spPr>
        <p:txBody>
          <a:bodyPr/>
          <a:lstStyle/>
          <a:p>
            <a:r>
              <a:rPr lang="en-US" sz="2000" dirty="0"/>
              <a:t>H</a:t>
            </a:r>
            <a:r>
              <a:rPr lang="en-US" sz="2000" dirty="0" smtClean="0"/>
              <a:t>ow ERCOT has been thinking about prioritization:</a:t>
            </a:r>
          </a:p>
          <a:p>
            <a:pPr lvl="1"/>
            <a:r>
              <a:rPr lang="en-US" sz="1800" dirty="0" smtClean="0"/>
              <a:t>In the near-term, focusing on items that are less dependent on the discussion under </a:t>
            </a:r>
            <a:r>
              <a:rPr lang="en-US" sz="1800" dirty="0"/>
              <a:t>Project No. </a:t>
            </a:r>
            <a:r>
              <a:rPr lang="en-US" sz="1800" dirty="0" smtClean="0"/>
              <a:t>48540 at the PUCT </a:t>
            </a:r>
          </a:p>
          <a:p>
            <a:pPr lvl="2"/>
            <a:r>
              <a:rPr lang="en-US" sz="1600" dirty="0"/>
              <a:t>i</a:t>
            </a:r>
            <a:r>
              <a:rPr lang="en-US" sz="1600" dirty="0" smtClean="0"/>
              <a:t>.e</a:t>
            </a:r>
            <a:r>
              <a:rPr lang="en-US" sz="1600" dirty="0"/>
              <a:t>.</a:t>
            </a:r>
            <a:r>
              <a:rPr lang="en-US" sz="1600" dirty="0" smtClean="0"/>
              <a:t>, </a:t>
            </a:r>
            <a:r>
              <a:rPr lang="en-US" sz="1600" dirty="0"/>
              <a:t>C</a:t>
            </a:r>
            <a:r>
              <a:rPr lang="en-US" sz="1600" dirty="0" smtClean="0"/>
              <a:t>hanges associated with RUC, removal of SASM, methodology for calculating AS imbalance, management of AS deliverability concerns, etc.</a:t>
            </a:r>
          </a:p>
          <a:p>
            <a:pPr lvl="1"/>
            <a:r>
              <a:rPr lang="en-US" sz="1800" dirty="0" smtClean="0"/>
              <a:t>Will eventually need to develop principles/deliverables for the items at the PUCT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Generally moving in the order of: RTM and AS deployments, RUC, SASM, DAM, reporting and performance monitoring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Looking at items where there is already a significant level of consensus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 smtClean="0"/>
              <a:t>High-Level </a:t>
            </a:r>
            <a:r>
              <a:rPr lang="en-US" sz="2400" dirty="0"/>
              <a:t>V</a:t>
            </a:r>
            <a:r>
              <a:rPr lang="en-US" sz="2400" dirty="0" smtClean="0"/>
              <a:t>iew of 2/28/19 </a:t>
            </a:r>
            <a:r>
              <a:rPr lang="en-US" sz="2400" dirty="0"/>
              <a:t>Q</a:t>
            </a:r>
            <a:r>
              <a:rPr lang="en-US" sz="2400" dirty="0" smtClean="0"/>
              <a:t>uestions at the PUCT Under Project No. 48540 *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73546" cy="3886200"/>
          </a:xfrm>
        </p:spPr>
        <p:txBody>
          <a:bodyPr/>
          <a:lstStyle/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Values of and processes </a:t>
            </a:r>
            <a:r>
              <a:rPr lang="en-US" sz="2000" dirty="0" smtClean="0"/>
              <a:t>for establishing SWOC and VOLL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Set of AS products under </a:t>
            </a:r>
            <a:r>
              <a:rPr lang="en-US" sz="2000" dirty="0" smtClean="0"/>
              <a:t>RTC (i.e., </a:t>
            </a:r>
            <a:r>
              <a:rPr lang="en-US" sz="2000" dirty="0"/>
              <a:t>those approved under </a:t>
            </a:r>
            <a:r>
              <a:rPr lang="en-US" sz="2000" dirty="0" smtClean="0"/>
              <a:t>NPRR 863</a:t>
            </a:r>
            <a:r>
              <a:rPr lang="en-US" sz="2000" dirty="0"/>
              <a:t>)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Basis for </a:t>
            </a:r>
            <a:r>
              <a:rPr lang="en-US" sz="2000" dirty="0" smtClean="0"/>
              <a:t>development </a:t>
            </a:r>
            <a:r>
              <a:rPr lang="en-US" sz="2000" dirty="0"/>
              <a:t>of the AS demand </a:t>
            </a:r>
            <a:r>
              <a:rPr lang="en-US" sz="2000" dirty="0" smtClean="0"/>
              <a:t>curves 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Rules </a:t>
            </a:r>
            <a:r>
              <a:rPr lang="en-US" sz="2000" dirty="0"/>
              <a:t>for AS participation, including: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The current physical binding nature of </a:t>
            </a:r>
            <a:r>
              <a:rPr lang="en-US" sz="1800" dirty="0" smtClean="0"/>
              <a:t>DAM </a:t>
            </a:r>
            <a:r>
              <a:rPr lang="en-US" sz="1800" dirty="0"/>
              <a:t>AS awards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Existing or new market rules that should apply to the offering of AS in </a:t>
            </a:r>
            <a:r>
              <a:rPr lang="en-US" sz="1800" dirty="0" smtClean="0"/>
              <a:t>real time</a:t>
            </a:r>
            <a:endParaRPr lang="en-US" sz="18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Requirement of qualified capacity to offer AS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Other market rules specific to AS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Monitoring </a:t>
            </a:r>
            <a:r>
              <a:rPr lang="en-US" sz="2000" dirty="0"/>
              <a:t>of AS performance</a:t>
            </a:r>
          </a:p>
          <a:p>
            <a:pPr lvl="0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Other policy issues</a:t>
            </a:r>
          </a:p>
          <a:p>
            <a:pPr lvl="0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2100" y="5867400"/>
            <a:ext cx="6324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* 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://interchange.puc.texas.gov/Documents/48540_33_1009831.PDF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Items for Near-Term Focus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979"/>
            <a:ext cx="7848600" cy="4442621"/>
          </a:xfrm>
        </p:spPr>
        <p:txBody>
          <a:bodyPr/>
          <a:lstStyle/>
          <a:p>
            <a:r>
              <a:rPr lang="en-US" sz="2000" dirty="0" smtClean="0"/>
              <a:t>In the near-term, plan is to focus on </a:t>
            </a:r>
            <a:r>
              <a:rPr lang="en-US" sz="2000" dirty="0" smtClean="0"/>
              <a:t>RTM and AS deployment items that aren’t directly dependent on questions being considered at the PUCT:</a:t>
            </a:r>
          </a:p>
          <a:p>
            <a:pPr lvl="1"/>
            <a:r>
              <a:rPr lang="en-US" sz="1800" dirty="0" smtClean="0"/>
              <a:t>RLC</a:t>
            </a:r>
          </a:p>
          <a:p>
            <a:pPr lvl="1"/>
            <a:r>
              <a:rPr lang="en-US" sz="1800" dirty="0" smtClean="0"/>
              <a:t>Real-time AS imbalance</a:t>
            </a:r>
          </a:p>
          <a:p>
            <a:pPr lvl="1"/>
            <a:r>
              <a:rPr lang="en-US" sz="1800" dirty="0" smtClean="0"/>
              <a:t>LFC</a:t>
            </a:r>
          </a:p>
          <a:p>
            <a:pPr lvl="1"/>
            <a:r>
              <a:rPr lang="en-US" sz="1800" dirty="0" smtClean="0"/>
              <a:t>AS manager</a:t>
            </a:r>
          </a:p>
          <a:p>
            <a:pPr lvl="1"/>
            <a:r>
              <a:rPr lang="en-US" sz="1800" dirty="0" smtClean="0"/>
              <a:t>AS offer structure</a:t>
            </a:r>
          </a:p>
          <a:p>
            <a:endParaRPr lang="en-US" sz="1100" dirty="0"/>
          </a:p>
          <a:p>
            <a:r>
              <a:rPr lang="en-US" sz="2000" dirty="0" smtClean="0"/>
              <a:t>Discussion on thes</a:t>
            </a:r>
            <a:r>
              <a:rPr lang="en-US" sz="2000" dirty="0" smtClean="0"/>
              <a:t>e items will drive answers to others questions,  like changes in the data flows between Market Participants and ERCOT.</a:t>
            </a:r>
          </a:p>
          <a:p>
            <a:endParaRPr lang="en-US" sz="1050" dirty="0"/>
          </a:p>
          <a:p>
            <a:r>
              <a:rPr lang="en-US" sz="2000" dirty="0" smtClean="0"/>
              <a:t>In our first iterations, expect to start with background and context that will drive toward future iterations and consensus.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</a:t>
            </a:r>
            <a:r>
              <a:rPr lang="en-US" sz="2400" dirty="0" smtClean="0"/>
              <a:t>eedback </a:t>
            </a:r>
            <a:r>
              <a:rPr lang="en-US" sz="2400" dirty="0" smtClean="0"/>
              <a:t>for </a:t>
            </a:r>
            <a:r>
              <a:rPr lang="en-US" sz="2400" dirty="0" smtClean="0"/>
              <a:t>Future Task </a:t>
            </a:r>
            <a:r>
              <a:rPr lang="en-US" sz="2400" dirty="0" smtClean="0"/>
              <a:t>Force M</a:t>
            </a:r>
            <a:r>
              <a:rPr lang="en-US" sz="2400" dirty="0" smtClean="0"/>
              <a:t>eetings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95021"/>
          </a:xfrm>
        </p:spPr>
        <p:txBody>
          <a:bodyPr/>
          <a:lstStyle/>
          <a:p>
            <a:r>
              <a:rPr lang="en-US" sz="2000" dirty="0" smtClean="0"/>
              <a:t>In preparation for the RTC Task Force meeting, ERCOT is looking for feedback on prioritizing the RTC elements and discussion.</a:t>
            </a:r>
          </a:p>
          <a:p>
            <a:endParaRPr lang="en-US" sz="1400" dirty="0"/>
          </a:p>
          <a:p>
            <a:r>
              <a:rPr lang="en-US" sz="2000" dirty="0" smtClean="0"/>
              <a:t>Provid</a:t>
            </a:r>
            <a:r>
              <a:rPr lang="en-US" sz="2000" dirty="0" smtClean="0"/>
              <a:t>e that feedback to ERCOT for consideration by close of business on </a:t>
            </a:r>
            <a:r>
              <a:rPr lang="en-US" sz="2000" u="sng" dirty="0" smtClean="0"/>
              <a:t>April 11</a:t>
            </a:r>
            <a:r>
              <a:rPr lang="en-US" sz="2000" dirty="0" smtClean="0"/>
              <a:t> via email (</a:t>
            </a:r>
            <a:r>
              <a:rPr lang="en-US" sz="2000" dirty="0" smtClean="0">
                <a:hlinkClick r:id="rId2"/>
              </a:rPr>
              <a:t>David.Maggio@ercot.com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535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c34af464-7aa1-4edd-9be4-83dffc1cb92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560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Acronyms</vt:lpstr>
      <vt:lpstr>What are the High-Level Elements of RTC?</vt:lpstr>
      <vt:lpstr>Discussion on Prioritization of the RTC Elements </vt:lpstr>
      <vt:lpstr>High-Level View of 2/28/19 Questions at the PUCT Under Project No. 48540 *</vt:lpstr>
      <vt:lpstr>Items for Near-Term Focus</vt:lpstr>
      <vt:lpstr>Feedback for Future Task Force Meetings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139</cp:revision>
  <cp:lastPrinted>2016-01-21T20:53:15Z</cp:lastPrinted>
  <dcterms:created xsi:type="dcterms:W3CDTF">2016-01-21T15:20:31Z</dcterms:created>
  <dcterms:modified xsi:type="dcterms:W3CDTF">2019-04-03T01:35:50Z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