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92" r:id="rId7"/>
    <p:sldId id="277" r:id="rId8"/>
    <p:sldId id="280" r:id="rId9"/>
    <p:sldId id="299" r:id="rId10"/>
    <p:sldId id="286" r:id="rId11"/>
    <p:sldId id="298" r:id="rId12"/>
    <p:sldId id="300" r:id="rId13"/>
    <p:sldId id="301" r:id="rId14"/>
    <p:sldId id="302" r:id="rId15"/>
    <p:sldId id="303" r:id="rId16"/>
    <p:sldId id="304" r:id="rId17"/>
    <p:sldId id="30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s" initials="ps" lastIdx="3" clrIdx="0">
    <p:extLst>
      <p:ext uri="{19B8F6BF-5375-455C-9EA6-DF929625EA0E}">
        <p15:presenceInfo xmlns:p15="http://schemas.microsoft.com/office/powerpoint/2012/main" userId="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286000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Approaching the RTC Elements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Dave Maggio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4,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SASM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53400" cy="4518821"/>
          </a:xfrm>
        </p:spPr>
        <p:txBody>
          <a:bodyPr/>
          <a:lstStyle/>
          <a:p>
            <a:r>
              <a:rPr lang="en-US" sz="2000" dirty="0" smtClean="0"/>
              <a:t>SASM goes away</a:t>
            </a:r>
          </a:p>
          <a:p>
            <a:pPr lvl="1"/>
            <a:r>
              <a:rPr lang="en-US" sz="1800" dirty="0" smtClean="0"/>
              <a:t>Includes the removal of all associated procedures, Protocols, reporting and settlement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7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DAM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052221"/>
          </a:xfrm>
        </p:spPr>
        <p:txBody>
          <a:bodyPr/>
          <a:lstStyle/>
          <a:p>
            <a:r>
              <a:rPr lang="en-US" sz="2000" dirty="0" smtClean="0"/>
              <a:t>DAM doesn’t inherently need to change under RTC; however, changes are under discussion that may require some of the following:</a:t>
            </a:r>
          </a:p>
          <a:p>
            <a:endParaRPr lang="en-US" sz="1000" dirty="0"/>
          </a:p>
          <a:p>
            <a:r>
              <a:rPr lang="en-US" sz="2000" dirty="0"/>
              <a:t>Market </a:t>
            </a:r>
            <a:r>
              <a:rPr lang="en-US" sz="2000" dirty="0" smtClean="0"/>
              <a:t>Participant </a:t>
            </a:r>
            <a:r>
              <a:rPr lang="en-US" sz="2000" dirty="0"/>
              <a:t>→ ERCOT </a:t>
            </a:r>
            <a:r>
              <a:rPr lang="en-US" sz="2000" dirty="0" smtClean="0"/>
              <a:t>changes</a:t>
            </a:r>
            <a:endParaRPr lang="en-US" sz="2000" dirty="0"/>
          </a:p>
          <a:p>
            <a:pPr lvl="1"/>
            <a:r>
              <a:rPr lang="en-US" sz="1800" dirty="0" smtClean="0"/>
              <a:t>AS offers that aren’t tied to a specific resource</a:t>
            </a:r>
          </a:p>
          <a:p>
            <a:pPr lvl="1"/>
            <a:r>
              <a:rPr lang="en-US" sz="1800" dirty="0" smtClean="0"/>
              <a:t>AS bids</a:t>
            </a:r>
          </a:p>
          <a:p>
            <a:pPr lvl="1"/>
            <a:r>
              <a:rPr lang="en-US" sz="1800" dirty="0" smtClean="0"/>
              <a:t>AS demand curves</a:t>
            </a:r>
          </a:p>
          <a:p>
            <a:pPr lvl="1"/>
            <a:r>
              <a:rPr lang="en-US" sz="1800" dirty="0"/>
              <a:t>Impacts to </a:t>
            </a:r>
            <a:r>
              <a:rPr lang="en-US" sz="1800" dirty="0" smtClean="0"/>
              <a:t>self-arrangement, </a:t>
            </a:r>
            <a:r>
              <a:rPr lang="en-US" sz="1800" dirty="0"/>
              <a:t>especially in the presence of AS </a:t>
            </a:r>
            <a:r>
              <a:rPr lang="en-US" sz="1800" dirty="0" smtClean="0"/>
              <a:t>bids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000" dirty="0"/>
              <a:t>ERCOT → </a:t>
            </a:r>
            <a:r>
              <a:rPr lang="en-US" sz="2000" dirty="0" smtClean="0"/>
              <a:t>Market </a:t>
            </a:r>
            <a:r>
              <a:rPr lang="en-US" sz="2000" dirty="0"/>
              <a:t>P</a:t>
            </a:r>
            <a:r>
              <a:rPr lang="en-US" sz="2000" dirty="0" smtClean="0"/>
              <a:t>articipant changes</a:t>
            </a:r>
            <a:endParaRPr lang="en-US" sz="2000" dirty="0"/>
          </a:p>
          <a:p>
            <a:pPr lvl="1"/>
            <a:r>
              <a:rPr lang="en-US" sz="1800" dirty="0" smtClean="0"/>
              <a:t>Cleared AS offers that aren’t tied to a specific resource</a:t>
            </a:r>
          </a:p>
          <a:p>
            <a:pPr lvl="1"/>
            <a:r>
              <a:rPr lang="en-US" sz="1800" dirty="0" smtClean="0"/>
              <a:t>Cleared AS bids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Settlement changes?</a:t>
            </a:r>
          </a:p>
          <a:p>
            <a:pPr lvl="1"/>
            <a:r>
              <a:rPr lang="en-US" sz="1800" dirty="0" smtClean="0"/>
              <a:t>Changes to the existing allocation of AS costs, if AS bids are created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Reporting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553" y="1066800"/>
            <a:ext cx="7901247" cy="4595021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000" dirty="0" smtClean="0"/>
              <a:t>At a minimum, new reports will be needed for the awarding (MW and </a:t>
            </a:r>
            <a:r>
              <a:rPr lang="en-US" sz="2000" smtClean="0"/>
              <a:t>price information)</a:t>
            </a:r>
            <a:endParaRPr lang="en-US" sz="2000" dirty="0" smtClean="0"/>
          </a:p>
          <a:p>
            <a:pPr>
              <a:spcBef>
                <a:spcPts val="800"/>
              </a:spcBef>
              <a:spcAft>
                <a:spcPts val="800"/>
              </a:spcAft>
            </a:pPr>
            <a:endParaRPr lang="en-US" sz="1000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000" dirty="0" smtClean="0"/>
              <a:t>Would also retire some of the existing reporting (i.e., reports related to SASM and ORDC price adders)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endParaRPr lang="en-US" sz="1000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000" dirty="0" smtClean="0"/>
              <a:t>Expect to identify other reports that will be needed as process, input and output changes become more clear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Performance </a:t>
            </a:r>
            <a:r>
              <a:rPr lang="en-US" sz="2400" dirty="0" smtClean="0"/>
              <a:t>Monitoring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848600" cy="4366421"/>
          </a:xfrm>
        </p:spPr>
        <p:txBody>
          <a:bodyPr/>
          <a:lstStyle/>
          <a:p>
            <a:r>
              <a:rPr lang="en-US" sz="2000" dirty="0" smtClean="0"/>
              <a:t>At a minimum, some of the methods that are currently used to monitor performance will become obsolete (i.e., the change of RRS schedule telemetry within 1 minute to update HASLs)</a:t>
            </a:r>
          </a:p>
          <a:p>
            <a:endParaRPr lang="en-US" sz="2000" dirty="0"/>
          </a:p>
          <a:p>
            <a:r>
              <a:rPr lang="en-US" sz="2000" dirty="0" smtClean="0"/>
              <a:t>Like reporting, this is an important element of RTC, but the necessary modifications will likely become more clear as other process</a:t>
            </a:r>
            <a:r>
              <a:rPr lang="en-US" sz="2000" dirty="0"/>
              <a:t>, </a:t>
            </a:r>
            <a:r>
              <a:rPr lang="en-US" sz="2000" dirty="0" smtClean="0"/>
              <a:t>input </a:t>
            </a:r>
            <a:r>
              <a:rPr lang="en-US" sz="2000" dirty="0"/>
              <a:t>and output changes become </a:t>
            </a:r>
            <a:r>
              <a:rPr lang="en-US" sz="2000" dirty="0" smtClean="0"/>
              <a:t>more clear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3886200" cy="4800600"/>
          </a:xfrm>
        </p:spPr>
        <p:txBody>
          <a:bodyPr/>
          <a:lstStyle/>
          <a:p>
            <a:r>
              <a:rPr lang="en-US" sz="1600" dirty="0"/>
              <a:t>Ancillary Services (AS)</a:t>
            </a:r>
          </a:p>
          <a:p>
            <a:r>
              <a:rPr lang="en-US" sz="1600" dirty="0"/>
              <a:t>Current Operating Plan (COP)</a:t>
            </a:r>
          </a:p>
          <a:p>
            <a:r>
              <a:rPr lang="en-US" sz="1600" dirty="0"/>
              <a:t>Day-Ahead Market (DAM)</a:t>
            </a:r>
          </a:p>
          <a:p>
            <a:r>
              <a:rPr lang="en-US" sz="1600" dirty="0"/>
              <a:t>Energy Offer Curve (EOC)</a:t>
            </a:r>
          </a:p>
          <a:p>
            <a:r>
              <a:rPr lang="en-US" sz="1600" dirty="0"/>
              <a:t>ERCOT Contingency Reserve Service (ECRS)</a:t>
            </a:r>
          </a:p>
          <a:p>
            <a:r>
              <a:rPr lang="en-US" sz="1600" dirty="0"/>
              <a:t>High Ancillary Service Limit (HASL)</a:t>
            </a:r>
          </a:p>
          <a:p>
            <a:r>
              <a:rPr lang="en-US" sz="1600" dirty="0"/>
              <a:t>High Sustained Limit (HSL)</a:t>
            </a:r>
          </a:p>
          <a:p>
            <a:r>
              <a:rPr lang="en-US" sz="1600" dirty="0"/>
              <a:t>Load Frequency Control (LFC)</a:t>
            </a:r>
          </a:p>
          <a:p>
            <a:r>
              <a:rPr lang="en-US" sz="1600" dirty="0"/>
              <a:t>Locational Marginal Price (</a:t>
            </a:r>
            <a:r>
              <a:rPr lang="en-US" sz="1600" dirty="0" smtClean="0"/>
              <a:t>LMP)</a:t>
            </a:r>
            <a:endParaRPr lang="en-US" sz="1600" dirty="0"/>
          </a:p>
          <a:p>
            <a:r>
              <a:rPr lang="en-US" sz="1600" dirty="0"/>
              <a:t>Low Ancillary Service Limit (LASL)</a:t>
            </a:r>
          </a:p>
          <a:p>
            <a:r>
              <a:rPr lang="en-US" sz="1600" dirty="0"/>
              <a:t>Low Sustained Limit (LSL)</a:t>
            </a:r>
          </a:p>
          <a:p>
            <a:r>
              <a:rPr lang="en-US" sz="1600" dirty="0"/>
              <a:t>Market Clearing Price for Capacity (MCPC)</a:t>
            </a:r>
          </a:p>
          <a:p>
            <a:r>
              <a:rPr lang="en-US" sz="1600" dirty="0"/>
              <a:t>Nodal Protocol Revision Request (NPRR)</a:t>
            </a:r>
          </a:p>
          <a:p>
            <a:r>
              <a:rPr lang="en-US" sz="1600" dirty="0"/>
              <a:t>Non-Spinning Reserve (Non-Spin)</a:t>
            </a: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90600"/>
            <a:ext cx="3886200" cy="4800600"/>
          </a:xfrm>
        </p:spPr>
        <p:txBody>
          <a:bodyPr/>
          <a:lstStyle/>
          <a:p>
            <a:r>
              <a:rPr lang="en-US" sz="1600" dirty="0"/>
              <a:t>Operating Reserve Demand Curve (ORDC)</a:t>
            </a:r>
          </a:p>
          <a:p>
            <a:r>
              <a:rPr lang="en-US" sz="1600" dirty="0"/>
              <a:t>Qualified Scheduling Entity (QSE)</a:t>
            </a:r>
          </a:p>
          <a:p>
            <a:r>
              <a:rPr lang="en-US" sz="1600" dirty="0"/>
              <a:t>Real-Time Co-optimization (RTC)</a:t>
            </a:r>
          </a:p>
          <a:p>
            <a:r>
              <a:rPr lang="en-US" sz="1600" dirty="0"/>
              <a:t>Real-Time Market (RTM)</a:t>
            </a:r>
          </a:p>
          <a:p>
            <a:r>
              <a:rPr lang="en-US" sz="1600" dirty="0"/>
              <a:t>Regulation Down (</a:t>
            </a:r>
            <a:r>
              <a:rPr lang="en-US" sz="1600" dirty="0" err="1"/>
              <a:t>Reg</a:t>
            </a:r>
            <a:r>
              <a:rPr lang="en-US" sz="1600" dirty="0"/>
              <a:t>-Down)</a:t>
            </a:r>
          </a:p>
          <a:p>
            <a:r>
              <a:rPr lang="en-US" sz="1600" dirty="0"/>
              <a:t>Regulation Up (</a:t>
            </a:r>
            <a:r>
              <a:rPr lang="en-US" sz="1600" dirty="0" err="1"/>
              <a:t>Reg</a:t>
            </a:r>
            <a:r>
              <a:rPr lang="en-US" sz="1600" dirty="0"/>
              <a:t>-Up)</a:t>
            </a:r>
          </a:p>
          <a:p>
            <a:r>
              <a:rPr lang="en-US" sz="1600" dirty="0"/>
              <a:t>Reliability Unit Commitment (RUC)</a:t>
            </a:r>
          </a:p>
          <a:p>
            <a:r>
              <a:rPr lang="en-US" sz="1600" dirty="0"/>
              <a:t>Resource Limit Calculator (RLC)</a:t>
            </a:r>
          </a:p>
          <a:p>
            <a:r>
              <a:rPr lang="en-US" sz="1600" dirty="0"/>
              <a:t>Responsive Reserve Service (RRS)</a:t>
            </a:r>
          </a:p>
          <a:p>
            <a:r>
              <a:rPr lang="en-US" sz="1600" dirty="0"/>
              <a:t>Security-Constrained Economic Dispatch (SCED)</a:t>
            </a:r>
          </a:p>
          <a:p>
            <a:r>
              <a:rPr lang="en-US" sz="1600" dirty="0"/>
              <a:t>Supplemental Ancillary Service Market (SASM)</a:t>
            </a:r>
          </a:p>
          <a:p>
            <a:r>
              <a:rPr lang="en-US" sz="1600" dirty="0"/>
              <a:t>System-Wide Offer Cap (SWOC)</a:t>
            </a:r>
          </a:p>
          <a:p>
            <a:r>
              <a:rPr lang="en-US" sz="1600" dirty="0"/>
              <a:t>Under-Frequency Relay (UFR)</a:t>
            </a:r>
          </a:p>
          <a:p>
            <a:r>
              <a:rPr lang="en-US" sz="1600" dirty="0"/>
              <a:t>Value of Lost Load (VOLL)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Acronyms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72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are the High-Level </a:t>
            </a:r>
            <a:r>
              <a:rPr lang="en-US" sz="2400" dirty="0"/>
              <a:t>E</a:t>
            </a:r>
            <a:r>
              <a:rPr lang="en-US" sz="2400" dirty="0" smtClean="0"/>
              <a:t>lements of RTC?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162800" cy="44426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RTM and AS deployment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RUC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SASM (removal of the process)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DAM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Reporting, both internal and external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Performance monitoring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Should </a:t>
            </a:r>
            <a:r>
              <a:rPr lang="en-US" sz="2400" dirty="0"/>
              <a:t>E</a:t>
            </a:r>
            <a:r>
              <a:rPr lang="en-US" sz="2400" dirty="0" smtClean="0"/>
              <a:t>ach of These </a:t>
            </a:r>
            <a:r>
              <a:rPr lang="en-US" sz="2400" dirty="0"/>
              <a:t>E</a:t>
            </a:r>
            <a:r>
              <a:rPr lang="en-US" sz="2400" dirty="0" smtClean="0"/>
              <a:t>lements be Approached?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01000" cy="4648200"/>
          </a:xfrm>
        </p:spPr>
        <p:txBody>
          <a:bodyPr/>
          <a:lstStyle/>
          <a:p>
            <a:r>
              <a:rPr lang="en-US" sz="1800" dirty="0" smtClean="0"/>
              <a:t>Need sufficient understanding to develop Protocol language and requirements</a:t>
            </a:r>
          </a:p>
          <a:p>
            <a:endParaRPr lang="en-US" sz="900" dirty="0"/>
          </a:p>
          <a:p>
            <a:r>
              <a:rPr lang="en-US" sz="1800" dirty="0" smtClean="0"/>
              <a:t>For each of the elements, need to address the following questions: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Does this element need to change?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If so, how do the current processes or functions need to be modified?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To accommodate those modifications: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 dirty="0" smtClean="0"/>
              <a:t>How do the Market </a:t>
            </a:r>
            <a:r>
              <a:rPr lang="en-US" sz="1400" dirty="0"/>
              <a:t>P</a:t>
            </a:r>
            <a:r>
              <a:rPr lang="en-US" sz="1400" dirty="0" smtClean="0"/>
              <a:t>articipant → ERCOT data flows need to change (i.e., element inputs)?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 dirty="0" smtClean="0"/>
              <a:t>How do the ERCOT → Market </a:t>
            </a:r>
            <a:r>
              <a:rPr lang="en-US" sz="1400" dirty="0"/>
              <a:t>P</a:t>
            </a:r>
            <a:r>
              <a:rPr lang="en-US" sz="1400" dirty="0" smtClean="0"/>
              <a:t>articipant </a:t>
            </a:r>
            <a:r>
              <a:rPr lang="en-US" sz="1400" dirty="0"/>
              <a:t>data flows </a:t>
            </a:r>
            <a:r>
              <a:rPr lang="en-US" sz="1400" dirty="0" smtClean="0"/>
              <a:t>need to change (i.e., element outputs)?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 dirty="0" smtClean="0"/>
              <a:t>Does settlement need to change, and if so, how?</a:t>
            </a:r>
          </a:p>
          <a:p>
            <a:pPr marL="114300" indent="0">
              <a:buNone/>
            </a:pPr>
            <a:endParaRPr lang="en-US" sz="1050" dirty="0"/>
          </a:p>
          <a:p>
            <a:pPr marL="514350" indent="-400050"/>
            <a:r>
              <a:rPr lang="en-US" sz="1800" dirty="0" smtClean="0"/>
              <a:t>This will be a useful tool for guiding task </a:t>
            </a:r>
            <a:r>
              <a:rPr lang="en-US" sz="1800" dirty="0"/>
              <a:t>f</a:t>
            </a:r>
            <a:r>
              <a:rPr lang="en-US" sz="1800" dirty="0" smtClean="0"/>
              <a:t>orce discussions on each of the elements</a:t>
            </a:r>
          </a:p>
          <a:p>
            <a:pPr marL="514350" indent="-400050"/>
            <a:endParaRPr lang="en-US" sz="1050" dirty="0"/>
          </a:p>
          <a:p>
            <a:pPr marL="514350" indent="-400050"/>
            <a:r>
              <a:rPr lang="en-US" sz="1800" dirty="0"/>
              <a:t>Expect iterations with the task force to go over these questions and develop “chapters” for the elements</a:t>
            </a:r>
          </a:p>
          <a:p>
            <a:pPr marL="514350" indent="-400050"/>
            <a:endParaRPr lang="en-US" sz="1800" dirty="0"/>
          </a:p>
          <a:p>
            <a:pPr marL="11430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Should </a:t>
            </a:r>
            <a:r>
              <a:rPr lang="en-US" sz="2400" dirty="0"/>
              <a:t>E</a:t>
            </a:r>
            <a:r>
              <a:rPr lang="en-US" sz="2400" dirty="0" smtClean="0"/>
              <a:t>ach of These </a:t>
            </a:r>
            <a:r>
              <a:rPr lang="en-US" sz="2400" dirty="0"/>
              <a:t>E</a:t>
            </a:r>
            <a:r>
              <a:rPr lang="en-US" sz="2400" dirty="0" smtClean="0"/>
              <a:t>lements be Approached?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03200" y="1676400"/>
            <a:ext cx="8839200" cy="3352800"/>
          </a:xfrm>
          <a:prstGeom prst="rightArrow">
            <a:avLst>
              <a:gd name="adj1" fmla="val 64167"/>
              <a:gd name="adj2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79399" y="2438400"/>
            <a:ext cx="1219201" cy="1828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DAM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1593850" y="2438400"/>
            <a:ext cx="1219201" cy="1828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RUC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4222752" y="2438400"/>
            <a:ext cx="1219201" cy="18288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RTM and AS Deployment</a:t>
            </a:r>
            <a:endParaRPr lang="en-US" sz="1400" dirty="0"/>
          </a:p>
        </p:txBody>
      </p:sp>
      <p:sp>
        <p:nvSpPr>
          <p:cNvPr id="17" name="Rounded Rectangle 16"/>
          <p:cNvSpPr/>
          <p:nvPr/>
        </p:nvSpPr>
        <p:spPr>
          <a:xfrm>
            <a:off x="5537203" y="2425700"/>
            <a:ext cx="1219201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Reporting</a:t>
            </a:r>
            <a:endParaRPr lang="en-US" sz="1400" dirty="0"/>
          </a:p>
        </p:txBody>
      </p:sp>
      <p:sp>
        <p:nvSpPr>
          <p:cNvPr id="18" name="Rounded Rectangle 17"/>
          <p:cNvSpPr/>
          <p:nvPr/>
        </p:nvSpPr>
        <p:spPr>
          <a:xfrm>
            <a:off x="6851654" y="2438400"/>
            <a:ext cx="1219201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Performance Monitoring</a:t>
            </a:r>
            <a:endParaRPr lang="en-US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2908301" y="2438400"/>
            <a:ext cx="1219201" cy="1828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SASM</a:t>
            </a:r>
            <a:endParaRPr lang="en-US" sz="1400" dirty="0"/>
          </a:p>
        </p:txBody>
      </p:sp>
      <p:sp>
        <p:nvSpPr>
          <p:cNvPr id="21" name="Line Callout 1 (No Border) 20"/>
          <p:cNvSpPr/>
          <p:nvPr/>
        </p:nvSpPr>
        <p:spPr>
          <a:xfrm>
            <a:off x="381000" y="1384300"/>
            <a:ext cx="914400" cy="381000"/>
          </a:xfrm>
          <a:prstGeom prst="callout1">
            <a:avLst>
              <a:gd name="adj1" fmla="val 112083"/>
              <a:gd name="adj2" fmla="val 52778"/>
              <a:gd name="adj3" fmla="val 279167"/>
              <a:gd name="adj4" fmla="val 5194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22" name="Line Callout 1 (No Border) 21"/>
          <p:cNvSpPr/>
          <p:nvPr/>
        </p:nvSpPr>
        <p:spPr>
          <a:xfrm>
            <a:off x="1746250" y="1375569"/>
            <a:ext cx="914400" cy="381000"/>
          </a:xfrm>
          <a:prstGeom prst="callout1">
            <a:avLst>
              <a:gd name="adj1" fmla="val 112083"/>
              <a:gd name="adj2" fmla="val 52778"/>
              <a:gd name="adj3" fmla="val 279167"/>
              <a:gd name="adj4" fmla="val 5194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24" name="Line Callout 1 (No Border) 23"/>
          <p:cNvSpPr/>
          <p:nvPr/>
        </p:nvSpPr>
        <p:spPr>
          <a:xfrm>
            <a:off x="4375152" y="1384300"/>
            <a:ext cx="914400" cy="381000"/>
          </a:xfrm>
          <a:prstGeom prst="callout1">
            <a:avLst>
              <a:gd name="adj1" fmla="val 112083"/>
              <a:gd name="adj2" fmla="val 52778"/>
              <a:gd name="adj3" fmla="val 279167"/>
              <a:gd name="adj4" fmla="val 5194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25" name="Line Callout 1 (No Border) 24"/>
          <p:cNvSpPr/>
          <p:nvPr/>
        </p:nvSpPr>
        <p:spPr>
          <a:xfrm>
            <a:off x="5689603" y="1384300"/>
            <a:ext cx="914400" cy="381000"/>
          </a:xfrm>
          <a:prstGeom prst="callout1">
            <a:avLst>
              <a:gd name="adj1" fmla="val 112083"/>
              <a:gd name="adj2" fmla="val 52778"/>
              <a:gd name="adj3" fmla="val 279167"/>
              <a:gd name="adj4" fmla="val 5194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26" name="Line Callout 1 (No Border) 25"/>
          <p:cNvSpPr/>
          <p:nvPr/>
        </p:nvSpPr>
        <p:spPr>
          <a:xfrm>
            <a:off x="7004054" y="1375569"/>
            <a:ext cx="914400" cy="381000"/>
          </a:xfrm>
          <a:prstGeom prst="callout1">
            <a:avLst>
              <a:gd name="adj1" fmla="val 112083"/>
              <a:gd name="adj2" fmla="val 52778"/>
              <a:gd name="adj3" fmla="val 279167"/>
              <a:gd name="adj4" fmla="val 51945"/>
            </a:avLst>
          </a:pr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27" name="Line Callout 1 (No Border) 26"/>
          <p:cNvSpPr/>
          <p:nvPr/>
        </p:nvSpPr>
        <p:spPr>
          <a:xfrm>
            <a:off x="0" y="4940300"/>
            <a:ext cx="1117600" cy="381000"/>
          </a:xfrm>
          <a:prstGeom prst="callout1">
            <a:avLst>
              <a:gd name="adj1" fmla="val -1250"/>
              <a:gd name="adj2" fmla="val 51389"/>
              <a:gd name="adj3" fmla="val -177500"/>
              <a:gd name="adj4" fmla="val 51945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28" name="Line Callout 1 (No Border) 27"/>
          <p:cNvSpPr/>
          <p:nvPr/>
        </p:nvSpPr>
        <p:spPr>
          <a:xfrm>
            <a:off x="1320800" y="4940300"/>
            <a:ext cx="1117600" cy="381000"/>
          </a:xfrm>
          <a:prstGeom prst="callout1">
            <a:avLst>
              <a:gd name="adj1" fmla="val -1250"/>
              <a:gd name="adj2" fmla="val 51389"/>
              <a:gd name="adj3" fmla="val -177500"/>
              <a:gd name="adj4" fmla="val 51945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0" name="Line Callout 1 (No Border) 29"/>
          <p:cNvSpPr/>
          <p:nvPr/>
        </p:nvSpPr>
        <p:spPr>
          <a:xfrm>
            <a:off x="3962400" y="4965700"/>
            <a:ext cx="1117600" cy="381000"/>
          </a:xfrm>
          <a:prstGeom prst="callout1">
            <a:avLst>
              <a:gd name="adj1" fmla="val -1250"/>
              <a:gd name="adj2" fmla="val 51389"/>
              <a:gd name="adj3" fmla="val -177500"/>
              <a:gd name="adj4" fmla="val 51945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1" name="Line Callout 1 (No Border) 30"/>
          <p:cNvSpPr/>
          <p:nvPr/>
        </p:nvSpPr>
        <p:spPr>
          <a:xfrm>
            <a:off x="5588003" y="4940300"/>
            <a:ext cx="1117600" cy="381000"/>
          </a:xfrm>
          <a:prstGeom prst="callout1">
            <a:avLst>
              <a:gd name="adj1" fmla="val -1250"/>
              <a:gd name="adj2" fmla="val 51389"/>
              <a:gd name="adj3" fmla="val -177500"/>
              <a:gd name="adj4" fmla="val 51945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2" name="Line Callout 1 (No Border) 31"/>
          <p:cNvSpPr/>
          <p:nvPr/>
        </p:nvSpPr>
        <p:spPr>
          <a:xfrm>
            <a:off x="6851654" y="4927600"/>
            <a:ext cx="1117600" cy="381000"/>
          </a:xfrm>
          <a:prstGeom prst="callout1">
            <a:avLst>
              <a:gd name="adj1" fmla="val -1250"/>
              <a:gd name="adj2" fmla="val 51389"/>
              <a:gd name="adj3" fmla="val -177500"/>
              <a:gd name="adj4" fmla="val 51945"/>
            </a:avLst>
          </a:prstGeom>
          <a:noFill/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3" name="Line Callout 1 (No Border) 32"/>
          <p:cNvSpPr/>
          <p:nvPr/>
        </p:nvSpPr>
        <p:spPr>
          <a:xfrm>
            <a:off x="593725" y="5321300"/>
            <a:ext cx="1250950" cy="381000"/>
          </a:xfrm>
          <a:prstGeom prst="callout1">
            <a:avLst>
              <a:gd name="adj1" fmla="val -1250"/>
              <a:gd name="adj2" fmla="val 51389"/>
              <a:gd name="adj3" fmla="val -280833"/>
              <a:gd name="adj4" fmla="val 34981"/>
            </a:avLst>
          </a:prstGeom>
          <a:ln>
            <a:headEnd type="triangle"/>
            <a:tailEnd type="non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Settlement</a:t>
            </a:r>
            <a:endParaRPr lang="en-US" sz="1600" dirty="0"/>
          </a:p>
        </p:txBody>
      </p:sp>
      <p:sp>
        <p:nvSpPr>
          <p:cNvPr id="36" name="Line Callout 1 (No Border) 35"/>
          <p:cNvSpPr/>
          <p:nvPr/>
        </p:nvSpPr>
        <p:spPr>
          <a:xfrm>
            <a:off x="1968500" y="5321300"/>
            <a:ext cx="1250950" cy="381000"/>
          </a:xfrm>
          <a:prstGeom prst="callout1">
            <a:avLst>
              <a:gd name="adj1" fmla="val -1250"/>
              <a:gd name="adj2" fmla="val 51389"/>
              <a:gd name="adj3" fmla="val -280833"/>
              <a:gd name="adj4" fmla="val 34981"/>
            </a:avLst>
          </a:prstGeom>
          <a:ln>
            <a:headEnd type="triangle"/>
            <a:tailEnd type="non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Settlement</a:t>
            </a:r>
            <a:endParaRPr lang="en-US" sz="1600" dirty="0"/>
          </a:p>
        </p:txBody>
      </p:sp>
      <p:sp>
        <p:nvSpPr>
          <p:cNvPr id="37" name="Line Callout 1 (No Border) 36"/>
          <p:cNvSpPr/>
          <p:nvPr/>
        </p:nvSpPr>
        <p:spPr>
          <a:xfrm>
            <a:off x="4572000" y="5334000"/>
            <a:ext cx="1250950" cy="381000"/>
          </a:xfrm>
          <a:prstGeom prst="callout1">
            <a:avLst>
              <a:gd name="adj1" fmla="val -1250"/>
              <a:gd name="adj2" fmla="val 51389"/>
              <a:gd name="adj3" fmla="val -280833"/>
              <a:gd name="adj4" fmla="val 34981"/>
            </a:avLst>
          </a:prstGeom>
          <a:ln>
            <a:headEnd type="triangle"/>
            <a:tailEnd type="non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Settlement</a:t>
            </a:r>
            <a:endParaRPr lang="en-US" sz="1600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2908301" y="2425700"/>
            <a:ext cx="1219201" cy="1828800"/>
          </a:xfrm>
          <a:prstGeom prst="line">
            <a:avLst/>
          </a:prstGeom>
          <a:ln w="190500">
            <a:solidFill>
              <a:schemeClr val="accent4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908301" y="2425700"/>
            <a:ext cx="1219201" cy="1841500"/>
          </a:xfrm>
          <a:prstGeom prst="line">
            <a:avLst/>
          </a:prstGeom>
          <a:ln w="190500">
            <a:solidFill>
              <a:schemeClr val="accent4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1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RTM and AS Deployment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848600" cy="5052221"/>
          </a:xfrm>
        </p:spPr>
        <p:txBody>
          <a:bodyPr/>
          <a:lstStyle/>
          <a:p>
            <a:r>
              <a:rPr lang="en-US" sz="1800" dirty="0"/>
              <a:t>This element </a:t>
            </a:r>
            <a:r>
              <a:rPr lang="en-US" sz="1800" dirty="0" smtClean="0"/>
              <a:t>needs </a:t>
            </a:r>
            <a:r>
              <a:rPr lang="en-US" sz="1800" dirty="0"/>
              <a:t>to </a:t>
            </a:r>
            <a:r>
              <a:rPr lang="en-US" sz="1800" dirty="0" smtClean="0"/>
              <a:t>change; high-level discussions have occurred on what some of the process </a:t>
            </a:r>
            <a:r>
              <a:rPr lang="en-US" sz="1800" dirty="0"/>
              <a:t>and function changes </a:t>
            </a:r>
            <a:r>
              <a:rPr lang="en-US" sz="1800" dirty="0" smtClean="0"/>
              <a:t>should be.</a:t>
            </a:r>
            <a:endParaRPr lang="en-US" sz="1800" dirty="0"/>
          </a:p>
          <a:p>
            <a:pPr lvl="1"/>
            <a:r>
              <a:rPr lang="en-US" sz="1600" dirty="0"/>
              <a:t>This </a:t>
            </a:r>
            <a:r>
              <a:rPr lang="en-US" sz="1600" dirty="0" smtClean="0"/>
              <a:t>area includes the AS </a:t>
            </a:r>
            <a:r>
              <a:rPr lang="en-US" sz="1600" smtClean="0"/>
              <a:t>manager and LFC</a:t>
            </a:r>
          </a:p>
          <a:p>
            <a:pPr lvl="1"/>
            <a:r>
              <a:rPr lang="en-US" sz="1600" dirty="0" smtClean="0"/>
              <a:t>There </a:t>
            </a:r>
            <a:r>
              <a:rPr lang="en-US" sz="1600" dirty="0"/>
              <a:t>are several details that will drive the answers to the questions below </a:t>
            </a:r>
            <a:r>
              <a:rPr lang="en-US" sz="1600" dirty="0" smtClean="0"/>
              <a:t>(i.e., </a:t>
            </a:r>
            <a:r>
              <a:rPr lang="en-US" sz="1600" dirty="0"/>
              <a:t>participation rules</a:t>
            </a:r>
            <a:r>
              <a:rPr lang="en-US" sz="1600" dirty="0" smtClean="0"/>
              <a:t>).</a:t>
            </a:r>
          </a:p>
          <a:p>
            <a:endParaRPr lang="en-US" sz="1600" dirty="0"/>
          </a:p>
          <a:p>
            <a:r>
              <a:rPr lang="en-US" sz="1800" dirty="0" smtClean="0"/>
              <a:t>Market Participant → ERCOT and other input changes</a:t>
            </a:r>
            <a:endParaRPr lang="en-US" sz="1800" dirty="0"/>
          </a:p>
          <a:p>
            <a:pPr lvl="1"/>
            <a:r>
              <a:rPr lang="en-US" sz="1600" dirty="0"/>
              <a:t>Telemetry </a:t>
            </a:r>
            <a:r>
              <a:rPr lang="en-US" sz="1600" dirty="0" smtClean="0"/>
              <a:t>(i.e., </a:t>
            </a:r>
            <a:r>
              <a:rPr lang="en-US" sz="1600" dirty="0"/>
              <a:t>ability or inability to provide AS)</a:t>
            </a:r>
          </a:p>
          <a:p>
            <a:pPr lvl="1"/>
            <a:r>
              <a:rPr lang="en-US" sz="1600" dirty="0"/>
              <a:t>RLC</a:t>
            </a:r>
          </a:p>
          <a:p>
            <a:pPr lvl="2"/>
            <a:r>
              <a:rPr lang="en-US" sz="1400" dirty="0"/>
              <a:t>Currently used to condense information for SCED, such as calculating dispatch limits</a:t>
            </a:r>
          </a:p>
          <a:p>
            <a:pPr lvl="2"/>
            <a:r>
              <a:rPr lang="en-US" sz="1400" dirty="0"/>
              <a:t>How that info is </a:t>
            </a:r>
            <a:r>
              <a:rPr lang="en-US" sz="1400" dirty="0" smtClean="0"/>
              <a:t>condensed </a:t>
            </a:r>
            <a:r>
              <a:rPr lang="en-US" sz="1400" dirty="0"/>
              <a:t>will need to change</a:t>
            </a:r>
          </a:p>
          <a:p>
            <a:pPr lvl="1"/>
            <a:r>
              <a:rPr lang="en-US" sz="1600" dirty="0"/>
              <a:t>AS demand curves</a:t>
            </a:r>
          </a:p>
          <a:p>
            <a:pPr lvl="1"/>
            <a:r>
              <a:rPr lang="en-US" sz="1600" dirty="0"/>
              <a:t>AS offers</a:t>
            </a:r>
          </a:p>
          <a:p>
            <a:pPr lvl="1"/>
            <a:r>
              <a:rPr lang="en-US" sz="1600" dirty="0"/>
              <a:t>AS award limitations </a:t>
            </a:r>
          </a:p>
          <a:p>
            <a:pPr lvl="2"/>
            <a:r>
              <a:rPr lang="en-US" sz="1400" dirty="0"/>
              <a:t>Amount </a:t>
            </a:r>
            <a:r>
              <a:rPr lang="en-US" sz="1400" dirty="0" smtClean="0"/>
              <a:t>of UFR RRS unable to arm/disarm</a:t>
            </a:r>
          </a:p>
          <a:p>
            <a:pPr lvl="2"/>
            <a:r>
              <a:rPr lang="en-US" sz="1400" dirty="0" smtClean="0"/>
              <a:t>Interface for operator </a:t>
            </a:r>
            <a:r>
              <a:rPr lang="en-US" sz="1400" dirty="0"/>
              <a:t>to address AS infeasibility concerns </a:t>
            </a:r>
            <a:r>
              <a:rPr lang="en-US" sz="1400" dirty="0" smtClean="0"/>
              <a:t>(i.e., </a:t>
            </a:r>
            <a:r>
              <a:rPr lang="en-US" sz="1400" dirty="0"/>
              <a:t>where deployment of </a:t>
            </a:r>
            <a:r>
              <a:rPr lang="en-US" sz="1400" dirty="0" err="1"/>
              <a:t>Reg</a:t>
            </a:r>
            <a:r>
              <a:rPr lang="en-US" sz="1400" dirty="0"/>
              <a:t>-Up is leading to </a:t>
            </a:r>
            <a:r>
              <a:rPr lang="en-US" sz="1400" dirty="0" smtClean="0"/>
              <a:t>a constraint violation)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RTM and AS Deployment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ERCOT → Market </a:t>
            </a:r>
            <a:r>
              <a:rPr lang="en-US" sz="2000" dirty="0"/>
              <a:t>P</a:t>
            </a:r>
            <a:r>
              <a:rPr lang="en-US" sz="2000" dirty="0" smtClean="0"/>
              <a:t>articipant changes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Telemetry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AS awards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AS prices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Removing the current ORDC price adders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Settlement changes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Removal of current AS imbalance process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Addition of new AS imbalance process that will be AS product specific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Rules for managing case where AS on a resource has been deemed </a:t>
            </a:r>
            <a:r>
              <a:rPr lang="en-US" sz="1800" dirty="0"/>
              <a:t>infeasible </a:t>
            </a:r>
            <a:r>
              <a:rPr lang="en-US" sz="1800" dirty="0" smtClean="0"/>
              <a:t>(i.e., </a:t>
            </a:r>
            <a:r>
              <a:rPr lang="en-US" sz="1800" dirty="0"/>
              <a:t>where deployment of </a:t>
            </a:r>
            <a:r>
              <a:rPr lang="en-US" sz="1800" dirty="0" err="1"/>
              <a:t>Reg</a:t>
            </a:r>
            <a:r>
              <a:rPr lang="en-US" sz="1800" dirty="0"/>
              <a:t>-Up is leading to constraint violations)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Discussion on energy/award weighting for Load Resources pricing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endParaRPr lang="en-US" sz="1800" dirty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RUC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153400" cy="5052221"/>
          </a:xfrm>
        </p:spPr>
        <p:txBody>
          <a:bodyPr/>
          <a:lstStyle/>
          <a:p>
            <a:r>
              <a:rPr lang="en-US" sz="1800" dirty="0" smtClean="0"/>
              <a:t>RUC will be modified to co-optimize energy and AS, </a:t>
            </a:r>
            <a:r>
              <a:rPr lang="en-US" sz="1800" dirty="0"/>
              <a:t>although </a:t>
            </a:r>
            <a:r>
              <a:rPr lang="en-US" sz="1800" dirty="0" smtClean="0"/>
              <a:t>base </a:t>
            </a:r>
            <a:r>
              <a:rPr lang="en-US" sz="1800" dirty="0"/>
              <a:t>p</a:t>
            </a:r>
            <a:r>
              <a:rPr lang="en-US" sz="1800" dirty="0" smtClean="0"/>
              <a:t>oints </a:t>
            </a:r>
            <a:r>
              <a:rPr lang="en-US" sz="1800" dirty="0"/>
              <a:t>and AS assignments are not </a:t>
            </a:r>
            <a:r>
              <a:rPr lang="en-US" sz="1800" dirty="0" smtClean="0"/>
              <a:t>binding</a:t>
            </a:r>
          </a:p>
          <a:p>
            <a:pPr lvl="1"/>
            <a:r>
              <a:rPr lang="en-US" sz="1600" dirty="0" smtClean="0"/>
              <a:t>Will answer </a:t>
            </a:r>
            <a:r>
              <a:rPr lang="en-US" sz="1600" dirty="0"/>
              <a:t>the </a:t>
            </a:r>
            <a:r>
              <a:rPr lang="en-US" sz="1600" dirty="0" smtClean="0"/>
              <a:t>question: </a:t>
            </a:r>
            <a:r>
              <a:rPr lang="en-US" sz="1600" dirty="0"/>
              <a:t>“Given the </a:t>
            </a:r>
            <a:r>
              <a:rPr lang="en-US" sz="1600" dirty="0" smtClean="0"/>
              <a:t>resources </a:t>
            </a:r>
            <a:r>
              <a:rPr lang="en-US" sz="1600" dirty="0"/>
              <a:t>planned to be on-line, can power balance and </a:t>
            </a:r>
            <a:r>
              <a:rPr lang="en-US" sz="1600" dirty="0" smtClean="0"/>
              <a:t>minimum </a:t>
            </a:r>
            <a:r>
              <a:rPr lang="en-US" sz="1600" dirty="0"/>
              <a:t>AS requirements be </a:t>
            </a:r>
            <a:r>
              <a:rPr lang="en-US" sz="1600" dirty="0" smtClean="0"/>
              <a:t>met, </a:t>
            </a:r>
            <a:r>
              <a:rPr lang="en-US" sz="1600" dirty="0"/>
              <a:t>and can congestion be resolved?” </a:t>
            </a:r>
            <a:endParaRPr lang="en-US" sz="1600" dirty="0" smtClean="0"/>
          </a:p>
          <a:p>
            <a:pPr lvl="1"/>
            <a:endParaRPr lang="en-US" sz="1800" dirty="0"/>
          </a:p>
          <a:p>
            <a:r>
              <a:rPr lang="en-US" sz="1800" dirty="0"/>
              <a:t>Market </a:t>
            </a:r>
            <a:r>
              <a:rPr lang="en-US" sz="1800" dirty="0" smtClean="0"/>
              <a:t>Participant </a:t>
            </a:r>
            <a:r>
              <a:rPr lang="en-US" sz="1800" dirty="0"/>
              <a:t>→ ERCOT </a:t>
            </a:r>
            <a:r>
              <a:rPr lang="en-US" sz="1800" dirty="0" smtClean="0"/>
              <a:t>and other input changes</a:t>
            </a:r>
            <a:endParaRPr lang="en-US" sz="18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/>
              <a:t>COPs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1400" dirty="0"/>
              <a:t>What changes are required to the COP data </a:t>
            </a:r>
            <a:r>
              <a:rPr lang="en-US" sz="1400" dirty="0" smtClean="0"/>
              <a:t>fields?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/>
              <a:t>May need a separate mode for indicating an inability to provide AS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/>
              <a:t>AS qualification, including MW qualification for validation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/>
              <a:t>AS offers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/>
              <a:t>Minimum AS requirements that could potentially be increased, similar to the capability under SASM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dirty="0"/>
              <a:t>Discussion on use of ramp rate curves to determine AS capability</a:t>
            </a:r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RUC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1066800"/>
            <a:ext cx="7841673" cy="5052221"/>
          </a:xfrm>
        </p:spPr>
        <p:txBody>
          <a:bodyPr/>
          <a:lstStyle/>
          <a:p>
            <a:r>
              <a:rPr lang="en-US" sz="2000" dirty="0"/>
              <a:t>ERCOT → </a:t>
            </a:r>
            <a:r>
              <a:rPr lang="en-US" sz="2000" dirty="0" smtClean="0"/>
              <a:t>Market </a:t>
            </a:r>
            <a:r>
              <a:rPr lang="en-US" sz="2000" dirty="0"/>
              <a:t>P</a:t>
            </a:r>
            <a:r>
              <a:rPr lang="en-US" sz="2000" dirty="0" smtClean="0"/>
              <a:t>articipant changes</a:t>
            </a:r>
            <a:endParaRPr lang="en-US" sz="2000" dirty="0"/>
          </a:p>
          <a:p>
            <a:pPr lvl="1"/>
            <a:r>
              <a:rPr lang="en-US" sz="1800" dirty="0" smtClean="0"/>
              <a:t>Qualified AS capability excess or shortages relative to the minimum AS requirements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Settlement changes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Updated method to determine capacity shortages for allocation of RUC make-whole costs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Updated method for determining claw-back amounts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</TotalTime>
  <Words>986</Words>
  <Application>Microsoft Office PowerPoint</Application>
  <PresentationFormat>On-screen Show (4:3)</PresentationFormat>
  <Paragraphs>166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Acronyms</vt:lpstr>
      <vt:lpstr>What are the High-Level Elements of RTC?</vt:lpstr>
      <vt:lpstr>How Should Each of These Elements be Approached?</vt:lpstr>
      <vt:lpstr>How Should Each of These Elements be Approached?</vt:lpstr>
      <vt:lpstr>RTM and AS Deployment</vt:lpstr>
      <vt:lpstr>RTM and AS Deployment </vt:lpstr>
      <vt:lpstr>RUC</vt:lpstr>
      <vt:lpstr>RUC </vt:lpstr>
      <vt:lpstr>SASM</vt:lpstr>
      <vt:lpstr>DAM</vt:lpstr>
      <vt:lpstr>Reporting</vt:lpstr>
      <vt:lpstr>Performance Monitoring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136</cp:revision>
  <cp:lastPrinted>2016-01-21T20:53:15Z</cp:lastPrinted>
  <dcterms:created xsi:type="dcterms:W3CDTF">2016-01-21T15:20:31Z</dcterms:created>
  <dcterms:modified xsi:type="dcterms:W3CDTF">2019-04-03T14:13:23Z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