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292" r:id="rId7"/>
    <p:sldId id="276" r:id="rId8"/>
    <p:sldId id="290" r:id="rId9"/>
    <p:sldId id="288" r:id="rId10"/>
    <p:sldId id="306" r:id="rId11"/>
    <p:sldId id="297" r:id="rId12"/>
    <p:sldId id="307" r:id="rId13"/>
    <p:sldId id="293" r:id="rId14"/>
    <p:sldId id="294" r:id="rId15"/>
    <p:sldId id="295" r:id="rId16"/>
    <p:sldId id="296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0" d="100"/>
          <a:sy n="120" d="100"/>
        </p:scale>
        <p:origin x="528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86000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Today vs. Under RTC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Dave Maggio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April 4,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Adjustment Period: RUC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1" y="990600"/>
            <a:ext cx="4191000" cy="5120483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 smtClean="0"/>
              <a:t>Today</a:t>
            </a:r>
          </a:p>
          <a:p>
            <a:r>
              <a:rPr lang="en-US" sz="1800" dirty="0"/>
              <a:t>Resource AS assignment taken as given (under high penalty)</a:t>
            </a:r>
          </a:p>
          <a:p>
            <a:endParaRPr lang="en-US" sz="1800" dirty="0" smtClean="0"/>
          </a:p>
          <a:p>
            <a:r>
              <a:rPr lang="en-US" sz="1800" dirty="0" smtClean="0"/>
              <a:t>RUC </a:t>
            </a:r>
            <a:r>
              <a:rPr lang="en-US" sz="1800" dirty="0"/>
              <a:t>attempts to solve power balance and congestion with capacity not reserved for </a:t>
            </a:r>
            <a:r>
              <a:rPr lang="en-US" sz="1800" dirty="0" smtClean="0"/>
              <a:t>AS</a:t>
            </a:r>
          </a:p>
          <a:p>
            <a:pPr lvl="1"/>
            <a:r>
              <a:rPr lang="en-US" sz="1600" dirty="0" smtClean="0"/>
              <a:t>Base points are produced but not binding</a:t>
            </a:r>
          </a:p>
          <a:p>
            <a:endParaRPr lang="en-US" sz="1800" dirty="0" smtClean="0"/>
          </a:p>
          <a:p>
            <a:r>
              <a:rPr lang="en-US" sz="1800" dirty="0" smtClean="0"/>
              <a:t>Answers the question: “Given the resources planned to be on-line and how the AS is being carried, can power balance be met, and can congestion be resolved?”</a:t>
            </a:r>
            <a:endParaRPr lang="en-US" sz="18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610100" y="990600"/>
            <a:ext cx="0" cy="471822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7"/>
          <p:cNvSpPr txBox="1">
            <a:spLocks/>
          </p:cNvSpPr>
          <p:nvPr/>
        </p:nvSpPr>
        <p:spPr>
          <a:xfrm>
            <a:off x="4686300" y="1007381"/>
            <a:ext cx="4381500" cy="51204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 smtClean="0"/>
              <a:t>Under RTC</a:t>
            </a:r>
          </a:p>
          <a:p>
            <a:r>
              <a:rPr lang="en-US" sz="1800" dirty="0">
                <a:solidFill>
                  <a:schemeClr val="accent3"/>
                </a:solidFill>
              </a:rPr>
              <a:t>Energy and AS </a:t>
            </a:r>
            <a:r>
              <a:rPr lang="en-US" sz="1800" dirty="0" smtClean="0">
                <a:solidFill>
                  <a:schemeClr val="accent3"/>
                </a:solidFill>
              </a:rPr>
              <a:t>are co-optimized</a:t>
            </a:r>
            <a:r>
              <a:rPr lang="en-US" sz="1800" dirty="0">
                <a:solidFill>
                  <a:schemeClr val="accent3"/>
                </a:solidFill>
              </a:rPr>
              <a:t>, although b</a:t>
            </a:r>
            <a:r>
              <a:rPr lang="en-US" sz="1800" dirty="0" smtClean="0">
                <a:solidFill>
                  <a:schemeClr val="accent3"/>
                </a:solidFill>
              </a:rPr>
              <a:t>ase </a:t>
            </a:r>
            <a:r>
              <a:rPr lang="en-US" sz="1800" dirty="0">
                <a:solidFill>
                  <a:schemeClr val="accent3"/>
                </a:solidFill>
              </a:rPr>
              <a:t>p</a:t>
            </a:r>
            <a:r>
              <a:rPr lang="en-US" sz="1800" dirty="0" smtClean="0">
                <a:solidFill>
                  <a:schemeClr val="accent3"/>
                </a:solidFill>
              </a:rPr>
              <a:t>oints </a:t>
            </a:r>
            <a:r>
              <a:rPr lang="en-US" sz="1800" dirty="0">
                <a:solidFill>
                  <a:schemeClr val="accent3"/>
                </a:solidFill>
              </a:rPr>
              <a:t>and AS </a:t>
            </a:r>
            <a:r>
              <a:rPr lang="en-US" sz="1800" dirty="0" smtClean="0">
                <a:solidFill>
                  <a:schemeClr val="accent3"/>
                </a:solidFill>
              </a:rPr>
              <a:t>assignments are </a:t>
            </a:r>
            <a:r>
              <a:rPr lang="en-US" sz="1800" dirty="0">
                <a:solidFill>
                  <a:schemeClr val="accent3"/>
                </a:solidFill>
              </a:rPr>
              <a:t>not </a:t>
            </a:r>
            <a:r>
              <a:rPr lang="en-US" sz="1800" dirty="0" smtClean="0">
                <a:solidFill>
                  <a:schemeClr val="accent3"/>
                </a:solidFill>
              </a:rPr>
              <a:t>binding</a:t>
            </a:r>
          </a:p>
          <a:p>
            <a:endParaRPr lang="en-US" sz="1800" dirty="0" smtClean="0"/>
          </a:p>
          <a:p>
            <a:r>
              <a:rPr lang="en-US" sz="1800" dirty="0" smtClean="0"/>
              <a:t>RUC </a:t>
            </a:r>
            <a:r>
              <a:rPr lang="en-US" sz="1800" dirty="0"/>
              <a:t>attempts to solve power balance, </a:t>
            </a:r>
            <a:r>
              <a:rPr lang="en-US" sz="1800" dirty="0" smtClean="0"/>
              <a:t>congestion </a:t>
            </a:r>
            <a:r>
              <a:rPr lang="en-US" sz="1800" dirty="0"/>
              <a:t>and AS needs</a:t>
            </a:r>
          </a:p>
          <a:p>
            <a:endParaRPr lang="en-US" sz="1800" dirty="0" smtClean="0"/>
          </a:p>
          <a:p>
            <a:r>
              <a:rPr lang="en-US" sz="1800" dirty="0" smtClean="0"/>
              <a:t>Answers the question: “Given the resources planned to be on-line, can power balance </a:t>
            </a:r>
            <a:r>
              <a:rPr lang="en-US" sz="1800" dirty="0" smtClean="0">
                <a:solidFill>
                  <a:schemeClr val="accent3"/>
                </a:solidFill>
              </a:rPr>
              <a:t>and minimum AS requirements </a:t>
            </a:r>
            <a:r>
              <a:rPr lang="en-US" sz="1800" dirty="0" smtClean="0"/>
              <a:t>be met, and can congestion be resolved?” 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2400300" y="5998538"/>
            <a:ext cx="441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</a:rPr>
              <a:t>This applies to Day-Ahead and hourly RUC.</a:t>
            </a: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45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Adjustment </a:t>
            </a:r>
            <a:r>
              <a:rPr lang="en-US" sz="2400" dirty="0"/>
              <a:t>Period: Insufficient AS or AS </a:t>
            </a:r>
            <a:r>
              <a:rPr lang="en-US" sz="2400" dirty="0" smtClean="0"/>
              <a:t>   Responsibility </a:t>
            </a:r>
            <a:r>
              <a:rPr lang="en-US" sz="2400" dirty="0"/>
              <a:t>R</a:t>
            </a:r>
            <a:r>
              <a:rPr lang="en-US" sz="2400" dirty="0" smtClean="0"/>
              <a:t>eplacement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216609"/>
            <a:ext cx="4191000" cy="5120483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 smtClean="0"/>
              <a:t>Today</a:t>
            </a:r>
          </a:p>
          <a:p>
            <a:r>
              <a:rPr lang="en-US" sz="1800" dirty="0" smtClean="0"/>
              <a:t>Use </a:t>
            </a:r>
            <a:r>
              <a:rPr lang="en-US" sz="1800" dirty="0"/>
              <a:t>SASM for resource-specific </a:t>
            </a:r>
            <a:r>
              <a:rPr lang="en-US" sz="1800" dirty="0" smtClean="0"/>
              <a:t>awards when </a:t>
            </a:r>
            <a:r>
              <a:rPr lang="en-US" sz="1800" dirty="0"/>
              <a:t>there is insufficient AS, a failure to provide, or infeasible AS between </a:t>
            </a:r>
            <a:r>
              <a:rPr lang="en-US" sz="1800" dirty="0" smtClean="0"/>
              <a:t>the DAM </a:t>
            </a:r>
            <a:r>
              <a:rPr lang="en-US" sz="1800" dirty="0"/>
              <a:t>and </a:t>
            </a:r>
            <a:r>
              <a:rPr lang="en-US" sz="1800" dirty="0" smtClean="0"/>
              <a:t>Real-Time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Direct </a:t>
            </a:r>
            <a:r>
              <a:rPr lang="en-US" sz="1800" dirty="0"/>
              <a:t>assignment of AS through RUC is a back stop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cxnSp>
        <p:nvCxnSpPr>
          <p:cNvPr id="10" name="Straight Connector 9"/>
          <p:cNvCxnSpPr>
            <a:endCxn id="11" idx="0"/>
          </p:cNvCxnSpPr>
          <p:nvPr/>
        </p:nvCxnSpPr>
        <p:spPr>
          <a:xfrm>
            <a:off x="4610100" y="1280316"/>
            <a:ext cx="0" cy="471822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7"/>
          <p:cNvSpPr txBox="1">
            <a:spLocks/>
          </p:cNvSpPr>
          <p:nvPr/>
        </p:nvSpPr>
        <p:spPr>
          <a:xfrm>
            <a:off x="4686300" y="1216608"/>
            <a:ext cx="4381500" cy="51204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 smtClean="0"/>
              <a:t>Under RTC</a:t>
            </a:r>
          </a:p>
          <a:p>
            <a:r>
              <a:rPr lang="en-US" sz="1800" dirty="0" smtClean="0">
                <a:solidFill>
                  <a:schemeClr val="accent3"/>
                </a:solidFill>
              </a:rPr>
              <a:t>RUC attempts to solve power balance, congestion and AS needs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accent3"/>
              </a:solidFill>
            </a:endParaRPr>
          </a:p>
          <a:p>
            <a:r>
              <a:rPr lang="en-US" sz="1800" dirty="0" smtClean="0">
                <a:solidFill>
                  <a:schemeClr val="accent3"/>
                </a:solidFill>
              </a:rPr>
              <a:t>Ensures </a:t>
            </a:r>
            <a:r>
              <a:rPr lang="en-US" sz="1800" dirty="0">
                <a:solidFill>
                  <a:schemeClr val="accent3"/>
                </a:solidFill>
              </a:rPr>
              <a:t>sufficient, qualified AS capability is projected to be </a:t>
            </a:r>
            <a:r>
              <a:rPr lang="en-US" sz="1800" dirty="0" smtClean="0">
                <a:solidFill>
                  <a:schemeClr val="accent3"/>
                </a:solidFill>
              </a:rPr>
              <a:t>on-line (or available off-line for applicable AS)</a:t>
            </a:r>
          </a:p>
          <a:p>
            <a:endParaRPr lang="en-US" sz="1800" dirty="0" smtClean="0">
              <a:solidFill>
                <a:schemeClr val="accent3"/>
              </a:solidFill>
            </a:endParaRPr>
          </a:p>
          <a:p>
            <a:r>
              <a:rPr lang="en-US" sz="1800" dirty="0" smtClean="0">
                <a:solidFill>
                  <a:schemeClr val="accent3"/>
                </a:solidFill>
              </a:rPr>
              <a:t>The set of resources projected to provide AS in the RUC solution may not necessarily be the same set of resources providing AS in real time</a:t>
            </a:r>
            <a:endParaRPr lang="en-US" sz="1800" dirty="0">
              <a:solidFill>
                <a:schemeClr val="accent3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00300" y="5998538"/>
            <a:ext cx="441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</a:rPr>
              <a:t>This applies to Day-Ahead and </a:t>
            </a:r>
            <a:r>
              <a:rPr lang="en-US" sz="1600" dirty="0">
                <a:solidFill>
                  <a:schemeClr val="accent1"/>
                </a:solidFill>
              </a:rPr>
              <a:t>h</a:t>
            </a:r>
            <a:r>
              <a:rPr lang="en-US" sz="1600" dirty="0" smtClean="0">
                <a:solidFill>
                  <a:schemeClr val="accent1"/>
                </a:solidFill>
              </a:rPr>
              <a:t>ourly RUC.</a:t>
            </a: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26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Day-Ahead Operations: DAM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03860" y="956279"/>
            <a:ext cx="4191000" cy="5120483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 smtClean="0"/>
              <a:t>Today</a:t>
            </a:r>
          </a:p>
          <a:p>
            <a:r>
              <a:rPr lang="en-US" sz="1800" dirty="0"/>
              <a:t>Energy and AS </a:t>
            </a:r>
            <a:r>
              <a:rPr lang="en-US" sz="1800" dirty="0" smtClean="0"/>
              <a:t>are co-optimized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High</a:t>
            </a:r>
            <a:r>
              <a:rPr lang="en-US" sz="1800" dirty="0"/>
              <a:t>, flat </a:t>
            </a:r>
            <a:r>
              <a:rPr lang="en-US" sz="1800" dirty="0" smtClean="0"/>
              <a:t>penalties </a:t>
            </a:r>
            <a:r>
              <a:rPr lang="en-US" sz="1800" dirty="0"/>
              <a:t>for AS </a:t>
            </a:r>
            <a:r>
              <a:rPr lang="en-US" sz="1800" dirty="0" smtClean="0"/>
              <a:t>insufficiency</a:t>
            </a:r>
          </a:p>
          <a:p>
            <a:pPr lvl="1"/>
            <a:r>
              <a:rPr lang="en-US" sz="1600" dirty="0" smtClean="0"/>
              <a:t>If </a:t>
            </a:r>
            <a:r>
              <a:rPr lang="en-US" sz="1600" dirty="0"/>
              <a:t>AS </a:t>
            </a:r>
            <a:r>
              <a:rPr lang="en-US" sz="1600" dirty="0" smtClean="0"/>
              <a:t>is insufficient</a:t>
            </a:r>
            <a:r>
              <a:rPr lang="en-US" sz="1600" dirty="0"/>
              <a:t>, </a:t>
            </a:r>
            <a:r>
              <a:rPr lang="en-US" sz="1600" dirty="0" smtClean="0"/>
              <a:t>the price is </a:t>
            </a:r>
            <a:r>
              <a:rPr lang="en-US" sz="1600" dirty="0"/>
              <a:t>based </a:t>
            </a:r>
            <a:r>
              <a:rPr lang="en-US" sz="1600" dirty="0" smtClean="0"/>
              <a:t>on the </a:t>
            </a:r>
            <a:r>
              <a:rPr lang="en-US" sz="1600" dirty="0"/>
              <a:t>last cleared offer</a:t>
            </a:r>
          </a:p>
          <a:p>
            <a:endParaRPr lang="en-US" sz="1800" dirty="0" smtClean="0"/>
          </a:p>
          <a:p>
            <a:r>
              <a:rPr lang="en-US" sz="1800" dirty="0" smtClean="0"/>
              <a:t>AS awards are resource specific</a:t>
            </a:r>
          </a:p>
          <a:p>
            <a:endParaRPr lang="en-US" sz="1800" dirty="0" smtClean="0"/>
          </a:p>
          <a:p>
            <a:r>
              <a:rPr lang="en-US" sz="1800" dirty="0" smtClean="0"/>
              <a:t>AS self-arrangement is not resource specific and can exceed a QSE’s AS obligation amount or be negative</a:t>
            </a:r>
            <a:endParaRPr lang="en-US" sz="1800" dirty="0"/>
          </a:p>
          <a:p>
            <a:endParaRPr lang="en-US" sz="2000" dirty="0"/>
          </a:p>
          <a:p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4528012" y="914400"/>
            <a:ext cx="38100" cy="512048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7"/>
          <p:cNvSpPr txBox="1">
            <a:spLocks/>
          </p:cNvSpPr>
          <p:nvPr/>
        </p:nvSpPr>
        <p:spPr>
          <a:xfrm>
            <a:off x="4754187" y="943652"/>
            <a:ext cx="4381500" cy="51204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/>
              <a:t>Under RTC</a:t>
            </a:r>
          </a:p>
          <a:p>
            <a:r>
              <a:rPr lang="en-US" sz="1800" dirty="0"/>
              <a:t>Energy and AS are co-optimized</a:t>
            </a:r>
          </a:p>
          <a:p>
            <a:endParaRPr lang="en-US" sz="1800" dirty="0" smtClean="0">
              <a:solidFill>
                <a:schemeClr val="accent3"/>
              </a:solidFill>
            </a:endParaRPr>
          </a:p>
          <a:p>
            <a:r>
              <a:rPr lang="en-US" sz="1800" dirty="0" smtClean="0">
                <a:solidFill>
                  <a:schemeClr val="accent3"/>
                </a:solidFill>
              </a:rPr>
              <a:t>Open </a:t>
            </a:r>
            <a:r>
              <a:rPr lang="en-US" sz="1800" dirty="0">
                <a:solidFill>
                  <a:schemeClr val="accent3"/>
                </a:solidFill>
              </a:rPr>
              <a:t>question as to whether or not new AS demand curves will be used</a:t>
            </a:r>
          </a:p>
          <a:p>
            <a:pPr lvl="1"/>
            <a:r>
              <a:rPr lang="en-US" sz="1600" dirty="0">
                <a:solidFill>
                  <a:schemeClr val="accent3"/>
                </a:solidFill>
              </a:rPr>
              <a:t>These new AS demand curves would presumably be based on the AS demand curves used in </a:t>
            </a:r>
            <a:r>
              <a:rPr lang="en-US" sz="1600" dirty="0" smtClean="0">
                <a:solidFill>
                  <a:schemeClr val="accent3"/>
                </a:solidFill>
              </a:rPr>
              <a:t>real time</a:t>
            </a:r>
            <a:endParaRPr lang="en-US" sz="1600" dirty="0">
              <a:solidFill>
                <a:schemeClr val="accent3"/>
              </a:solidFill>
            </a:endParaRPr>
          </a:p>
          <a:p>
            <a:endParaRPr lang="en-US" sz="1800" dirty="0" smtClean="0">
              <a:solidFill>
                <a:schemeClr val="accent3"/>
              </a:solidFill>
            </a:endParaRPr>
          </a:p>
          <a:p>
            <a:r>
              <a:rPr lang="en-US" sz="1800" dirty="0" smtClean="0">
                <a:solidFill>
                  <a:schemeClr val="accent3"/>
                </a:solidFill>
              </a:rPr>
              <a:t>Open </a:t>
            </a:r>
            <a:r>
              <a:rPr lang="en-US" sz="1800" dirty="0">
                <a:solidFill>
                  <a:schemeClr val="accent3"/>
                </a:solidFill>
              </a:rPr>
              <a:t>question as to whether or not AS awards would necessarily have to be associated with a </a:t>
            </a:r>
            <a:r>
              <a:rPr lang="en-US" sz="1800" dirty="0" smtClean="0">
                <a:solidFill>
                  <a:schemeClr val="accent3"/>
                </a:solidFill>
              </a:rPr>
              <a:t>resource </a:t>
            </a:r>
            <a:r>
              <a:rPr lang="en-US" sz="1800" dirty="0">
                <a:solidFill>
                  <a:schemeClr val="accent3"/>
                </a:solidFill>
              </a:rPr>
              <a:t>(i.e., virtual AS offers)</a:t>
            </a:r>
          </a:p>
        </p:txBody>
      </p:sp>
    </p:spTree>
    <p:extLst>
      <p:ext uri="{BB962C8B-B14F-4D97-AF65-F5344CB8AC3E}">
        <p14:creationId xmlns:p14="http://schemas.microsoft.com/office/powerpoint/2010/main" val="116329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14400"/>
            <a:ext cx="3886200" cy="4800600"/>
          </a:xfrm>
        </p:spPr>
        <p:txBody>
          <a:bodyPr/>
          <a:lstStyle/>
          <a:p>
            <a:r>
              <a:rPr lang="en-US" sz="1600" dirty="0" smtClean="0"/>
              <a:t>Ancillary Services (AS)</a:t>
            </a:r>
          </a:p>
          <a:p>
            <a:r>
              <a:rPr lang="en-US" sz="1600" dirty="0" smtClean="0"/>
              <a:t>Current Operating Plan (COP)</a:t>
            </a:r>
          </a:p>
          <a:p>
            <a:r>
              <a:rPr lang="en-US" sz="1600" dirty="0" smtClean="0"/>
              <a:t>Day-Ahead Market (DAM)</a:t>
            </a:r>
          </a:p>
          <a:p>
            <a:r>
              <a:rPr lang="en-US" sz="1600" dirty="0" smtClean="0"/>
              <a:t>Energy Offer Curve (EOC)</a:t>
            </a:r>
          </a:p>
          <a:p>
            <a:r>
              <a:rPr lang="en-US" sz="1600" dirty="0" smtClean="0"/>
              <a:t>ERCOT Contingency Reserve Service (ECRS)</a:t>
            </a:r>
          </a:p>
          <a:p>
            <a:r>
              <a:rPr lang="en-US" sz="1600" dirty="0" smtClean="0"/>
              <a:t>High Ancillary Service Limit (HASL)</a:t>
            </a:r>
          </a:p>
          <a:p>
            <a:r>
              <a:rPr lang="en-US" sz="1600" dirty="0" smtClean="0"/>
              <a:t>High Sustained Limit (HSL)</a:t>
            </a:r>
          </a:p>
          <a:p>
            <a:r>
              <a:rPr lang="en-US" sz="1600" dirty="0" smtClean="0"/>
              <a:t>Load Frequency Control (LFC)</a:t>
            </a:r>
          </a:p>
          <a:p>
            <a:r>
              <a:rPr lang="en-US" sz="1600" dirty="0" smtClean="0"/>
              <a:t>Locational Marginal Price (LMP)</a:t>
            </a:r>
          </a:p>
          <a:p>
            <a:r>
              <a:rPr lang="en-US" sz="1600" dirty="0" smtClean="0"/>
              <a:t>Low </a:t>
            </a:r>
            <a:r>
              <a:rPr lang="en-US" sz="1600" dirty="0"/>
              <a:t>Ancillary Service Limit </a:t>
            </a:r>
            <a:r>
              <a:rPr lang="en-US" sz="1600" dirty="0" smtClean="0"/>
              <a:t>(LASL</a:t>
            </a:r>
            <a:r>
              <a:rPr lang="en-US" sz="1600" dirty="0"/>
              <a:t>)</a:t>
            </a:r>
          </a:p>
          <a:p>
            <a:r>
              <a:rPr lang="en-US" sz="1600" dirty="0" smtClean="0"/>
              <a:t>Low </a:t>
            </a:r>
            <a:r>
              <a:rPr lang="en-US" sz="1600" dirty="0"/>
              <a:t>Sustained Limit </a:t>
            </a:r>
            <a:r>
              <a:rPr lang="en-US" sz="1600" dirty="0" smtClean="0"/>
              <a:t>(LSL)</a:t>
            </a:r>
          </a:p>
          <a:p>
            <a:r>
              <a:rPr lang="en-US" sz="1600" dirty="0" smtClean="0"/>
              <a:t>Market Clearing Price for Capacity (MCPC)</a:t>
            </a:r>
          </a:p>
          <a:p>
            <a:r>
              <a:rPr lang="en-US" sz="1600" dirty="0" smtClean="0"/>
              <a:t>Nodal Protocol Revision Request (NPRR)</a:t>
            </a:r>
          </a:p>
          <a:p>
            <a:r>
              <a:rPr lang="en-US" sz="1600" dirty="0" smtClean="0"/>
              <a:t>Non-Spinning Reserve (Non-Spin)</a:t>
            </a:r>
          </a:p>
          <a:p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90600"/>
            <a:ext cx="3886200" cy="4800600"/>
          </a:xfrm>
        </p:spPr>
        <p:txBody>
          <a:bodyPr/>
          <a:lstStyle/>
          <a:p>
            <a:r>
              <a:rPr lang="en-US" sz="1600" dirty="0"/>
              <a:t>Operating Reserve Demand Curve (ORDC)</a:t>
            </a:r>
          </a:p>
          <a:p>
            <a:r>
              <a:rPr lang="en-US" sz="1600" dirty="0" smtClean="0"/>
              <a:t>Qualified </a:t>
            </a:r>
            <a:r>
              <a:rPr lang="en-US" sz="1600" dirty="0"/>
              <a:t>Scheduling Entity (QSE</a:t>
            </a:r>
            <a:r>
              <a:rPr lang="en-US" sz="1600" dirty="0" smtClean="0"/>
              <a:t>)</a:t>
            </a:r>
          </a:p>
          <a:p>
            <a:r>
              <a:rPr lang="en-US" sz="1600" dirty="0" smtClean="0"/>
              <a:t>Real-Time Co-optimization (RTC)</a:t>
            </a:r>
          </a:p>
          <a:p>
            <a:r>
              <a:rPr lang="en-US" sz="1600" dirty="0" smtClean="0"/>
              <a:t>Real-Time Market (RTM)</a:t>
            </a:r>
          </a:p>
          <a:p>
            <a:r>
              <a:rPr lang="en-US" sz="1600" dirty="0" smtClean="0"/>
              <a:t>Regulation Down (</a:t>
            </a:r>
            <a:r>
              <a:rPr lang="en-US" sz="1600" dirty="0" err="1" smtClean="0"/>
              <a:t>Reg</a:t>
            </a:r>
            <a:r>
              <a:rPr lang="en-US" sz="1600" dirty="0" smtClean="0"/>
              <a:t>-Down)</a:t>
            </a:r>
          </a:p>
          <a:p>
            <a:r>
              <a:rPr lang="en-US" sz="1600" dirty="0" smtClean="0"/>
              <a:t>Regulation Up (</a:t>
            </a:r>
            <a:r>
              <a:rPr lang="en-US" sz="1600" dirty="0" err="1" smtClean="0"/>
              <a:t>Reg</a:t>
            </a:r>
            <a:r>
              <a:rPr lang="en-US" sz="1600" dirty="0" smtClean="0"/>
              <a:t>-Up)</a:t>
            </a:r>
          </a:p>
          <a:p>
            <a:r>
              <a:rPr lang="en-US" sz="1600" dirty="0" smtClean="0"/>
              <a:t>Reliability Unit Commitment (RUC)</a:t>
            </a:r>
          </a:p>
          <a:p>
            <a:r>
              <a:rPr lang="en-US" sz="1600" dirty="0" smtClean="0"/>
              <a:t>Resource Limit Calculator (RLC)</a:t>
            </a:r>
          </a:p>
          <a:p>
            <a:r>
              <a:rPr lang="en-US" sz="1600" dirty="0" smtClean="0"/>
              <a:t>Responsive Reserve Service (RRS)</a:t>
            </a:r>
          </a:p>
          <a:p>
            <a:r>
              <a:rPr lang="en-US" sz="1600" dirty="0" smtClean="0"/>
              <a:t>Security-Constrained Economic Dispatch (SCED)</a:t>
            </a:r>
          </a:p>
          <a:p>
            <a:r>
              <a:rPr lang="en-US" sz="1600" dirty="0" smtClean="0"/>
              <a:t>Supplemental Ancillary Service Market (SASM)</a:t>
            </a:r>
          </a:p>
          <a:p>
            <a:r>
              <a:rPr lang="en-US" sz="1600" dirty="0" smtClean="0"/>
              <a:t>System-Wide Offer Cap (SWOC)</a:t>
            </a:r>
          </a:p>
          <a:p>
            <a:r>
              <a:rPr lang="en-US" sz="1600" dirty="0" smtClean="0"/>
              <a:t>Under-Frequency Relay (UFR)</a:t>
            </a:r>
          </a:p>
          <a:p>
            <a:r>
              <a:rPr lang="en-US" sz="1600" dirty="0" smtClean="0"/>
              <a:t>Value of Lost Load (VOLL)</a:t>
            </a:r>
            <a:endParaRPr lang="en-US" sz="1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Acronyms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723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High-Level </a:t>
            </a:r>
            <a:r>
              <a:rPr lang="en-US" sz="2400" dirty="0"/>
              <a:t>F</a:t>
            </a:r>
            <a:r>
              <a:rPr lang="en-US" sz="2400" dirty="0" smtClean="0"/>
              <a:t>low </a:t>
            </a:r>
            <a:r>
              <a:rPr lang="en-US" sz="2400" dirty="0"/>
              <a:t>T</a:t>
            </a:r>
            <a:r>
              <a:rPr lang="en-US" sz="2400" dirty="0" smtClean="0"/>
              <a:t>oday of the Wholesale Market –  </a:t>
            </a:r>
            <a:br>
              <a:rPr lang="en-US" sz="2400" dirty="0" smtClean="0"/>
            </a:br>
            <a:r>
              <a:rPr lang="en-US" sz="2400" dirty="0" smtClean="0"/>
              <a:t>DAM through Settlement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28600" y="1219200"/>
            <a:ext cx="8839200" cy="4572000"/>
          </a:xfrm>
          <a:prstGeom prst="rightArrow">
            <a:avLst>
              <a:gd name="adj1" fmla="val 64167"/>
              <a:gd name="adj2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04800" y="4038600"/>
            <a:ext cx="1752600" cy="8382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Day-Ahead Operations</a:t>
            </a:r>
            <a:endParaRPr lang="en-US" sz="1400" dirty="0"/>
          </a:p>
        </p:txBody>
      </p:sp>
      <p:sp>
        <p:nvSpPr>
          <p:cNvPr id="7" name="Rounded Rectangle 6"/>
          <p:cNvSpPr/>
          <p:nvPr/>
        </p:nvSpPr>
        <p:spPr>
          <a:xfrm>
            <a:off x="2152650" y="4038600"/>
            <a:ext cx="1752600" cy="8382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Adjustment Period</a:t>
            </a:r>
            <a:endParaRPr lang="en-US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4000500" y="4038600"/>
            <a:ext cx="1752600" cy="838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Operating  Period</a:t>
            </a:r>
            <a:endParaRPr lang="en-US" sz="1400" dirty="0"/>
          </a:p>
        </p:txBody>
      </p:sp>
      <p:sp>
        <p:nvSpPr>
          <p:cNvPr id="9" name="Rounded Rectangle 8"/>
          <p:cNvSpPr/>
          <p:nvPr/>
        </p:nvSpPr>
        <p:spPr>
          <a:xfrm>
            <a:off x="5848349" y="4038600"/>
            <a:ext cx="1771651" cy="838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Post Real-Time</a:t>
            </a:r>
            <a:endParaRPr lang="en-US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304800" y="2133600"/>
            <a:ext cx="838200" cy="1828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DAM</a:t>
            </a:r>
            <a:endParaRPr lang="en-US" sz="1400" dirty="0"/>
          </a:p>
        </p:txBody>
      </p:sp>
      <p:sp>
        <p:nvSpPr>
          <p:cNvPr id="11" name="Rounded Rectangle 10"/>
          <p:cNvSpPr/>
          <p:nvPr/>
        </p:nvSpPr>
        <p:spPr>
          <a:xfrm>
            <a:off x="1219200" y="2133600"/>
            <a:ext cx="838200" cy="1828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RUC</a:t>
            </a:r>
            <a:endParaRPr lang="en-US" sz="1400" dirty="0"/>
          </a:p>
        </p:txBody>
      </p:sp>
      <p:sp>
        <p:nvSpPr>
          <p:cNvPr id="12" name="Rounded Rectangle 11"/>
          <p:cNvSpPr/>
          <p:nvPr/>
        </p:nvSpPr>
        <p:spPr>
          <a:xfrm>
            <a:off x="2152650" y="2133600"/>
            <a:ext cx="838200" cy="1828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RUC</a:t>
            </a:r>
            <a:endParaRPr lang="en-US" sz="1400" dirty="0"/>
          </a:p>
        </p:txBody>
      </p:sp>
      <p:sp>
        <p:nvSpPr>
          <p:cNvPr id="13" name="Rounded Rectangle 12"/>
          <p:cNvSpPr/>
          <p:nvPr/>
        </p:nvSpPr>
        <p:spPr>
          <a:xfrm>
            <a:off x="3067050" y="2133600"/>
            <a:ext cx="838200" cy="1828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SASM</a:t>
            </a:r>
            <a:endParaRPr lang="en-US" sz="1400" dirty="0"/>
          </a:p>
        </p:txBody>
      </p:sp>
      <p:sp>
        <p:nvSpPr>
          <p:cNvPr id="14" name="Rounded Rectangle 13"/>
          <p:cNvSpPr/>
          <p:nvPr/>
        </p:nvSpPr>
        <p:spPr>
          <a:xfrm>
            <a:off x="4000500" y="2133600"/>
            <a:ext cx="838200" cy="18288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Hour-Ahead</a:t>
            </a:r>
            <a:endParaRPr lang="en-US" sz="1400" dirty="0"/>
          </a:p>
        </p:txBody>
      </p:sp>
      <p:sp>
        <p:nvSpPr>
          <p:cNvPr id="15" name="Rounded Rectangle 14"/>
          <p:cNvSpPr/>
          <p:nvPr/>
        </p:nvSpPr>
        <p:spPr>
          <a:xfrm>
            <a:off x="4914900" y="2133600"/>
            <a:ext cx="838200" cy="18288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Operating Hour</a:t>
            </a:r>
          </a:p>
          <a:p>
            <a:pPr algn="ctr"/>
            <a:r>
              <a:rPr lang="en-US" sz="1400" dirty="0" smtClean="0"/>
              <a:t>(RTM)</a:t>
            </a:r>
            <a:endParaRPr lang="en-US" sz="1400" dirty="0"/>
          </a:p>
        </p:txBody>
      </p:sp>
      <p:sp>
        <p:nvSpPr>
          <p:cNvPr id="16" name="Rounded Rectangle 15"/>
          <p:cNvSpPr/>
          <p:nvPr/>
        </p:nvSpPr>
        <p:spPr>
          <a:xfrm>
            <a:off x="7115175" y="2143125"/>
            <a:ext cx="504825" cy="1828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Settlement</a:t>
            </a:r>
            <a:endParaRPr lang="en-US" sz="1400" dirty="0"/>
          </a:p>
        </p:txBody>
      </p:sp>
      <p:sp>
        <p:nvSpPr>
          <p:cNvPr id="17" name="Rounded Rectangle 16"/>
          <p:cNvSpPr/>
          <p:nvPr/>
        </p:nvSpPr>
        <p:spPr>
          <a:xfrm>
            <a:off x="5876925" y="2133600"/>
            <a:ext cx="514350" cy="1828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Reporting</a:t>
            </a:r>
            <a:endParaRPr lang="en-US" sz="1400" dirty="0"/>
          </a:p>
        </p:txBody>
      </p:sp>
      <p:sp>
        <p:nvSpPr>
          <p:cNvPr id="18" name="Rounded Rectangle 17"/>
          <p:cNvSpPr/>
          <p:nvPr/>
        </p:nvSpPr>
        <p:spPr>
          <a:xfrm>
            <a:off x="6486525" y="2133600"/>
            <a:ext cx="514350" cy="1828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Performance Monitoring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4464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High-Level </a:t>
            </a:r>
            <a:r>
              <a:rPr lang="en-US" sz="2400" dirty="0"/>
              <a:t>F</a:t>
            </a:r>
            <a:r>
              <a:rPr lang="en-US" sz="2400" dirty="0" smtClean="0"/>
              <a:t>low of the Wholesale </a:t>
            </a:r>
            <a:r>
              <a:rPr lang="en-US" sz="2400" dirty="0"/>
              <a:t>M</a:t>
            </a:r>
            <a:r>
              <a:rPr lang="en-US" sz="2400" dirty="0" smtClean="0"/>
              <a:t>arket </a:t>
            </a:r>
            <a:r>
              <a:rPr lang="en-US" sz="2400" dirty="0"/>
              <a:t>U</a:t>
            </a:r>
            <a:r>
              <a:rPr lang="en-US" sz="2400" dirty="0" smtClean="0"/>
              <a:t>nder RTC –  DAM through Settlement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28600" y="1219200"/>
            <a:ext cx="8839200" cy="4572000"/>
          </a:xfrm>
          <a:prstGeom prst="rightArrow">
            <a:avLst>
              <a:gd name="adj1" fmla="val 64167"/>
              <a:gd name="adj2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04800" y="4038600"/>
            <a:ext cx="1752600" cy="8382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Day-Ahead Operations</a:t>
            </a:r>
            <a:endParaRPr lang="en-US" sz="1400" dirty="0"/>
          </a:p>
        </p:txBody>
      </p:sp>
      <p:sp>
        <p:nvSpPr>
          <p:cNvPr id="7" name="Rounded Rectangle 6"/>
          <p:cNvSpPr/>
          <p:nvPr/>
        </p:nvSpPr>
        <p:spPr>
          <a:xfrm>
            <a:off x="2152650" y="4038600"/>
            <a:ext cx="1752600" cy="8382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Adjustment Period</a:t>
            </a:r>
            <a:endParaRPr lang="en-US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4000500" y="4038600"/>
            <a:ext cx="1752600" cy="838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Operating  Period</a:t>
            </a:r>
            <a:endParaRPr lang="en-US" sz="1400" dirty="0"/>
          </a:p>
        </p:txBody>
      </p:sp>
      <p:sp>
        <p:nvSpPr>
          <p:cNvPr id="9" name="Rounded Rectangle 8"/>
          <p:cNvSpPr/>
          <p:nvPr/>
        </p:nvSpPr>
        <p:spPr>
          <a:xfrm>
            <a:off x="5848349" y="4038600"/>
            <a:ext cx="1771651" cy="838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Post Real-Time</a:t>
            </a:r>
            <a:endParaRPr lang="en-US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304800" y="2133600"/>
            <a:ext cx="838200" cy="1828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DAM</a:t>
            </a:r>
            <a:endParaRPr lang="en-US" sz="1400" dirty="0"/>
          </a:p>
        </p:txBody>
      </p:sp>
      <p:sp>
        <p:nvSpPr>
          <p:cNvPr id="11" name="Rounded Rectangle 10"/>
          <p:cNvSpPr/>
          <p:nvPr/>
        </p:nvSpPr>
        <p:spPr>
          <a:xfrm>
            <a:off x="1219200" y="2133600"/>
            <a:ext cx="838200" cy="1828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RUC</a:t>
            </a:r>
            <a:endParaRPr lang="en-US" sz="1400" dirty="0"/>
          </a:p>
        </p:txBody>
      </p:sp>
      <p:sp>
        <p:nvSpPr>
          <p:cNvPr id="12" name="Rounded Rectangle 11"/>
          <p:cNvSpPr/>
          <p:nvPr/>
        </p:nvSpPr>
        <p:spPr>
          <a:xfrm>
            <a:off x="2152650" y="2133600"/>
            <a:ext cx="1733550" cy="1828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RUC</a:t>
            </a:r>
            <a:endParaRPr lang="en-US" sz="1400" dirty="0"/>
          </a:p>
        </p:txBody>
      </p:sp>
      <p:sp>
        <p:nvSpPr>
          <p:cNvPr id="14" name="Rounded Rectangle 13"/>
          <p:cNvSpPr/>
          <p:nvPr/>
        </p:nvSpPr>
        <p:spPr>
          <a:xfrm>
            <a:off x="4000500" y="2133600"/>
            <a:ext cx="838200" cy="18288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Hour-Ahead</a:t>
            </a:r>
            <a:endParaRPr lang="en-US" sz="1400" dirty="0"/>
          </a:p>
        </p:txBody>
      </p:sp>
      <p:sp>
        <p:nvSpPr>
          <p:cNvPr id="15" name="Rounded Rectangle 14"/>
          <p:cNvSpPr/>
          <p:nvPr/>
        </p:nvSpPr>
        <p:spPr>
          <a:xfrm>
            <a:off x="4914900" y="2133600"/>
            <a:ext cx="838200" cy="18288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Operating Hour</a:t>
            </a:r>
          </a:p>
          <a:p>
            <a:pPr algn="ctr"/>
            <a:r>
              <a:rPr lang="en-US" sz="1400" dirty="0" smtClean="0"/>
              <a:t>(RTM)</a:t>
            </a:r>
            <a:endParaRPr lang="en-US" sz="1400" dirty="0"/>
          </a:p>
        </p:txBody>
      </p:sp>
      <p:sp>
        <p:nvSpPr>
          <p:cNvPr id="16" name="Rounded Rectangle 15"/>
          <p:cNvSpPr/>
          <p:nvPr/>
        </p:nvSpPr>
        <p:spPr>
          <a:xfrm>
            <a:off x="7115175" y="2143125"/>
            <a:ext cx="504825" cy="1828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Settlement</a:t>
            </a:r>
            <a:endParaRPr lang="en-US" sz="1400" dirty="0"/>
          </a:p>
        </p:txBody>
      </p:sp>
      <p:sp>
        <p:nvSpPr>
          <p:cNvPr id="17" name="Rounded Rectangle 16"/>
          <p:cNvSpPr/>
          <p:nvPr/>
        </p:nvSpPr>
        <p:spPr>
          <a:xfrm>
            <a:off x="5876925" y="2133600"/>
            <a:ext cx="514350" cy="1828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Reporting</a:t>
            </a:r>
            <a:endParaRPr lang="en-US" sz="1400" dirty="0"/>
          </a:p>
        </p:txBody>
      </p:sp>
      <p:sp>
        <p:nvSpPr>
          <p:cNvPr id="18" name="Rounded Rectangle 17"/>
          <p:cNvSpPr/>
          <p:nvPr/>
        </p:nvSpPr>
        <p:spPr>
          <a:xfrm>
            <a:off x="6486525" y="2133600"/>
            <a:ext cx="514350" cy="1828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Performance Monitoring</a:t>
            </a:r>
            <a:endParaRPr lang="en-US" sz="1400" dirty="0"/>
          </a:p>
        </p:txBody>
      </p:sp>
      <p:sp>
        <p:nvSpPr>
          <p:cNvPr id="3" name="Line Callout 1 (No Border) 2"/>
          <p:cNvSpPr/>
          <p:nvPr/>
        </p:nvSpPr>
        <p:spPr>
          <a:xfrm>
            <a:off x="392084" y="1131916"/>
            <a:ext cx="6162675" cy="762000"/>
          </a:xfrm>
          <a:prstGeom prst="callout1">
            <a:avLst>
              <a:gd name="adj1" fmla="val 101250"/>
              <a:gd name="adj2" fmla="val 49955"/>
              <a:gd name="adj3" fmla="val 197632"/>
              <a:gd name="adj4" fmla="val 4509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2"/>
                </a:solidFill>
              </a:rPr>
              <a:t>The SASM process goes </a:t>
            </a:r>
            <a:r>
              <a:rPr lang="en-US" sz="1600" dirty="0" smtClean="0">
                <a:solidFill>
                  <a:schemeClr val="tx2"/>
                </a:solidFill>
              </a:rPr>
              <a:t>away, and the </a:t>
            </a:r>
            <a:r>
              <a:rPr lang="en-US" sz="1600" dirty="0">
                <a:solidFill>
                  <a:schemeClr val="tx2"/>
                </a:solidFill>
              </a:rPr>
              <a:t>RUC process will be used to ensure sufficient capacity </a:t>
            </a:r>
            <a:r>
              <a:rPr lang="en-US" sz="1600" dirty="0" smtClean="0">
                <a:solidFill>
                  <a:schemeClr val="tx2"/>
                </a:solidFill>
              </a:rPr>
              <a:t>is available </a:t>
            </a:r>
            <a:r>
              <a:rPr lang="en-US" sz="1600" dirty="0">
                <a:solidFill>
                  <a:schemeClr val="tx2"/>
                </a:solidFill>
              </a:rPr>
              <a:t>to meet demand and minimum AS requirements for the RUC study </a:t>
            </a:r>
            <a:r>
              <a:rPr lang="en-US" sz="1600" dirty="0" smtClean="0">
                <a:solidFill>
                  <a:schemeClr val="tx2"/>
                </a:solidFill>
              </a:rPr>
              <a:t>horizon.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81012" y="5268884"/>
            <a:ext cx="6810375" cy="1219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The flow largely remains the same, but the functionality, inputs and outputs may need to be changed or used in a new way.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3946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Operating Hour: Energy and AS Awards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4464" y="1066800"/>
            <a:ext cx="4191000" cy="5120483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 smtClean="0"/>
              <a:t>Today</a:t>
            </a:r>
          </a:p>
          <a:p>
            <a:r>
              <a:rPr lang="en-US" sz="1800" dirty="0" smtClean="0"/>
              <a:t>Only energy is optimized</a:t>
            </a:r>
          </a:p>
          <a:p>
            <a:pPr lvl="1"/>
            <a:r>
              <a:rPr lang="en-US" sz="1600" dirty="0" smtClean="0"/>
              <a:t>Output </a:t>
            </a:r>
            <a:r>
              <a:rPr lang="en-US" sz="1600" dirty="0"/>
              <a:t>is </a:t>
            </a:r>
            <a:r>
              <a:rPr lang="en-US" sz="1600" dirty="0" smtClean="0"/>
              <a:t>base </a:t>
            </a:r>
            <a:r>
              <a:rPr lang="en-US" sz="1600" dirty="0"/>
              <a:t>p</a:t>
            </a:r>
            <a:r>
              <a:rPr lang="en-US" sz="1600" dirty="0" smtClean="0"/>
              <a:t>oints </a:t>
            </a:r>
            <a:r>
              <a:rPr lang="en-US" sz="1600" dirty="0"/>
              <a:t>for energy and energy prices (</a:t>
            </a:r>
            <a:r>
              <a:rPr lang="en-US" sz="1600" dirty="0" smtClean="0"/>
              <a:t>LMPs)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1800" dirty="0" smtClean="0"/>
              <a:t>SCED solves </a:t>
            </a:r>
            <a:r>
              <a:rPr lang="en-US" sz="1800" dirty="0"/>
              <a:t>power balance and congestion with capacity not reserved for AS </a:t>
            </a:r>
            <a:endParaRPr lang="en-US" sz="1800" dirty="0" smtClean="0"/>
          </a:p>
          <a:p>
            <a:pPr lvl="1"/>
            <a:r>
              <a:rPr lang="en-US" sz="1600" dirty="0" smtClean="0"/>
              <a:t>Resource </a:t>
            </a:r>
            <a:r>
              <a:rPr lang="en-US" sz="1600" dirty="0"/>
              <a:t>AS assignment taken as a given (</a:t>
            </a:r>
            <a:r>
              <a:rPr lang="en-US" sz="1600" dirty="0" smtClean="0"/>
              <a:t>base points </a:t>
            </a:r>
            <a:r>
              <a:rPr lang="en-US" sz="1600" dirty="0"/>
              <a:t>limited by HASL/LASL</a:t>
            </a:r>
            <a:r>
              <a:rPr lang="en-US" sz="1600" dirty="0" smtClean="0"/>
              <a:t>)</a:t>
            </a:r>
          </a:p>
          <a:p>
            <a:endParaRPr lang="en-US" sz="1000" dirty="0" smtClean="0"/>
          </a:p>
          <a:p>
            <a:r>
              <a:rPr lang="en-US" sz="1800" dirty="0" smtClean="0"/>
              <a:t>Base points are </a:t>
            </a:r>
            <a:r>
              <a:rPr lang="en-US" sz="1800" dirty="0"/>
              <a:t>subject to ramp rates via dispatch </a:t>
            </a:r>
            <a:r>
              <a:rPr lang="en-US" sz="1800" dirty="0" smtClean="0"/>
              <a:t>limits</a:t>
            </a:r>
            <a:endParaRPr lang="en-US" sz="1800" dirty="0"/>
          </a:p>
          <a:p>
            <a:endParaRPr lang="en-US" sz="2000" dirty="0" smtClean="0"/>
          </a:p>
          <a:p>
            <a:pPr lvl="1"/>
            <a:endParaRPr lang="en-US" sz="1800" dirty="0"/>
          </a:p>
          <a:p>
            <a:endParaRPr lang="en-US" sz="2000" dirty="0"/>
          </a:p>
          <a:p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4537364" y="990600"/>
            <a:ext cx="38100" cy="512048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7"/>
          <p:cNvSpPr txBox="1">
            <a:spLocks/>
          </p:cNvSpPr>
          <p:nvPr/>
        </p:nvSpPr>
        <p:spPr>
          <a:xfrm>
            <a:off x="4737562" y="1084811"/>
            <a:ext cx="4305300" cy="51204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 smtClean="0"/>
              <a:t>Under RTC</a:t>
            </a:r>
          </a:p>
          <a:p>
            <a:r>
              <a:rPr lang="en-US" sz="1800" dirty="0" smtClean="0"/>
              <a:t>Energy </a:t>
            </a:r>
            <a:r>
              <a:rPr lang="en-US" sz="1800" dirty="0" smtClean="0">
                <a:solidFill>
                  <a:schemeClr val="accent3"/>
                </a:solidFill>
              </a:rPr>
              <a:t>and AS </a:t>
            </a:r>
            <a:r>
              <a:rPr lang="en-US" sz="1800" dirty="0" smtClean="0"/>
              <a:t>are co-optimized</a:t>
            </a:r>
          </a:p>
          <a:p>
            <a:pPr lvl="1"/>
            <a:r>
              <a:rPr lang="en-US" sz="1600" dirty="0" smtClean="0"/>
              <a:t>Output </a:t>
            </a:r>
            <a:r>
              <a:rPr lang="en-US" sz="1600" dirty="0"/>
              <a:t>is </a:t>
            </a:r>
            <a:r>
              <a:rPr lang="en-US" sz="1600" dirty="0" smtClean="0"/>
              <a:t>base </a:t>
            </a:r>
            <a:r>
              <a:rPr lang="en-US" sz="1600" dirty="0"/>
              <a:t>p</a:t>
            </a:r>
            <a:r>
              <a:rPr lang="en-US" sz="1600" dirty="0" smtClean="0"/>
              <a:t>oints </a:t>
            </a:r>
            <a:r>
              <a:rPr lang="en-US" sz="1600" dirty="0"/>
              <a:t>for energy,</a:t>
            </a:r>
            <a:r>
              <a:rPr lang="en-US" sz="1600" dirty="0">
                <a:solidFill>
                  <a:schemeClr val="accent3"/>
                </a:solidFill>
              </a:rPr>
              <a:t> AS </a:t>
            </a:r>
            <a:r>
              <a:rPr lang="en-US" sz="1600" dirty="0" smtClean="0">
                <a:solidFill>
                  <a:schemeClr val="accent3"/>
                </a:solidFill>
              </a:rPr>
              <a:t>awards </a:t>
            </a:r>
            <a:r>
              <a:rPr lang="en-US" sz="1600" dirty="0">
                <a:solidFill>
                  <a:schemeClr val="accent3"/>
                </a:solidFill>
              </a:rPr>
              <a:t>for each product</a:t>
            </a:r>
            <a:r>
              <a:rPr lang="en-US" sz="1600" dirty="0"/>
              <a:t>, energy prices (</a:t>
            </a:r>
            <a:r>
              <a:rPr lang="en-US" sz="1600" dirty="0" smtClean="0"/>
              <a:t>LMPs) </a:t>
            </a:r>
            <a:r>
              <a:rPr lang="en-US" sz="1600" dirty="0">
                <a:solidFill>
                  <a:schemeClr val="accent3"/>
                </a:solidFill>
              </a:rPr>
              <a:t>and AS prices (</a:t>
            </a:r>
            <a:r>
              <a:rPr lang="en-US" sz="1600" dirty="0" smtClean="0">
                <a:solidFill>
                  <a:schemeClr val="accent3"/>
                </a:solidFill>
              </a:rPr>
              <a:t>MCPCs) </a:t>
            </a:r>
            <a:r>
              <a:rPr lang="en-US" sz="1600" dirty="0">
                <a:solidFill>
                  <a:schemeClr val="accent3"/>
                </a:solidFill>
              </a:rPr>
              <a:t>for each product</a:t>
            </a:r>
            <a:endParaRPr lang="en-US" sz="1600" dirty="0" smtClean="0">
              <a:solidFill>
                <a:schemeClr val="accent3"/>
              </a:solidFill>
            </a:endParaRPr>
          </a:p>
          <a:p>
            <a:endParaRPr lang="en-US" sz="1000" dirty="0" smtClean="0"/>
          </a:p>
          <a:p>
            <a:r>
              <a:rPr lang="en-US" sz="1800" dirty="0" smtClean="0"/>
              <a:t>SCED solves </a:t>
            </a:r>
            <a:r>
              <a:rPr lang="en-US" sz="1800" dirty="0"/>
              <a:t>power balance, </a:t>
            </a:r>
            <a:r>
              <a:rPr lang="en-US" sz="1800" dirty="0" smtClean="0"/>
              <a:t>congestion </a:t>
            </a:r>
            <a:r>
              <a:rPr lang="en-US" sz="1800" dirty="0">
                <a:solidFill>
                  <a:schemeClr val="accent3"/>
                </a:solidFill>
              </a:rPr>
              <a:t>and AS needs (using </a:t>
            </a:r>
            <a:r>
              <a:rPr lang="en-US" sz="1800" dirty="0" smtClean="0">
                <a:solidFill>
                  <a:schemeClr val="accent3"/>
                </a:solidFill>
              </a:rPr>
              <a:t>penalty </a:t>
            </a:r>
            <a:r>
              <a:rPr lang="en-US" sz="1800" dirty="0">
                <a:solidFill>
                  <a:schemeClr val="accent3"/>
                </a:solidFill>
              </a:rPr>
              <a:t>and AS demand curves)</a:t>
            </a:r>
          </a:p>
          <a:p>
            <a:pPr lvl="1"/>
            <a:r>
              <a:rPr lang="en-US" sz="1600" dirty="0" smtClean="0">
                <a:solidFill>
                  <a:schemeClr val="accent3"/>
                </a:solidFill>
              </a:rPr>
              <a:t>Base points no longer limited by an assumed HASL/LASL</a:t>
            </a:r>
          </a:p>
          <a:p>
            <a:endParaRPr lang="en-US" sz="1000" dirty="0" smtClean="0"/>
          </a:p>
          <a:p>
            <a:r>
              <a:rPr lang="en-US" sz="1800" dirty="0" smtClean="0"/>
              <a:t>Base points </a:t>
            </a:r>
            <a:r>
              <a:rPr lang="en-US" sz="1800" dirty="0" smtClean="0">
                <a:solidFill>
                  <a:schemeClr val="accent3"/>
                </a:solidFill>
              </a:rPr>
              <a:t>and AS awards </a:t>
            </a:r>
            <a:r>
              <a:rPr lang="en-US" sz="1800" dirty="0"/>
              <a:t>take into consideration ramp rates</a:t>
            </a:r>
            <a:r>
              <a:rPr lang="en-US" sz="1800" dirty="0">
                <a:solidFill>
                  <a:schemeClr val="accent3"/>
                </a:solidFill>
              </a:rPr>
              <a:t>, AS qualifications, other limitations</a:t>
            </a:r>
          </a:p>
        </p:txBody>
      </p:sp>
    </p:spTree>
    <p:extLst>
      <p:ext uri="{BB962C8B-B14F-4D97-AF65-F5344CB8AC3E}">
        <p14:creationId xmlns:p14="http://schemas.microsoft.com/office/powerpoint/2010/main" val="87699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Operating Hour: Energy and AS Awards </a:t>
            </a:r>
            <a:r>
              <a:rPr lang="en-US" sz="2400" dirty="0"/>
              <a:t>C</a:t>
            </a:r>
            <a:r>
              <a:rPr lang="en-US" sz="2400" dirty="0" smtClean="0"/>
              <a:t>ont.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079343"/>
            <a:ext cx="4191000" cy="5120483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 smtClean="0"/>
              <a:t>Today (pre-NPRR 863)</a:t>
            </a:r>
          </a:p>
          <a:p>
            <a:r>
              <a:rPr lang="en-US" sz="1800" dirty="0" smtClean="0"/>
              <a:t>Non-Spin </a:t>
            </a:r>
            <a:r>
              <a:rPr lang="en-US" sz="1800" dirty="0"/>
              <a:t>can be provided by on-line </a:t>
            </a:r>
            <a:r>
              <a:rPr lang="en-US" sz="1800" dirty="0" smtClean="0"/>
              <a:t>resource </a:t>
            </a:r>
            <a:r>
              <a:rPr lang="en-US" sz="1800" dirty="0"/>
              <a:t>or off-line </a:t>
            </a:r>
            <a:r>
              <a:rPr lang="en-US" sz="1800" dirty="0" smtClean="0"/>
              <a:t>resources </a:t>
            </a:r>
            <a:endParaRPr lang="en-US" sz="1800" dirty="0"/>
          </a:p>
          <a:p>
            <a:pPr lvl="1"/>
            <a:r>
              <a:rPr lang="en-US" sz="1600" dirty="0" smtClean="0"/>
              <a:t>For off-line Non-Spin</a:t>
            </a:r>
            <a:r>
              <a:rPr lang="en-US" sz="1600" dirty="0"/>
              <a:t>, </a:t>
            </a:r>
            <a:r>
              <a:rPr lang="en-US" sz="1600" dirty="0" smtClean="0"/>
              <a:t>specific to qualified resources </a:t>
            </a:r>
            <a:r>
              <a:rPr lang="en-US" sz="1600" dirty="0"/>
              <a:t>with a status of “</a:t>
            </a:r>
            <a:r>
              <a:rPr lang="en-US" sz="1600" dirty="0" smtClean="0"/>
              <a:t>OFF” (show status of “OFFNS” when carrying the service in real time)</a:t>
            </a:r>
            <a:endParaRPr lang="en-US" sz="1800" dirty="0"/>
          </a:p>
          <a:p>
            <a:endParaRPr lang="en-US" sz="1000" dirty="0" smtClean="0"/>
          </a:p>
          <a:p>
            <a:r>
              <a:rPr lang="en-US" sz="1800" dirty="0" smtClean="0"/>
              <a:t>For </a:t>
            </a:r>
            <a:r>
              <a:rPr lang="en-US" sz="1800" dirty="0"/>
              <a:t>the ORDC price adders, there are </a:t>
            </a:r>
            <a:r>
              <a:rPr lang="en-US" sz="1800" dirty="0" smtClean="0"/>
              <a:t>on-line reserves </a:t>
            </a:r>
            <a:r>
              <a:rPr lang="en-US" sz="1800" dirty="0"/>
              <a:t>and off-line reserves (that are available after 30 </a:t>
            </a:r>
            <a:r>
              <a:rPr lang="en-US" sz="1800" dirty="0" smtClean="0"/>
              <a:t>minutes)</a:t>
            </a:r>
            <a:endParaRPr lang="en-US" sz="1800" dirty="0"/>
          </a:p>
          <a:p>
            <a:pPr lvl="1"/>
            <a:endParaRPr lang="en-US" sz="18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4730635" y="1047332"/>
            <a:ext cx="4305300" cy="51204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/>
              <a:t>Under RTC</a:t>
            </a:r>
          </a:p>
          <a:p>
            <a:r>
              <a:rPr lang="en-US" sz="1800" dirty="0">
                <a:solidFill>
                  <a:schemeClr val="accent3"/>
                </a:solidFill>
              </a:rPr>
              <a:t>ECRS and </a:t>
            </a:r>
            <a:r>
              <a:rPr lang="en-US" sz="1800" dirty="0" smtClean="0"/>
              <a:t>Non-Spin </a:t>
            </a:r>
            <a:r>
              <a:rPr lang="en-US" sz="1800" dirty="0"/>
              <a:t>can be provided by on-line </a:t>
            </a:r>
            <a:r>
              <a:rPr lang="en-US" sz="1800" dirty="0" smtClean="0"/>
              <a:t>resource </a:t>
            </a:r>
            <a:r>
              <a:rPr lang="en-US" sz="1800" dirty="0"/>
              <a:t>or off-line </a:t>
            </a:r>
            <a:r>
              <a:rPr lang="en-US" sz="1800" dirty="0" smtClean="0"/>
              <a:t>resources </a:t>
            </a:r>
            <a:endParaRPr lang="en-US" sz="1800" dirty="0"/>
          </a:p>
          <a:p>
            <a:pPr lvl="1"/>
            <a:r>
              <a:rPr lang="en-US" sz="1600" dirty="0">
                <a:solidFill>
                  <a:schemeClr val="accent3"/>
                </a:solidFill>
              </a:rPr>
              <a:t>For </a:t>
            </a:r>
            <a:r>
              <a:rPr lang="en-US" sz="1600" dirty="0" smtClean="0">
                <a:solidFill>
                  <a:schemeClr val="accent3"/>
                </a:solidFill>
              </a:rPr>
              <a:t>off-line ECRS</a:t>
            </a:r>
            <a:r>
              <a:rPr lang="en-US" sz="1600" dirty="0">
                <a:solidFill>
                  <a:schemeClr val="accent3"/>
                </a:solidFill>
              </a:rPr>
              <a:t>, </a:t>
            </a:r>
            <a:r>
              <a:rPr lang="en-US" sz="1600" dirty="0" smtClean="0">
                <a:solidFill>
                  <a:schemeClr val="accent3"/>
                </a:solidFill>
              </a:rPr>
              <a:t>specific to qualified QSGRs </a:t>
            </a:r>
            <a:r>
              <a:rPr lang="en-US" sz="1600" dirty="0">
                <a:solidFill>
                  <a:schemeClr val="accent3"/>
                </a:solidFill>
              </a:rPr>
              <a:t>with </a:t>
            </a:r>
            <a:r>
              <a:rPr lang="en-US" sz="1600" dirty="0" smtClean="0">
                <a:solidFill>
                  <a:schemeClr val="accent3"/>
                </a:solidFill>
              </a:rPr>
              <a:t>a status of “OFFQS”</a:t>
            </a:r>
            <a:endParaRPr lang="en-US" sz="1600" dirty="0">
              <a:solidFill>
                <a:schemeClr val="accent3"/>
              </a:solidFill>
            </a:endParaRPr>
          </a:p>
          <a:p>
            <a:pPr lvl="1"/>
            <a:r>
              <a:rPr lang="en-US" sz="1600" dirty="0"/>
              <a:t>For offline </a:t>
            </a:r>
            <a:r>
              <a:rPr lang="en-US" sz="1600" dirty="0" smtClean="0"/>
              <a:t>Non-Spin</a:t>
            </a:r>
            <a:r>
              <a:rPr lang="en-US" sz="1600" dirty="0"/>
              <a:t>, specific to qualified resources with a status of “OFF” </a:t>
            </a:r>
            <a:endParaRPr lang="en-US" sz="1000" dirty="0" smtClean="0"/>
          </a:p>
          <a:p>
            <a:r>
              <a:rPr lang="en-US" sz="1800" dirty="0" smtClean="0"/>
              <a:t>RTC </a:t>
            </a:r>
            <a:r>
              <a:rPr lang="en-US" sz="1800" dirty="0"/>
              <a:t>will not consider energy offers from off-line </a:t>
            </a:r>
            <a:r>
              <a:rPr lang="en-US" sz="1800" dirty="0" smtClean="0"/>
              <a:t>resources </a:t>
            </a:r>
            <a:r>
              <a:rPr lang="en-US" sz="1800" dirty="0"/>
              <a:t>(i.e., will not commit these </a:t>
            </a:r>
            <a:r>
              <a:rPr lang="en-US" sz="1800" dirty="0" smtClean="0"/>
              <a:t>resources </a:t>
            </a:r>
            <a:r>
              <a:rPr lang="en-US" sz="1800" dirty="0"/>
              <a:t>– note that OFFQS will be considered </a:t>
            </a:r>
            <a:r>
              <a:rPr lang="en-US" sz="1800" dirty="0" smtClean="0"/>
              <a:t>on-line </a:t>
            </a:r>
            <a:r>
              <a:rPr lang="en-US" sz="1800" dirty="0"/>
              <a:t>by RTC)</a:t>
            </a:r>
          </a:p>
          <a:p>
            <a:pPr lvl="1"/>
            <a:endParaRPr lang="en-US" sz="1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0" y="1066800"/>
            <a:ext cx="0" cy="471822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00300" y="5998538"/>
            <a:ext cx="441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</a:rPr>
              <a:t>Changes largely associated with NPRR863</a:t>
            </a: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7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Operating Hour: Prices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983673"/>
            <a:ext cx="4191000" cy="5120483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 smtClean="0"/>
              <a:t>Today</a:t>
            </a:r>
          </a:p>
          <a:p>
            <a:r>
              <a:rPr lang="en-US" sz="1800" dirty="0" smtClean="0"/>
              <a:t>Only energy is optimized and prices for energy are determined</a:t>
            </a:r>
          </a:p>
          <a:p>
            <a:endParaRPr lang="en-US" sz="1000" dirty="0" smtClean="0"/>
          </a:p>
          <a:p>
            <a:r>
              <a:rPr lang="en-US" sz="1800" dirty="0" smtClean="0"/>
              <a:t>The ORDC design is used to calculate the level of reserves and the price for those reserves as a post-process</a:t>
            </a:r>
          </a:p>
          <a:p>
            <a:pPr lvl="1"/>
            <a:r>
              <a:rPr lang="en-US" sz="1600" dirty="0" smtClean="0"/>
              <a:t>The price for on-line reserves is then added to the energy prices</a:t>
            </a:r>
          </a:p>
          <a:p>
            <a:endParaRPr lang="en-US" sz="1000" dirty="0" smtClean="0"/>
          </a:p>
          <a:p>
            <a:r>
              <a:rPr lang="en-US" sz="1800" dirty="0" smtClean="0"/>
              <a:t>Indicative prices are calculated</a:t>
            </a:r>
          </a:p>
          <a:p>
            <a:endParaRPr lang="en-US" sz="1000" dirty="0" smtClean="0"/>
          </a:p>
          <a:p>
            <a:r>
              <a:rPr lang="en-US" sz="1800" dirty="0" smtClean="0"/>
              <a:t>May execute a pricing run if a defined reliability deployment has occurred </a:t>
            </a:r>
          </a:p>
          <a:p>
            <a:endParaRPr lang="en-US" sz="2000" dirty="0" smtClean="0"/>
          </a:p>
          <a:p>
            <a:pPr lvl="1"/>
            <a:endParaRPr lang="en-US" sz="1800" dirty="0"/>
          </a:p>
          <a:p>
            <a:endParaRPr lang="en-US" sz="2000" dirty="0"/>
          </a:p>
          <a:p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4525587" y="914400"/>
            <a:ext cx="38100" cy="512048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7"/>
          <p:cNvSpPr txBox="1">
            <a:spLocks/>
          </p:cNvSpPr>
          <p:nvPr/>
        </p:nvSpPr>
        <p:spPr>
          <a:xfrm>
            <a:off x="4711438" y="990600"/>
            <a:ext cx="4191000" cy="51204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 smtClean="0"/>
              <a:t>Under RTC</a:t>
            </a:r>
          </a:p>
          <a:p>
            <a:r>
              <a:rPr lang="en-US" sz="1800" dirty="0" smtClean="0"/>
              <a:t>Energy and AS are co-optimized to produce prices for both energy </a:t>
            </a:r>
            <a:r>
              <a:rPr lang="en-US" sz="1800" dirty="0" smtClean="0">
                <a:solidFill>
                  <a:schemeClr val="accent3"/>
                </a:solidFill>
              </a:rPr>
              <a:t>and each of the AS products</a:t>
            </a:r>
          </a:p>
          <a:p>
            <a:endParaRPr lang="en-US" sz="1000" dirty="0" smtClean="0">
              <a:solidFill>
                <a:schemeClr val="accent3"/>
              </a:solidFill>
            </a:endParaRPr>
          </a:p>
          <a:p>
            <a:r>
              <a:rPr lang="en-US" sz="1800" dirty="0" smtClean="0">
                <a:solidFill>
                  <a:schemeClr val="accent3"/>
                </a:solidFill>
              </a:rPr>
              <a:t>A post-process to determine the value of reserves is no longer needed</a:t>
            </a:r>
          </a:p>
          <a:p>
            <a:pPr lvl="1"/>
            <a:r>
              <a:rPr lang="en-US" sz="1600" dirty="0" smtClean="0">
                <a:solidFill>
                  <a:schemeClr val="accent3"/>
                </a:solidFill>
              </a:rPr>
              <a:t>No ORDC price adder</a:t>
            </a:r>
          </a:p>
          <a:p>
            <a:pPr lvl="1"/>
            <a:r>
              <a:rPr lang="en-US" sz="1600" dirty="0">
                <a:solidFill>
                  <a:schemeClr val="accent3"/>
                </a:solidFill>
              </a:rPr>
              <a:t>Energy </a:t>
            </a:r>
            <a:r>
              <a:rPr lang="en-US" sz="1600" dirty="0" smtClean="0">
                <a:solidFill>
                  <a:schemeClr val="accent3"/>
                </a:solidFill>
              </a:rPr>
              <a:t>prices </a:t>
            </a:r>
            <a:r>
              <a:rPr lang="en-US" sz="1600" dirty="0">
                <a:solidFill>
                  <a:schemeClr val="accent3"/>
                </a:solidFill>
              </a:rPr>
              <a:t>(</a:t>
            </a:r>
            <a:r>
              <a:rPr lang="en-US" sz="1600" dirty="0" smtClean="0">
                <a:solidFill>
                  <a:schemeClr val="accent3"/>
                </a:solidFill>
              </a:rPr>
              <a:t>LMPs) </a:t>
            </a:r>
            <a:r>
              <a:rPr lang="en-US" sz="1600" dirty="0">
                <a:solidFill>
                  <a:schemeClr val="accent3"/>
                </a:solidFill>
              </a:rPr>
              <a:t>will </a:t>
            </a:r>
            <a:r>
              <a:rPr lang="en-US" sz="1600">
                <a:solidFill>
                  <a:schemeClr val="accent3"/>
                </a:solidFill>
              </a:rPr>
              <a:t>include </a:t>
            </a:r>
            <a:r>
              <a:rPr lang="en-US" sz="1600" smtClean="0">
                <a:solidFill>
                  <a:schemeClr val="accent3"/>
                </a:solidFill>
              </a:rPr>
              <a:t>the opportunity </a:t>
            </a:r>
            <a:r>
              <a:rPr lang="en-US" sz="1600" dirty="0">
                <a:solidFill>
                  <a:schemeClr val="accent3"/>
                </a:solidFill>
              </a:rPr>
              <a:t>costs for AS</a:t>
            </a:r>
            <a:endParaRPr lang="en-US" sz="1600" dirty="0" smtClean="0">
              <a:solidFill>
                <a:schemeClr val="accent3"/>
              </a:solidFill>
            </a:endParaRPr>
          </a:p>
          <a:p>
            <a:endParaRPr lang="en-US" sz="1000" dirty="0" smtClean="0"/>
          </a:p>
          <a:p>
            <a:r>
              <a:rPr lang="en-US" sz="1800" dirty="0" smtClean="0"/>
              <a:t>Indicative </a:t>
            </a:r>
            <a:r>
              <a:rPr lang="en-US" sz="1800" dirty="0"/>
              <a:t>prices are calculated</a:t>
            </a:r>
          </a:p>
          <a:p>
            <a:endParaRPr lang="en-US" sz="1000" dirty="0" smtClean="0"/>
          </a:p>
          <a:p>
            <a:r>
              <a:rPr lang="en-US" sz="1800" dirty="0" smtClean="0"/>
              <a:t>May </a:t>
            </a:r>
            <a:r>
              <a:rPr lang="en-US" sz="1800" dirty="0"/>
              <a:t>execute a pricing run if a defined reliability deployment has occurred 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86697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Operating Hour: Prices Cont.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8600" y="1280316"/>
            <a:ext cx="4191000" cy="5120483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 smtClean="0"/>
              <a:t>Today (pre-NPRR 863)</a:t>
            </a:r>
          </a:p>
          <a:p>
            <a:r>
              <a:rPr lang="en-US" sz="1800" dirty="0" smtClean="0"/>
              <a:t>Non-Spin </a:t>
            </a:r>
            <a:r>
              <a:rPr lang="en-US" sz="1800" dirty="0"/>
              <a:t>AS prices (MCPCs) in the DAM are the same for on-line and off-line </a:t>
            </a:r>
            <a:r>
              <a:rPr lang="en-US" sz="1800" dirty="0" smtClean="0"/>
              <a:t>resources</a:t>
            </a:r>
            <a:endParaRPr lang="en-US" sz="1800" dirty="0"/>
          </a:p>
          <a:p>
            <a:endParaRPr lang="en-US" sz="2000" dirty="0" smtClean="0"/>
          </a:p>
          <a:p>
            <a:pPr lvl="1"/>
            <a:endParaRPr lang="en-US" sz="18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4683551" y="1280315"/>
            <a:ext cx="4191000" cy="51204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 smtClean="0"/>
              <a:t>Under RTC</a:t>
            </a:r>
          </a:p>
          <a:p>
            <a:r>
              <a:rPr lang="en-US" sz="1800" dirty="0" smtClean="0">
                <a:solidFill>
                  <a:schemeClr val="accent3"/>
                </a:solidFill>
              </a:rPr>
              <a:t>ECRS </a:t>
            </a:r>
            <a:r>
              <a:rPr lang="en-US" sz="1800" dirty="0">
                <a:solidFill>
                  <a:schemeClr val="accent3"/>
                </a:solidFill>
              </a:rPr>
              <a:t>prices (MCPCs) in the DAM and RTM are the same for on-line and off-line </a:t>
            </a:r>
            <a:r>
              <a:rPr lang="en-US" sz="1800" dirty="0" smtClean="0">
                <a:solidFill>
                  <a:schemeClr val="accent3"/>
                </a:solidFill>
              </a:rPr>
              <a:t>resources</a:t>
            </a:r>
            <a:endParaRPr lang="en-US" sz="1800" dirty="0">
              <a:solidFill>
                <a:schemeClr val="accent3"/>
              </a:solidFill>
            </a:endParaRPr>
          </a:p>
          <a:p>
            <a:endParaRPr lang="en-US" sz="1000" dirty="0" smtClean="0"/>
          </a:p>
          <a:p>
            <a:r>
              <a:rPr lang="en-US" sz="1800" dirty="0" smtClean="0"/>
              <a:t>Non-Spin </a:t>
            </a:r>
            <a:r>
              <a:rPr lang="en-US" sz="1800" dirty="0"/>
              <a:t>AS prices (MCPCs) in the DAM </a:t>
            </a:r>
            <a:r>
              <a:rPr lang="en-US" sz="1800" dirty="0">
                <a:solidFill>
                  <a:srgbClr val="00B050"/>
                </a:solidFill>
              </a:rPr>
              <a:t>and R</a:t>
            </a:r>
            <a:r>
              <a:rPr lang="en-US" sz="1800" dirty="0">
                <a:solidFill>
                  <a:schemeClr val="accent3"/>
                </a:solidFill>
              </a:rPr>
              <a:t>TM</a:t>
            </a:r>
            <a:r>
              <a:rPr lang="en-US" sz="1800" dirty="0"/>
              <a:t> are the same for on-line and off-line </a:t>
            </a:r>
            <a:r>
              <a:rPr lang="en-US" sz="1800" dirty="0" smtClean="0"/>
              <a:t>resources</a:t>
            </a:r>
            <a:endParaRPr lang="en-US" sz="1800" dirty="0"/>
          </a:p>
          <a:p>
            <a:endParaRPr lang="en-US" sz="1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610100" y="1280316"/>
            <a:ext cx="0" cy="471822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00300" y="5998538"/>
            <a:ext cx="441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1"/>
                </a:solidFill>
              </a:rPr>
              <a:t>Some changes associated with NPRR 863</a:t>
            </a: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03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Operating Hour: AS </a:t>
            </a:r>
            <a:r>
              <a:rPr lang="en-US" sz="2400" dirty="0" smtClean="0"/>
              <a:t>Deployment/Procurement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832652"/>
            <a:ext cx="4191000" cy="5120483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 smtClean="0"/>
              <a:t>Today (pre-NPRR863)</a:t>
            </a:r>
          </a:p>
          <a:p>
            <a:r>
              <a:rPr lang="en-US" sz="1600" dirty="0" err="1" smtClean="0"/>
              <a:t>Reg</a:t>
            </a:r>
            <a:r>
              <a:rPr lang="en-US" sz="1600" dirty="0" smtClean="0"/>
              <a:t>-Up/Down deployed at the QSE portfolio-level by LFC</a:t>
            </a:r>
          </a:p>
          <a:p>
            <a:endParaRPr lang="en-US" sz="1600" dirty="0" smtClean="0"/>
          </a:p>
          <a:p>
            <a:r>
              <a:rPr lang="en-US" sz="1600" dirty="0" smtClean="0"/>
              <a:t>Non-UFR RRS deployed manually through LFC at the QSE portfolio level</a:t>
            </a:r>
          </a:p>
          <a:p>
            <a:pPr lvl="1"/>
            <a:r>
              <a:rPr lang="en-US" sz="1400" dirty="0" smtClean="0"/>
              <a:t>Release of HASL via schedule changes</a:t>
            </a:r>
          </a:p>
          <a:p>
            <a:endParaRPr lang="en-US" sz="1600" dirty="0" smtClean="0"/>
          </a:p>
          <a:p>
            <a:r>
              <a:rPr lang="en-US" sz="1600" dirty="0" smtClean="0"/>
              <a:t>UFR RRS deployed via relays or manually by ERCOT</a:t>
            </a:r>
          </a:p>
          <a:p>
            <a:endParaRPr lang="en-US" sz="1600" dirty="0" smtClean="0"/>
          </a:p>
          <a:p>
            <a:r>
              <a:rPr lang="en-US" sz="1600" dirty="0" smtClean="0"/>
              <a:t>On-line Non-Spin available to SCED but behind an EOC floor</a:t>
            </a:r>
          </a:p>
          <a:p>
            <a:endParaRPr lang="en-US" sz="1600" dirty="0" smtClean="0"/>
          </a:p>
          <a:p>
            <a:r>
              <a:rPr lang="en-US" sz="1600" dirty="0" smtClean="0"/>
              <a:t>Off-line Non-Spin deployed manually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4726478" y="832652"/>
            <a:ext cx="4381500" cy="51204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 smtClean="0"/>
              <a:t>Under RTC</a:t>
            </a:r>
          </a:p>
          <a:p>
            <a:r>
              <a:rPr lang="en-US" sz="1600" dirty="0" err="1" smtClean="0"/>
              <a:t>Reg</a:t>
            </a:r>
            <a:r>
              <a:rPr lang="en-US" sz="1600" dirty="0" smtClean="0"/>
              <a:t>-Up/Down deployed </a:t>
            </a:r>
            <a:r>
              <a:rPr lang="en-US" sz="1600" dirty="0"/>
              <a:t>at </a:t>
            </a:r>
            <a:r>
              <a:rPr lang="en-US" sz="1600" dirty="0" smtClean="0"/>
              <a:t>the </a:t>
            </a:r>
            <a:r>
              <a:rPr lang="en-US" sz="1600" dirty="0">
                <a:solidFill>
                  <a:schemeClr val="accent3"/>
                </a:solidFill>
              </a:rPr>
              <a:t>r</a:t>
            </a:r>
            <a:r>
              <a:rPr lang="en-US" sz="1600" dirty="0" smtClean="0">
                <a:solidFill>
                  <a:schemeClr val="accent3"/>
                </a:solidFill>
              </a:rPr>
              <a:t>esource-level</a:t>
            </a:r>
            <a:r>
              <a:rPr lang="en-US" sz="1600" dirty="0" smtClean="0"/>
              <a:t> </a:t>
            </a:r>
            <a:r>
              <a:rPr lang="en-US" sz="1600" dirty="0"/>
              <a:t>by </a:t>
            </a:r>
            <a:r>
              <a:rPr lang="en-US" sz="1600" dirty="0" smtClean="0"/>
              <a:t>LFC</a:t>
            </a:r>
          </a:p>
          <a:p>
            <a:pPr lvl="1"/>
            <a:r>
              <a:rPr lang="en-US" sz="1400" dirty="0" err="1">
                <a:solidFill>
                  <a:schemeClr val="accent3"/>
                </a:solidFill>
              </a:rPr>
              <a:t>Reg</a:t>
            </a:r>
            <a:r>
              <a:rPr lang="en-US" sz="1400" dirty="0">
                <a:solidFill>
                  <a:schemeClr val="accent3"/>
                </a:solidFill>
              </a:rPr>
              <a:t>-Up/Down </a:t>
            </a:r>
            <a:r>
              <a:rPr lang="en-US" sz="1400" dirty="0" smtClean="0">
                <a:solidFill>
                  <a:schemeClr val="accent3"/>
                </a:solidFill>
              </a:rPr>
              <a:t>procurement driven by AS demand curves</a:t>
            </a:r>
            <a:endParaRPr lang="en-US" sz="1400" dirty="0">
              <a:solidFill>
                <a:schemeClr val="accent3"/>
              </a:solidFill>
            </a:endParaRPr>
          </a:p>
          <a:p>
            <a:endParaRPr lang="en-US" sz="1000" dirty="0" smtClean="0">
              <a:solidFill>
                <a:schemeClr val="accent3"/>
              </a:solidFill>
            </a:endParaRPr>
          </a:p>
          <a:p>
            <a:r>
              <a:rPr lang="en-US" sz="1600" dirty="0" smtClean="0">
                <a:solidFill>
                  <a:schemeClr val="accent3"/>
                </a:solidFill>
              </a:rPr>
              <a:t>Non-UFR RRS and ECRS </a:t>
            </a:r>
            <a:r>
              <a:rPr lang="en-US" sz="1600" dirty="0">
                <a:solidFill>
                  <a:schemeClr val="accent3"/>
                </a:solidFill>
              </a:rPr>
              <a:t>procurement driven by AS demand curves</a:t>
            </a:r>
          </a:p>
          <a:p>
            <a:endParaRPr lang="en-US" sz="1000" dirty="0" smtClean="0"/>
          </a:p>
          <a:p>
            <a:r>
              <a:rPr lang="en-US" sz="1600" dirty="0" smtClean="0"/>
              <a:t>UFR </a:t>
            </a:r>
            <a:r>
              <a:rPr lang="en-US" sz="1600" dirty="0"/>
              <a:t>RRS deployed via relays or manually by </a:t>
            </a:r>
            <a:r>
              <a:rPr lang="en-US" sz="1600" dirty="0" smtClean="0"/>
              <a:t>ERCOT</a:t>
            </a:r>
          </a:p>
          <a:p>
            <a:endParaRPr lang="en-US" sz="1000" dirty="0" smtClean="0"/>
          </a:p>
          <a:p>
            <a:r>
              <a:rPr lang="en-US" sz="1600" dirty="0" smtClean="0"/>
              <a:t>Load Resources,</a:t>
            </a:r>
            <a:r>
              <a:rPr lang="en-US" sz="1600" dirty="0"/>
              <a:t> other then Controllable Load </a:t>
            </a:r>
            <a:r>
              <a:rPr lang="en-US" sz="1600" dirty="0" smtClean="0"/>
              <a:t>Resources, providing ECRS deployed manually </a:t>
            </a:r>
          </a:p>
          <a:p>
            <a:endParaRPr lang="en-US" sz="1000" dirty="0">
              <a:solidFill>
                <a:schemeClr val="accent3"/>
              </a:solidFill>
            </a:endParaRPr>
          </a:p>
          <a:p>
            <a:r>
              <a:rPr lang="en-US" sz="1600" dirty="0" smtClean="0">
                <a:solidFill>
                  <a:schemeClr val="accent3"/>
                </a:solidFill>
              </a:rPr>
              <a:t>On-line Non-Spin </a:t>
            </a:r>
            <a:r>
              <a:rPr lang="en-US" sz="1600" dirty="0">
                <a:solidFill>
                  <a:schemeClr val="accent3"/>
                </a:solidFill>
              </a:rPr>
              <a:t>procurement driven by AS demand </a:t>
            </a:r>
            <a:r>
              <a:rPr lang="en-US" sz="1600" dirty="0" smtClean="0">
                <a:solidFill>
                  <a:schemeClr val="accent3"/>
                </a:solidFill>
              </a:rPr>
              <a:t>curve</a:t>
            </a:r>
            <a:endParaRPr lang="en-US" sz="1600" dirty="0">
              <a:solidFill>
                <a:schemeClr val="accent3"/>
              </a:solidFill>
            </a:endParaRPr>
          </a:p>
          <a:p>
            <a:pPr lvl="1"/>
            <a:r>
              <a:rPr lang="en-US" sz="1400" dirty="0">
                <a:solidFill>
                  <a:schemeClr val="accent3"/>
                </a:solidFill>
              </a:rPr>
              <a:t>C</a:t>
            </a:r>
            <a:r>
              <a:rPr lang="en-US" sz="1400" dirty="0" smtClean="0">
                <a:solidFill>
                  <a:schemeClr val="accent3"/>
                </a:solidFill>
              </a:rPr>
              <a:t>urrent </a:t>
            </a:r>
            <a:r>
              <a:rPr lang="en-US" sz="1400" dirty="0">
                <a:solidFill>
                  <a:schemeClr val="accent3"/>
                </a:solidFill>
              </a:rPr>
              <a:t>offer floor goes </a:t>
            </a:r>
            <a:r>
              <a:rPr lang="en-US" sz="1400" dirty="0" smtClean="0">
                <a:solidFill>
                  <a:schemeClr val="accent3"/>
                </a:solidFill>
              </a:rPr>
              <a:t>away</a:t>
            </a:r>
          </a:p>
          <a:p>
            <a:endParaRPr lang="en-US" sz="1000" dirty="0" smtClean="0"/>
          </a:p>
          <a:p>
            <a:r>
              <a:rPr lang="en-US" sz="1600" dirty="0" smtClean="0"/>
              <a:t>Off-line Non-Spin </a:t>
            </a:r>
            <a:r>
              <a:rPr lang="en-US" sz="1600" dirty="0"/>
              <a:t>deployed </a:t>
            </a:r>
            <a:r>
              <a:rPr lang="en-US" sz="1600" dirty="0" smtClean="0"/>
              <a:t>manually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914400"/>
            <a:ext cx="0" cy="471822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00300" y="6147099"/>
            <a:ext cx="441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</a:rPr>
              <a:t>Some changes associated with NPRR 863</a:t>
            </a: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09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c34af464-7aa1-4edd-9be4-83dffc1cb926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1518</TotalTime>
  <Words>1289</Words>
  <Application>Microsoft Office PowerPoint</Application>
  <PresentationFormat>On-screen Show (4:3)</PresentationFormat>
  <Paragraphs>219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1_Custom Design</vt:lpstr>
      <vt:lpstr>Office Theme</vt:lpstr>
      <vt:lpstr>PowerPoint Presentation</vt:lpstr>
      <vt:lpstr>Acronyms</vt:lpstr>
      <vt:lpstr>High-Level Flow Today of the Wholesale Market –   DAM through Settlement</vt:lpstr>
      <vt:lpstr>High-Level Flow of the Wholesale Market Under RTC –  DAM through Settlement</vt:lpstr>
      <vt:lpstr>Operating Hour: Energy and AS Awards</vt:lpstr>
      <vt:lpstr>Operating Hour: Energy and AS Awards Cont.</vt:lpstr>
      <vt:lpstr>Operating Hour: Prices</vt:lpstr>
      <vt:lpstr>Operating Hour: Prices Cont.</vt:lpstr>
      <vt:lpstr>Operating Hour: AS Deployment/Procurement</vt:lpstr>
      <vt:lpstr>Adjustment Period: RUC</vt:lpstr>
      <vt:lpstr>Adjustment Period: Insufficient AS or AS    Responsibility Replacement</vt:lpstr>
      <vt:lpstr>Day-Ahead Operations: DAM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ps</cp:lastModifiedBy>
  <cp:revision>147</cp:revision>
  <cp:lastPrinted>2016-01-21T20:53:15Z</cp:lastPrinted>
  <dcterms:created xsi:type="dcterms:W3CDTF">2016-01-21T15:20:31Z</dcterms:created>
  <dcterms:modified xsi:type="dcterms:W3CDTF">2019-04-03T13:37:52Z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