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ercot.com/" TargetMode="External"/><Relationship Id="rId2" Type="http://schemas.openxmlformats.org/officeDocument/2006/relationships/hyperlink" Target="mailto:RTCTF@lists.ercot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elpdesk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267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RTC Task Force Charter and Support Team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Matt </a:t>
            </a:r>
            <a:r>
              <a:rPr lang="en-US" dirty="0" err="1" smtClean="0">
                <a:solidFill>
                  <a:schemeClr val="tx2"/>
                </a:solidFill>
              </a:rPr>
              <a:t>Mereness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4,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charter with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Purpose- To develop the principles (scope) and protocols needed for RTC implementation per PUCT Project 48540</a:t>
            </a:r>
          </a:p>
          <a:p>
            <a:pPr lvl="1"/>
            <a:r>
              <a:rPr lang="en-US" sz="2000" dirty="0" smtClean="0"/>
              <a:t>Phase 1: Develop key principles/scope for RTC design and identify policy issues beyond the scope of RTC</a:t>
            </a:r>
          </a:p>
          <a:p>
            <a:pPr lvl="1"/>
            <a:r>
              <a:rPr lang="en-US" sz="2000" dirty="0" smtClean="0"/>
              <a:t>Phase 2: Develop revision requests based on principles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Non-voting and reports directly to TAC</a:t>
            </a:r>
          </a:p>
          <a:p>
            <a:pPr lvl="1"/>
            <a:r>
              <a:rPr lang="en-US" sz="2000" dirty="0"/>
              <a:t>Open to public and all meeting will have a WebEx</a:t>
            </a:r>
          </a:p>
          <a:p>
            <a:pPr lvl="1"/>
            <a:r>
              <a:rPr lang="en-US" sz="2000" dirty="0" smtClean="0"/>
              <a:t>Regular reports to TAC of issues and discussion</a:t>
            </a:r>
          </a:p>
          <a:p>
            <a:pPr lvl="1"/>
            <a:r>
              <a:rPr lang="en-US" sz="2000" dirty="0" smtClean="0"/>
              <a:t>TAC will be voting body for RTCTF deliverables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It is anticipated RTCTF will meet more than 1x/month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charter with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/>
              <a:t>Review process:</a:t>
            </a:r>
          </a:p>
          <a:p>
            <a:pPr lvl="1"/>
            <a:r>
              <a:rPr lang="en-US" sz="2000" dirty="0" smtClean="0"/>
              <a:t>Initially ERCOT will bring forward principles and scope as they are developed to implement components of RTC</a:t>
            </a:r>
          </a:p>
          <a:p>
            <a:pPr lvl="1"/>
            <a:r>
              <a:rPr lang="en-US" sz="2000" dirty="0" smtClean="0"/>
              <a:t>Market Participants will be asked to review and provide feedback on the principles and any design issues</a:t>
            </a:r>
          </a:p>
          <a:p>
            <a:pPr lvl="1"/>
            <a:r>
              <a:rPr lang="en-US" sz="2000" dirty="0" smtClean="0"/>
              <a:t>ERCOT will work collaboratively to refine and develop the final principles to be taken to TAC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For non-consensus principles, the RTCTF Chair will communicate those issues discussed with the principle(s) to TAC for further consideration and possible vote.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charter with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95021"/>
          </a:xfrm>
        </p:spPr>
        <p:txBody>
          <a:bodyPr/>
          <a:lstStyle/>
          <a:p>
            <a:r>
              <a:rPr lang="en-US" sz="2400" dirty="0" smtClean="0"/>
              <a:t>It is anticipated that other market design ideas will be brought forward within development of RTC that are beyond the scope of RTC.</a:t>
            </a:r>
          </a:p>
          <a:p>
            <a:endParaRPr lang="en-US" sz="2400" dirty="0" smtClean="0"/>
          </a:p>
          <a:p>
            <a:r>
              <a:rPr lang="en-US" sz="2400" dirty="0" smtClean="0"/>
              <a:t>RTCTF will discuss those policy issues and consider whether they are necessary for implementation of RTC.</a:t>
            </a:r>
          </a:p>
          <a:p>
            <a:endParaRPr lang="en-US" sz="2400" dirty="0" smtClean="0"/>
          </a:p>
          <a:p>
            <a:r>
              <a:rPr lang="en-US" sz="2400" dirty="0" smtClean="0"/>
              <a:t>RTCTF will report to TAC on those items which are deemed to be beyond the scope of RTC.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and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95021"/>
          </a:xfrm>
        </p:spPr>
        <p:txBody>
          <a:bodyPr/>
          <a:lstStyle/>
          <a:p>
            <a:r>
              <a:rPr lang="en-US" sz="2400" dirty="0" smtClean="0"/>
              <a:t>ERCOT anticipates TAC approving principles and scope during progression of the task force.</a:t>
            </a:r>
          </a:p>
          <a:p>
            <a:r>
              <a:rPr lang="en-US" sz="2400" dirty="0" smtClean="0"/>
              <a:t>TAC and/or the RTCTF Chair or Vice Chair will regularly update the ERCOT Board on progress</a:t>
            </a:r>
          </a:p>
          <a:p>
            <a:r>
              <a:rPr lang="en-US" sz="2400" dirty="0" smtClean="0"/>
              <a:t>It is anticipated that the Board will vote on the final principles and scope as a single item.</a:t>
            </a:r>
          </a:p>
          <a:p>
            <a:r>
              <a:rPr lang="en-US" sz="2400" dirty="0" smtClean="0"/>
              <a:t>In support of overall effort, ERCOT will be filing updates with PUCT on project status.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2563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024" y="990600"/>
            <a:ext cx="564657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PUCT: Project 48540 </a:t>
            </a:r>
          </a:p>
          <a:p>
            <a:pPr algn="ctr"/>
            <a:r>
              <a:rPr lang="en-US" dirty="0" smtClean="0"/>
              <a:t>and other activities/decisions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7910" y="2328069"/>
            <a:ext cx="746449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RTCTF: Develop design principles and scope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28600" y="1676400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981200" y="1676400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886200" y="1676399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486400" y="1684175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3657600"/>
            <a:ext cx="664028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TAC: Votes on design </a:t>
            </a:r>
          </a:p>
          <a:p>
            <a:pPr algn="ctr"/>
            <a:r>
              <a:rPr lang="en-US" dirty="0" smtClean="0"/>
              <a:t>principles and scope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590800" y="3013869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508241" y="3013869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629400" y="3005931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8200" y="1764268"/>
            <a:ext cx="3670041" cy="30777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Decisions that shape RTC principles/scope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07941" y="3130649"/>
            <a:ext cx="6397689" cy="30777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Status updates to TAC and seek approval of incremental principles and scope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351314" y="5029200"/>
            <a:ext cx="664028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Board: Monitor progress and </a:t>
            </a:r>
          </a:p>
          <a:p>
            <a:pPr algn="ctr"/>
            <a:r>
              <a:rPr lang="en-US" dirty="0" smtClean="0"/>
              <a:t>approve final set of principles and scope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3352800" y="4343400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4809153" y="4366644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6199414" y="4366645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8077199" y="4355759"/>
            <a:ext cx="533400" cy="97824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62808" y="4493920"/>
            <a:ext cx="5278794" cy="30777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Status updates on TAC decisions and status of principles/scope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896030" y="5333008"/>
            <a:ext cx="1219200" cy="10772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Board Vote on final design principles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880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document principles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38200"/>
            <a:ext cx="8534400" cy="4595021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/>
              <a:t>Sample </a:t>
            </a:r>
            <a:r>
              <a:rPr lang="en-US" sz="2000" b="1" i="1" dirty="0" smtClean="0"/>
              <a:t>Chapters/Components of overall RTC Implementation:</a:t>
            </a:r>
            <a:endParaRPr lang="en-US" sz="2000" dirty="0"/>
          </a:p>
          <a:p>
            <a:r>
              <a:rPr lang="en-US" sz="2000" b="1" i="1" dirty="0" smtClean="0"/>
              <a:t>RUC (Sample Chapter)</a:t>
            </a:r>
            <a:endParaRPr lang="en-US" sz="2000" dirty="0"/>
          </a:p>
          <a:p>
            <a:pPr lvl="1"/>
            <a:r>
              <a:rPr lang="en-US" sz="2000" b="1" dirty="0"/>
              <a:t>Principle: </a:t>
            </a:r>
            <a:endParaRPr lang="en-US" sz="2000" dirty="0"/>
          </a:p>
          <a:p>
            <a:pPr lvl="2"/>
            <a:r>
              <a:rPr lang="en-US" sz="1800" dirty="0" smtClean="0"/>
              <a:t>To align with RTC in SCED, RUC </a:t>
            </a:r>
            <a:r>
              <a:rPr lang="en-US" sz="1800" dirty="0"/>
              <a:t>will be updated </a:t>
            </a:r>
            <a:r>
              <a:rPr lang="en-US" sz="1800" dirty="0" smtClean="0"/>
              <a:t>to </a:t>
            </a:r>
            <a:r>
              <a:rPr lang="en-US" sz="1800" dirty="0"/>
              <a:t>also co-optimize energy and AS.  RUC may commit resources to address insufficiencies in qualified AS capability.</a:t>
            </a:r>
          </a:p>
          <a:p>
            <a:r>
              <a:rPr lang="en-US" sz="2000" b="1" dirty="0"/>
              <a:t>Scope of changes needed:</a:t>
            </a:r>
            <a:endParaRPr lang="en-US" sz="2000" dirty="0"/>
          </a:p>
          <a:p>
            <a:pPr lvl="1"/>
            <a:r>
              <a:rPr lang="en-US" sz="2000" u="sng" dirty="0"/>
              <a:t>RUC engine will be modified:</a:t>
            </a:r>
            <a:endParaRPr lang="en-US" sz="2000" dirty="0"/>
          </a:p>
          <a:p>
            <a:pPr lvl="2"/>
            <a:r>
              <a:rPr lang="en-US" sz="1800" dirty="0"/>
              <a:t>To co-optimize energy and A/S evaluate and optimize Resources available in the COPs, which will include the capacity up to HSL, the amount of qualified Ancillary Services….</a:t>
            </a:r>
          </a:p>
          <a:p>
            <a:pPr lvl="1"/>
            <a:r>
              <a:rPr lang="en-US" sz="2000" u="sng" dirty="0" smtClean="0"/>
              <a:t>Inputs/Outputs to be modified…</a:t>
            </a:r>
          </a:p>
          <a:p>
            <a:pPr lvl="1"/>
            <a:r>
              <a:rPr lang="en-US" sz="2000" u="sng" dirty="0" smtClean="0"/>
              <a:t>Settlements to be modified…</a:t>
            </a:r>
            <a:endParaRPr lang="en-US" sz="2000" u="sng" dirty="0"/>
          </a:p>
          <a:p>
            <a:pPr lvl="1"/>
            <a:r>
              <a:rPr lang="en-US" sz="2000" u="sng" dirty="0"/>
              <a:t>Summary of protocols to be </a:t>
            </a:r>
            <a:r>
              <a:rPr lang="en-US" sz="2000" u="sng" dirty="0" smtClean="0"/>
              <a:t>changed…</a:t>
            </a:r>
            <a:endParaRPr lang="en-US" sz="2000" u="sng" dirty="0"/>
          </a:p>
          <a:p>
            <a:pPr lvl="1"/>
            <a:r>
              <a:rPr lang="en-US" sz="2000" u="sng" dirty="0"/>
              <a:t>Summary of Impacted Systems and External </a:t>
            </a:r>
            <a:r>
              <a:rPr lang="en-US" sz="2000" u="sng" dirty="0" smtClean="0"/>
              <a:t>Impacts/Interfaces…</a:t>
            </a:r>
            <a:endParaRPr lang="en-US" sz="2000" u="sng" dirty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 rot="19155283">
            <a:off x="3786028" y="3237521"/>
            <a:ext cx="4570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Concept only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353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leadership and support team for the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671221"/>
          </a:xfrm>
        </p:spPr>
        <p:txBody>
          <a:bodyPr/>
          <a:lstStyle/>
          <a:p>
            <a:r>
              <a:rPr lang="en-US" sz="2400" dirty="0" smtClean="0"/>
              <a:t>Kenan </a:t>
            </a:r>
            <a:r>
              <a:rPr lang="en-US" sz="2400" dirty="0" err="1" smtClean="0"/>
              <a:t>Ögelman</a:t>
            </a:r>
            <a:r>
              <a:rPr lang="en-US" sz="2400" dirty="0" smtClean="0"/>
              <a:t>: Executive Sponsor</a:t>
            </a:r>
          </a:p>
          <a:p>
            <a:r>
              <a:rPr lang="en-US" sz="2400" dirty="0" smtClean="0"/>
              <a:t>Matt Mereness: Program Director &amp; RTCTF Chair</a:t>
            </a:r>
          </a:p>
          <a:p>
            <a:r>
              <a:rPr lang="en-US" sz="2400" dirty="0" smtClean="0"/>
              <a:t>Dave Maggio: Business Leader</a:t>
            </a:r>
          </a:p>
          <a:p>
            <a:r>
              <a:rPr lang="en-US" sz="2400" smtClean="0"/>
              <a:t>Cory Phillips</a:t>
            </a:r>
            <a:r>
              <a:rPr lang="en-US" sz="2400" dirty="0" smtClean="0"/>
              <a:t>: Market Rules </a:t>
            </a:r>
          </a:p>
          <a:p>
            <a:r>
              <a:rPr lang="en-US" sz="2400" dirty="0" smtClean="0"/>
              <a:t>Juliana Morehead:  Legal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While there are numerous other ERCOT team members, these are the responsible staff that serve as points of contact for RTCTF.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47800"/>
            <a:ext cx="8534400" cy="45950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ERCOT has established a dedicated web page for the Task Force under TAC</a:t>
            </a:r>
          </a:p>
          <a:p>
            <a:endParaRPr lang="en-US" sz="2400" dirty="0" smtClean="0"/>
          </a:p>
          <a:p>
            <a:r>
              <a:rPr lang="en-US" sz="2400" dirty="0" smtClean="0"/>
              <a:t>Sign up for email list:  </a:t>
            </a:r>
            <a:r>
              <a:rPr lang="en-US" sz="2400" dirty="0" smtClean="0">
                <a:hlinkClick r:id="rId2"/>
              </a:rPr>
              <a:t>RTCTF@lists.ercot.com</a:t>
            </a:r>
            <a:endParaRPr lang="en-US" sz="2400" dirty="0" smtClean="0"/>
          </a:p>
          <a:p>
            <a:pPr lvl="1"/>
            <a:r>
              <a:rPr lang="en-US" sz="2200" dirty="0" smtClean="0"/>
              <a:t>Go to </a:t>
            </a:r>
            <a:r>
              <a:rPr lang="en-US" sz="2200" dirty="0" smtClean="0">
                <a:hlinkClick r:id="rId3"/>
              </a:rPr>
              <a:t>http://lists.ercot.com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Scroll down to RTCTF</a:t>
            </a:r>
          </a:p>
          <a:p>
            <a:pPr lvl="1"/>
            <a:r>
              <a:rPr lang="en-US" sz="2200" dirty="0" smtClean="0"/>
              <a:t>Click subscribe</a:t>
            </a:r>
          </a:p>
          <a:p>
            <a:pPr lvl="1"/>
            <a:r>
              <a:rPr lang="en-US" sz="2200" dirty="0" smtClean="0"/>
              <a:t>Email confirmation process to verify</a:t>
            </a:r>
          </a:p>
          <a:p>
            <a:pPr lvl="1"/>
            <a:r>
              <a:rPr lang="en-US" sz="2200" dirty="0" smtClean="0"/>
              <a:t>If assistance needed, email </a:t>
            </a:r>
            <a:r>
              <a:rPr lang="en-US" sz="2200" dirty="0" smtClean="0">
                <a:hlinkClick r:id="rId4"/>
              </a:rPr>
              <a:t>Helpdesk@ercot.com</a:t>
            </a:r>
            <a:r>
              <a:rPr lang="en-US" sz="22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7414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621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Discussion on charter with the group</vt:lpstr>
      <vt:lpstr>Discussion on charter with the group</vt:lpstr>
      <vt:lpstr>Discussion on charter with the group</vt:lpstr>
      <vt:lpstr>Communication and Approval</vt:lpstr>
      <vt:lpstr>Phase 1</vt:lpstr>
      <vt:lpstr>How to document principles and scope</vt:lpstr>
      <vt:lpstr>Explanation of leadership and support team for the task force</vt:lpstr>
      <vt:lpstr>Communications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122</cp:revision>
  <cp:lastPrinted>2016-01-21T20:53:15Z</cp:lastPrinted>
  <dcterms:created xsi:type="dcterms:W3CDTF">2016-01-21T15:20:31Z</dcterms:created>
  <dcterms:modified xsi:type="dcterms:W3CDTF">2019-04-03T14:48:45Z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