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96586" autoAdjust="0"/>
  </p:normalViewPr>
  <p:slideViewPr>
    <p:cSldViewPr snapToGrid="0">
      <p:cViewPr>
        <p:scale>
          <a:sx n="97" d="100"/>
          <a:sy n="97" d="100"/>
        </p:scale>
        <p:origin x="-72" y="816"/>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4/3/2019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4/3/2019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4/3/2019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4/3/2019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lstStyle/>
          <a:p>
            <a:r>
              <a:rPr lang="en-US" dirty="0"/>
              <a:t>Chair- </a:t>
            </a:r>
            <a:r>
              <a:rPr lang="en-US" dirty="0" smtClean="0"/>
              <a:t>Rickey Floyd</a:t>
            </a:r>
          </a:p>
          <a:p>
            <a:r>
              <a:rPr lang="en-US" dirty="0" smtClean="0"/>
              <a:t>Vice-Chair- Shawn McCreary</a:t>
            </a:r>
          </a:p>
          <a:p>
            <a:r>
              <a:rPr lang="en-US" dirty="0" smtClean="0"/>
              <a:t>04/04/2019</a:t>
            </a:r>
            <a:endParaRPr lang="en-US" dirty="0"/>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NPRR 849, Clarification of the range of Voltage Set Points at a Generation Resources' Point of Interconnection (POI)</a:t>
            </a:r>
          </a:p>
        </p:txBody>
      </p:sp>
      <p:sp>
        <p:nvSpPr>
          <p:cNvPr id="3" name="Content Placeholder 2"/>
          <p:cNvSpPr>
            <a:spLocks noGrp="1"/>
          </p:cNvSpPr>
          <p:nvPr>
            <p:ph idx="1"/>
          </p:nvPr>
        </p:nvSpPr>
        <p:spPr>
          <a:xfrm>
            <a:off x="742785" y="1690688"/>
            <a:ext cx="10515600" cy="4351338"/>
          </a:xfrm>
        </p:spPr>
        <p:txBody>
          <a:bodyPr>
            <a:normAutofit/>
          </a:bodyPr>
          <a:lstStyle/>
          <a:p>
            <a:pPr marL="0" indent="0" algn="just">
              <a:buNone/>
            </a:pPr>
            <a:r>
              <a:rPr lang="en-US" sz="2000" dirty="0"/>
              <a:t>This Nodal Protocol Revision Request (NPRR) clarifies the range of voltages at the Point of Interconnection (POI) and circumstances for which a Generation Resource’s reactive capability must be designed to meet and clarifies the ability of ERCOT and the TSP or its designated agent (e.g. Transmission Operator (TO)) to issue an instruction for any available reactive capability at voltages outside of the reactive capability requirements.</a:t>
            </a:r>
          </a:p>
          <a:p>
            <a:pPr marL="0" indent="0" algn="just">
              <a:buNone/>
            </a:pPr>
            <a:endParaRPr lang="en-US" sz="2000" dirty="0" smtClean="0"/>
          </a:p>
          <a:p>
            <a:pPr marL="0" indent="0" algn="just">
              <a:buNone/>
            </a:pPr>
            <a:r>
              <a:rPr lang="en-US" sz="2000" dirty="0" smtClean="0"/>
              <a:t>Problem statements were presented and discussed with options.</a:t>
            </a:r>
            <a:endParaRPr lang="en-US" sz="2000" dirty="0" smtClean="0"/>
          </a:p>
          <a:p>
            <a:pPr marL="0" indent="0" algn="just">
              <a:buNone/>
            </a:pPr>
            <a:endParaRPr lang="en-US" sz="2000" dirty="0"/>
          </a:p>
          <a:p>
            <a:pPr marL="0" indent="0" algn="just">
              <a:buNone/>
            </a:pPr>
            <a:r>
              <a:rPr lang="en-US" sz="2000" dirty="0" smtClean="0"/>
              <a:t>It was agreed to allow the options to be reviewed by each entity and try to reach a consensus at the next OWG meeting.</a:t>
            </a:r>
          </a:p>
          <a:p>
            <a:pPr marL="0" indent="0" algn="just">
              <a:buNone/>
            </a:pPr>
            <a:endParaRPr lang="en-US" sz="2000" dirty="0"/>
          </a:p>
          <a:p>
            <a:pPr marL="0" indent="0" algn="just">
              <a:buNone/>
            </a:pPr>
            <a:endParaRPr lang="en-US" sz="2000" dirty="0" smtClean="0"/>
          </a:p>
          <a:p>
            <a:pPr marL="0" indent="0" algn="just">
              <a:buNone/>
            </a:pPr>
            <a:endParaRPr lang="en-US" sz="2000" dirty="0" smtClean="0"/>
          </a:p>
          <a:p>
            <a:pPr marL="0" indent="0" algn="just">
              <a:buNone/>
            </a:pPr>
            <a:endParaRPr lang="en-US" sz="2000" dirty="0"/>
          </a:p>
          <a:p>
            <a:pPr marL="0" indent="0" algn="just">
              <a:buNone/>
            </a:pPr>
            <a:endParaRPr lang="en-US" sz="1600" b="1" dirty="0"/>
          </a:p>
        </p:txBody>
      </p:sp>
    </p:spTree>
    <p:extLst>
      <p:ext uri="{BB962C8B-B14F-4D97-AF65-F5344CB8AC3E}">
        <p14:creationId xmlns:p14="http://schemas.microsoft.com/office/powerpoint/2010/main" val="394816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18B82A-5228-4347-8205-25C727FDEAE3}"/>
              </a:ext>
            </a:extLst>
          </p:cNvPr>
          <p:cNvSpPr>
            <a:spLocks noGrp="1"/>
          </p:cNvSpPr>
          <p:nvPr>
            <p:ph type="title"/>
          </p:nvPr>
        </p:nvSpPr>
        <p:spPr/>
        <p:txBody>
          <a:bodyPr>
            <a:normAutofit/>
          </a:bodyPr>
          <a:lstStyle/>
          <a:p>
            <a:r>
              <a:rPr lang="en-US" sz="2400" b="1" dirty="0"/>
              <a:t>NOGRR183, Remedial Action Scheme (RAS) Submittal and Review Requirements</a:t>
            </a:r>
          </a:p>
        </p:txBody>
      </p:sp>
      <p:sp>
        <p:nvSpPr>
          <p:cNvPr id="3" name="Content Placeholder 2">
            <a:extLst>
              <a:ext uri="{FF2B5EF4-FFF2-40B4-BE49-F238E27FC236}">
                <a16:creationId xmlns:a16="http://schemas.microsoft.com/office/drawing/2014/main" xmlns="" id="{FCDA9E38-7A2F-474F-9843-D1C774F42346}"/>
              </a:ext>
            </a:extLst>
          </p:cNvPr>
          <p:cNvSpPr>
            <a:spLocks noGrp="1"/>
          </p:cNvSpPr>
          <p:nvPr>
            <p:ph idx="1"/>
          </p:nvPr>
        </p:nvSpPr>
        <p:spPr/>
        <p:txBody>
          <a:bodyPr>
            <a:normAutofit/>
          </a:bodyPr>
          <a:lstStyle/>
          <a:p>
            <a:pPr marL="0" indent="0">
              <a:buNone/>
            </a:pPr>
            <a:r>
              <a:rPr lang="en-US" sz="2000" dirty="0"/>
              <a:t>This Nodal Operating Guide Revision Request (NOGRR) aligns the Nodal Operating Guides with North American Electric Reliability Corporation (NERC) Reliability Standard PRC-012-2 - Remedial Action Schemes.</a:t>
            </a:r>
          </a:p>
          <a:p>
            <a:pPr marL="0" indent="0">
              <a:buNone/>
            </a:pPr>
            <a:r>
              <a:rPr lang="en-US" sz="1400" dirty="0"/>
              <a:t>Documentation describing the system performance resulting from the possible inadvertent operation of the RAS or failure to operate.  RAS inadvertent operation or failure to operate must satisfy all of the following:</a:t>
            </a:r>
          </a:p>
          <a:p>
            <a:pPr marL="0" indent="0">
              <a:buNone/>
            </a:pPr>
            <a:r>
              <a:rPr lang="en-US" sz="1400" dirty="0"/>
              <a:t>		a.	The ERCOT System shall remain stable;</a:t>
            </a:r>
          </a:p>
          <a:p>
            <a:pPr marL="0" indent="0">
              <a:buNone/>
            </a:pPr>
            <a:r>
              <a:rPr lang="en-US" sz="1400" dirty="0"/>
              <a:t>		b.	Cascading shall not occur;</a:t>
            </a:r>
          </a:p>
          <a:p>
            <a:pPr marL="0" indent="0">
              <a:buNone/>
            </a:pPr>
            <a:r>
              <a:rPr lang="en-US" sz="1400" dirty="0"/>
              <a:t>		c.	Applicable Transmission Facility Ratings shall not be exceeded;</a:t>
            </a:r>
          </a:p>
          <a:p>
            <a:pPr marL="0" indent="0">
              <a:buNone/>
            </a:pPr>
            <a:r>
              <a:rPr lang="en-US" sz="1400" dirty="0"/>
              <a:t>		d.	ERCOT System voltages shall be within post-contingency voltage limits and post-contingency voltage   			deviation limits as established by ERCOT; and</a:t>
            </a:r>
          </a:p>
          <a:p>
            <a:pPr marL="0" indent="0">
              <a:buNone/>
            </a:pPr>
            <a:r>
              <a:rPr lang="en-US" sz="1400" dirty="0"/>
              <a:t>		e.	Transient voltage responses shall be within acceptable limits as established by ERCOT.</a:t>
            </a:r>
          </a:p>
          <a:p>
            <a:pPr marL="0" indent="0">
              <a:buNone/>
            </a:pPr>
            <a:endParaRPr lang="en-US" sz="1400" dirty="0"/>
          </a:p>
          <a:p>
            <a:pPr marL="0" indent="0">
              <a:buNone/>
            </a:pPr>
            <a:r>
              <a:rPr lang="en-US" sz="2000" dirty="0" smtClean="0"/>
              <a:t>Still tabled pending more discussion with ERCOT</a:t>
            </a:r>
            <a:endParaRPr lang="en-US" sz="2000" dirty="0"/>
          </a:p>
        </p:txBody>
      </p:sp>
    </p:spTree>
    <p:extLst>
      <p:ext uri="{BB962C8B-B14F-4D97-AF65-F5344CB8AC3E}">
        <p14:creationId xmlns:p14="http://schemas.microsoft.com/office/powerpoint/2010/main" val="1368194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970</TotalTime>
  <Words>216</Words>
  <Application>Microsoft Office PowerPoint</Application>
  <PresentationFormat>Custom</PresentationFormat>
  <Paragraphs>23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Operations Working Group </vt:lpstr>
      <vt:lpstr>NPRR 849, Clarification of the range of Voltage Set Points at a Generation Resources' Point of Interconnection (POI)</vt:lpstr>
      <vt:lpstr>NOGRR183, Remedial Action Scheme (RAS) Submittal and Review Requirements</vt:lpstr>
    </vt:vector>
  </TitlesOfParts>
  <Company>Garland Power &amp; Light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Floyd, Rickey</cp:lastModifiedBy>
  <cp:revision>133</cp:revision>
  <dcterms:created xsi:type="dcterms:W3CDTF">2017-05-03T20:12:06Z</dcterms:created>
  <dcterms:modified xsi:type="dcterms:W3CDTF">2019-04-03T18:35:14Z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