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5" r:id="rId8"/>
    <p:sldId id="269" r:id="rId9"/>
    <p:sldId id="26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5114D0-AEC7-438A-8D27-35F2BC1E02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D00189-BDE3-45F5-A667-3C1418BAED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A83CE2-6E45-4945-B0B1-E4D243CB8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13E1C-3025-4703-A818-D522DFD6066C}" type="datetimeFigureOut">
              <a:rPr lang="en-US" smtClean="0"/>
              <a:t>4/1/2019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4D001D-C6B6-4387-89BC-94FF1E16E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5C7086-75FC-496D-988A-F64DE74D9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DA07F-B1BE-4891-BA9E-B510562DC0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880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4ED89-75F6-4204-B3DD-3BA5129001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A1BF47-B7E7-4D64-B29A-5883981372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0A9B9C-6925-421B-A552-8026F8CA3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13E1C-3025-4703-A818-D522DFD6066C}" type="datetimeFigureOut">
              <a:rPr lang="en-US" smtClean="0"/>
              <a:t>4/1/2019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FFFC2D-674C-4156-A92B-00AA58CB3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B13CE9-41F0-4F6D-950D-2058374C0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DA07F-B1BE-4891-BA9E-B510562DC0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527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668AD-001F-4774-9130-FA17D17C9E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DBBFED-51B3-47A7-AC5E-F8D7936A02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2722B6-8881-454C-948E-BC333384F8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13E1C-3025-4703-A818-D522DFD6066C}" type="datetimeFigureOut">
              <a:rPr lang="en-US" smtClean="0"/>
              <a:t>4/1/2019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E59F7C-BDEC-4F1E-982C-9F45C6FC7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ECB1BC-C2F7-40D8-8F74-69AE22666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DA07F-B1BE-4891-BA9E-B510562DC0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252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AC2C8D-FAF1-41AD-AD8A-73130F536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81FB8-5A40-4A23-87EB-AD5C290587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760D98-EF89-4BBB-874E-F41C1D2DDE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13E1C-3025-4703-A818-D522DFD6066C}" type="datetimeFigureOut">
              <a:rPr lang="en-US" smtClean="0"/>
              <a:t>4/1/2019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818421-9408-4CAC-8B6C-BAD79532B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4B2254-0603-4F27-B398-266F6F905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DA07F-B1BE-4891-BA9E-B510562DC0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360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E9DD9D-E310-4470-9474-F24915ABCF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D145D6-0246-4C08-B2ED-C0E6239430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51A07F-CC29-4093-9AF6-4E8BA29E1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13E1C-3025-4703-A818-D522DFD6066C}" type="datetimeFigureOut">
              <a:rPr lang="en-US" smtClean="0"/>
              <a:t>4/1/2019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1F168C-57BF-4507-9157-52043F276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210909-3156-488F-B8DF-EE4C4E536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DA07F-B1BE-4891-BA9E-B510562DC0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110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CF5445-873A-4E0F-9BD0-1701033F5A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47FD61-6AA7-49FE-AEC7-FEC87B54E1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EFB229-29DB-47AC-A153-C5E7D8AA23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B75A3B-21D2-4823-8FBD-FCF643942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13E1C-3025-4703-A818-D522DFD6066C}" type="datetimeFigureOut">
              <a:rPr lang="en-US" smtClean="0"/>
              <a:t>4/1/2019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C50CD7-99DC-4363-977B-7B9D9E055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1ADFB3-90F9-4843-B286-F4CC2D8864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DA07F-B1BE-4891-BA9E-B510562DC0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165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5DFFDB-C727-47B7-884A-04B0B488B6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364DD7-B9F7-43A1-A846-08AD7CA0A0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AAF467-8F01-48D2-9621-52A41BCA32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12B8D16-B0FC-422D-888C-32AB7C372F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65A83C-BC7F-4B40-ACA5-B268936EF5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4ED4DFA-DE23-4557-9B3F-B4B24695B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13E1C-3025-4703-A818-D522DFD6066C}" type="datetimeFigureOut">
              <a:rPr lang="en-US" smtClean="0"/>
              <a:t>4/1/2019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EFFD5B-C0AD-4F47-9177-0A502AB59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F8FACD5-D688-4D0D-B505-CFBA9D833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DA07F-B1BE-4891-BA9E-B510562DC0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11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DBA05-AC6E-4D28-88BF-614FE52845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9F8972-9E51-45C0-B28E-3DF32F5E6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13E1C-3025-4703-A818-D522DFD6066C}" type="datetimeFigureOut">
              <a:rPr lang="en-US" smtClean="0"/>
              <a:t>4/1/2019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293C2B-9D94-4ABC-B898-28AFB6210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5D6678-0C2D-476A-A1E3-0A4B72D43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DA07F-B1BE-4891-BA9E-B510562DC0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677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7F00E7-4739-4FE9-A9EC-FE5D6CC47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13E1C-3025-4703-A818-D522DFD6066C}" type="datetimeFigureOut">
              <a:rPr lang="en-US" smtClean="0"/>
              <a:t>4/1/2019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B8475A-3D24-46DF-A2E1-3680E1313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7CC565-7939-45A2-88E7-9F835A87B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DA07F-B1BE-4891-BA9E-B510562DC0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177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A3E46-58CA-4A90-9FAA-EF61ED73A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18DAAB-0FEC-49B5-B3F7-7145E055C0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CDFDF2-7A59-4C0E-AE1E-D5D0E7521C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5C294F-60DD-4B67-A13D-D6600F87D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13E1C-3025-4703-A818-D522DFD6066C}" type="datetimeFigureOut">
              <a:rPr lang="en-US" smtClean="0"/>
              <a:t>4/1/2019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21F553-AE7B-4482-A84D-843BC765F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546B3F-30A1-47EA-AABF-CAF65B997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DA07F-B1BE-4891-BA9E-B510562DC0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979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62FB1E-C428-434C-B6CA-F9CAEE69BD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F44FBA-5D50-4CC3-8EF2-189BA7E13D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3570FD-91DA-4B4A-8DE7-644C2B7A4F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C738DA-3C39-4C9B-89B4-55A8FDDF7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13E1C-3025-4703-A818-D522DFD6066C}" type="datetimeFigureOut">
              <a:rPr lang="en-US" smtClean="0"/>
              <a:t>4/1/2019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DE662E-E935-4035-9007-20A194428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139716-CAE0-4D5F-AFEE-156A78F3C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DA07F-B1BE-4891-BA9E-B510562DC0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361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7F6649-33B6-4BF7-B0DF-67A167C3BD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C889F9-D7DA-4BAF-A720-13C0AA0D71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40CC10-9C19-43E6-8B2B-8271725CBB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13E1C-3025-4703-A818-D522DFD6066C}" type="datetimeFigureOut">
              <a:rPr lang="en-US" smtClean="0"/>
              <a:t>4/1/2019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C06C9D-DB16-4745-B606-DBBAE9BC47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C3CA32-DD55-4067-9293-42EB569EB2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5DA07F-B1BE-4891-BA9E-B510562DC0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944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mktrules/issues/NPRR918#background" TargetMode="External"/><Relationship Id="rId2" Type="http://schemas.openxmlformats.org/officeDocument/2006/relationships/hyperlink" Target="http://www.ercot.com/mktrules/issues/NPRR929#background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mktrules/issues/NPRR918#background" TargetMode="External"/><Relationship Id="rId2" Type="http://schemas.openxmlformats.org/officeDocument/2006/relationships/hyperlink" Target="http://www.ercot.com/mktrules/issues/NPRR929#background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731B7-A3E9-4666-8AFB-CCFD869B71D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Congestion Management Working Group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1CD380-32B2-4E24-8B64-F211BDAA455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b="1" dirty="0"/>
              <a:t>March 25, 2019</a:t>
            </a:r>
          </a:p>
          <a:p>
            <a:r>
              <a:rPr lang="en-US" b="1" dirty="0"/>
              <a:t>April 1, 2019</a:t>
            </a:r>
          </a:p>
          <a:p>
            <a:endParaRPr lang="en-US" b="1" dirty="0"/>
          </a:p>
          <a:p>
            <a:r>
              <a:rPr lang="en-US" b="1" dirty="0"/>
              <a:t>Sandy Morris</a:t>
            </a:r>
          </a:p>
        </p:txBody>
      </p:sp>
    </p:spTree>
    <p:extLst>
      <p:ext uri="{BB962C8B-B14F-4D97-AF65-F5344CB8AC3E}">
        <p14:creationId xmlns:p14="http://schemas.microsoft.com/office/powerpoint/2010/main" val="13260076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B83FB6-7430-476A-9804-3C51257A4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March 25, 2019 and April 1, 2019 Meetings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AC084A-7613-4F86-9838-AB9FDFD007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ERCOT Review of Commercial Impacts of DC Tie Curtailments</a:t>
            </a:r>
          </a:p>
          <a:p>
            <a:r>
              <a:rPr lang="en-US" u="sng" dirty="0">
                <a:hlinkClick r:id="rId2"/>
              </a:rPr>
              <a:t>NPRR929</a:t>
            </a:r>
            <a:r>
              <a:rPr lang="en-US" dirty="0"/>
              <a:t> PTP Obligations with Links to an Option DAM Award Eligibility</a:t>
            </a:r>
          </a:p>
          <a:p>
            <a:r>
              <a:rPr lang="en-US" u="sng" dirty="0">
                <a:hlinkClick r:id="rId3"/>
              </a:rPr>
              <a:t>NPRR918</a:t>
            </a:r>
            <a:r>
              <a:rPr lang="en-US" dirty="0"/>
              <a:t> Validation Clarification for PTP Obligations with Links to an Option</a:t>
            </a:r>
          </a:p>
          <a:p>
            <a:r>
              <a:rPr lang="en-US" dirty="0"/>
              <a:t>Disproportionately high congestion trigger for ERCOT/TSP Investigation</a:t>
            </a:r>
          </a:p>
          <a:p>
            <a:r>
              <a:rPr lang="en-US" dirty="0"/>
              <a:t>Transmission Outage Extension and Timing</a:t>
            </a:r>
          </a:p>
          <a:p>
            <a:r>
              <a:rPr lang="en-US" dirty="0"/>
              <a:t>Review of Open Action Items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618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0BCD3-AE18-4A4F-B67B-8FB239D37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Review Commercial Impacts of DC Tie Curtailments</a:t>
            </a:r>
            <a:br>
              <a:rPr lang="en-US" dirty="0"/>
            </a:b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EF25C8-49C5-444E-9760-452DE2E695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ERCOT reviewed the curtailment event of January 25, 2019</a:t>
            </a:r>
          </a:p>
          <a:p>
            <a:r>
              <a:rPr lang="en-US" dirty="0"/>
              <a:t>CMWG agreed to continue to review this issue (several options)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Do nothing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Treat this like N-0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Try to find pricing that would provide incentives for DC Ties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Look at all DC Ties as we work toward a resolution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909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1AD67C-FFE3-4A73-92FA-30D15C51B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Point to Point Obligations with links to Options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99765F-5866-472B-8D0F-24810CF768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>
                <a:hlinkClick r:id="rId2"/>
              </a:rPr>
              <a:t>NPRR929</a:t>
            </a:r>
            <a:r>
              <a:rPr lang="en-US" dirty="0"/>
              <a:t> PTP Obligations with Links to an Option DAM Award Eligibility</a:t>
            </a:r>
          </a:p>
          <a:p>
            <a:pPr lvl="1"/>
            <a:r>
              <a:rPr lang="en-US" dirty="0"/>
              <a:t>Listed as possible vote – not ready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ERCOT researching how the proposed language would have impacted several months of RENA in 2018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Several parties continue to have questions – may file comments</a:t>
            </a:r>
          </a:p>
          <a:p>
            <a:r>
              <a:rPr lang="en-US" u="sng" dirty="0">
                <a:hlinkClick r:id="rId3"/>
              </a:rPr>
              <a:t>NPRR918</a:t>
            </a:r>
            <a:r>
              <a:rPr lang="en-US" dirty="0"/>
              <a:t> Validation Clarification for PTP Obligations with Links to an Option</a:t>
            </a:r>
          </a:p>
          <a:p>
            <a:pPr lvl="1"/>
            <a:r>
              <a:rPr lang="en-US" dirty="0"/>
              <a:t>ERCOT reviewed Reliant comments asking for load forecast validation</a:t>
            </a:r>
          </a:p>
          <a:p>
            <a:pPr lvl="1"/>
            <a:r>
              <a:rPr lang="en-US" dirty="0"/>
              <a:t>ERCOT could not find a way to validate the load forecast – very complicated for some NOIEs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This will not be back on the CMWG agenda</a:t>
            </a:r>
          </a:p>
        </p:txBody>
      </p:sp>
    </p:spTree>
    <p:extLst>
      <p:ext uri="{BB962C8B-B14F-4D97-AF65-F5344CB8AC3E}">
        <p14:creationId xmlns:p14="http://schemas.microsoft.com/office/powerpoint/2010/main" val="19605575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D641D7-6C51-4541-82FF-F4CEBE365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Disproportionately high congestion trigger for ERCOT/TSP Investigation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4B2CB7-29BB-42E7-B4F4-8A97BA0E17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ERCOT reviewed a specific constraint brought to CMWG last meeting</a:t>
            </a:r>
          </a:p>
          <a:p>
            <a:pPr lvl="1"/>
            <a:r>
              <a:rPr lang="en-US" dirty="0"/>
              <a:t>SWCSBOO8: BARL_FTSW1_1</a:t>
            </a:r>
          </a:p>
          <a:p>
            <a:r>
              <a:rPr lang="en-US" dirty="0"/>
              <a:t>ERCOT reviewed congestion in Far West</a:t>
            </a:r>
          </a:p>
          <a:p>
            <a:r>
              <a:rPr lang="en-US" dirty="0"/>
              <a:t>ERCOT provided constrained elements exceeding $10,000/MW in February 2019</a:t>
            </a:r>
          </a:p>
          <a:p>
            <a:r>
              <a:rPr lang="en-US" dirty="0"/>
              <a:t>ERCOT provided a list of constrained elements that would stay constrained if turned to rolling 12 months rather than January 1 reset</a:t>
            </a:r>
          </a:p>
          <a:p>
            <a:r>
              <a:rPr lang="en-US" dirty="0"/>
              <a:t>Open Action Items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If you want a detailed look at a constraint – bring to CMWG 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Shams bringing more detailed proposal back to CMWG</a:t>
            </a:r>
          </a:p>
        </p:txBody>
      </p:sp>
    </p:spTree>
    <p:extLst>
      <p:ext uri="{BB962C8B-B14F-4D97-AF65-F5344CB8AC3E}">
        <p14:creationId xmlns:p14="http://schemas.microsoft.com/office/powerpoint/2010/main" val="2091770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196B13-3404-44CD-92CE-74158086C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en-US" b="1" dirty="0"/>
              <a:t>Transmission Outage Extension and Timing</a:t>
            </a:r>
            <a:br>
              <a:rPr lang="en-US" b="1" dirty="0"/>
            </a:b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16A82E-6ABD-4845-9700-6A975E5F3F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reviewed a specific outage extension and discussed solutions to better outage coordination 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We will look at SPP metrics for transmission outage related performance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ERCOT will look at the bandwidth for creating a market educational effort for Transmission Service Providers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Do we want to review the criteria for HITE list (may need joint meeting with ROS working group)</a:t>
            </a:r>
          </a:p>
        </p:txBody>
      </p:sp>
    </p:spTree>
    <p:extLst>
      <p:ext uri="{BB962C8B-B14F-4D97-AF65-F5344CB8AC3E}">
        <p14:creationId xmlns:p14="http://schemas.microsoft.com/office/powerpoint/2010/main" val="13189425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1143000"/>
          </a:xfrm>
        </p:spPr>
        <p:txBody>
          <a:bodyPr/>
          <a:lstStyle/>
          <a:p>
            <a:pPr algn="ctr"/>
            <a:r>
              <a:rPr lang="en-US" b="1" dirty="0"/>
              <a:t>Open WMS Action Items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9685204"/>
              </p:ext>
            </p:extLst>
          </p:nvPr>
        </p:nvGraphicFramePr>
        <p:xfrm>
          <a:off x="1875182" y="968990"/>
          <a:ext cx="8229600" cy="588901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638800">
                  <a:extLst>
                    <a:ext uri="{9D8B030D-6E8A-4147-A177-3AD203B41FA5}">
                      <a16:colId xmlns:a16="http://schemas.microsoft.com/office/drawing/2014/main" val="531536429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2045554850"/>
                    </a:ext>
                  </a:extLst>
                </a:gridCol>
              </a:tblGrid>
              <a:tr h="28404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u="none" dirty="0">
                          <a:effectLst/>
                        </a:rPr>
                        <a:t>Open Action Items</a:t>
                      </a:r>
                      <a:endParaRPr lang="en-US" sz="2000" b="1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u="none" dirty="0">
                          <a:effectLst/>
                        </a:rPr>
                        <a:t>Status</a:t>
                      </a:r>
                      <a:endParaRPr lang="en-US" sz="2000" b="1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350176320"/>
                  </a:ext>
                </a:extLst>
              </a:tr>
              <a:tr h="2829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sngStrike" baseline="0" dirty="0">
                          <a:effectLst/>
                        </a:rPr>
                        <a:t>Transmission losses in Real-Time Settlement</a:t>
                      </a:r>
                      <a:endParaRPr lang="en-US" sz="1600" u="none" strike="sngStrike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sngStrike" baseline="0" dirty="0">
                          <a:effectLst/>
                        </a:rPr>
                        <a:t>On hold due to 47199</a:t>
                      </a:r>
                      <a:endParaRPr lang="en-US" sz="1600" u="none" strike="sngStrike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778064814"/>
                  </a:ext>
                </a:extLst>
              </a:tr>
              <a:tr h="25716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dirty="0">
                          <a:effectLst/>
                        </a:rPr>
                        <a:t>Directive #7 (Southern Cross Transmission Assignment)</a:t>
                      </a:r>
                      <a:endParaRPr lang="en-US" sz="16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dirty="0">
                          <a:effectLst/>
                        </a:rPr>
                        <a:t>On hold for Directive 6</a:t>
                      </a:r>
                      <a:endParaRPr lang="en-US" sz="16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558680798"/>
                  </a:ext>
                </a:extLst>
              </a:tr>
              <a:tr h="25716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sngStrike" dirty="0">
                          <a:effectLst/>
                        </a:rPr>
                        <a:t>Day-Ahead Market OD 1/23/18 Event Assignment</a:t>
                      </a:r>
                      <a:endParaRPr lang="en-US" sz="1600" u="none" strike="sngStrik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sngStrike" dirty="0">
                          <a:effectLst/>
                        </a:rPr>
                        <a:t>Complete</a:t>
                      </a:r>
                      <a:endParaRPr lang="en-US" sz="1600" u="none" strike="sngStrik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607592718"/>
                  </a:ext>
                </a:extLst>
              </a:tr>
              <a:tr h="5139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dirty="0">
                          <a:effectLst/>
                        </a:rPr>
                        <a:t>Review the issue of High Revenue Neutrality Allocation (RENA) and PTP Obligations</a:t>
                      </a:r>
                      <a:endParaRPr lang="en-US" sz="16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dirty="0">
                          <a:effectLst/>
                        </a:rPr>
                        <a:t>In process</a:t>
                      </a:r>
                      <a:endParaRPr lang="en-US" sz="16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205855450"/>
                  </a:ext>
                </a:extLst>
              </a:tr>
              <a:tr h="77068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sngStrike" dirty="0">
                          <a:effectLst/>
                        </a:rPr>
                        <a:t>Virtuals in the Day-Ahead Market (DAM) being settled at a Resource Node while in Real-Time they are settled at the connectivity node</a:t>
                      </a:r>
                      <a:endParaRPr lang="en-US" sz="1600" u="none" strike="sngStrik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strike="sngStrike" dirty="0">
                          <a:effectLst/>
                        </a:rPr>
                        <a:t>Remove</a:t>
                      </a:r>
                      <a:endParaRPr lang="en-US" sz="1600" u="none" strike="sngStrik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534136619"/>
                  </a:ext>
                </a:extLst>
              </a:tr>
              <a:tr h="77068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Examine whether capacity curtailed for purpose of binding base case violations should be included in Operating Reserve Demand Curve (ORDC) reserve calculations – history of excluding …capacity curtailment </a:t>
                      </a: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dirty="0"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ask for example at WMS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170851782"/>
                  </a:ext>
                </a:extLst>
              </a:tr>
              <a:tr h="58341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Consider pros/cons of increasing Congestion Revenue Right (CRR) balancing  account cap</a:t>
                      </a: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ongoing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479712236"/>
                  </a:ext>
                </a:extLst>
              </a:tr>
              <a:tr h="5139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Directive #4 </a:t>
                      </a:r>
                      <a:r>
                        <a:rPr lang="en-US" sz="1600" u="none" dirty="0">
                          <a:effectLst/>
                        </a:rPr>
                        <a:t>(Southern Cross Transmission Assignment) - </a:t>
                      </a:r>
                      <a:r>
                        <a:rPr lang="en-US" sz="1600" u="non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review ROS/OWG solutions </a:t>
                      </a: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1600" u="none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hold for ROS decision OWG is waiting on ERCOT whitepaper</a:t>
                      </a:r>
                      <a:endParaRPr lang="en-US" sz="16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598009457"/>
                  </a:ext>
                </a:extLst>
              </a:tr>
              <a:tr h="5139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Determine</a:t>
                      </a:r>
                      <a:r>
                        <a:rPr lang="en-US" sz="1600" u="none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if there are a</a:t>
                      </a:r>
                      <a:r>
                        <a:rPr lang="en-US" sz="1600" u="non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dditional refinements to SCR798, PTP Obligation Bid ID Limit</a:t>
                      </a: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At April Board – once implemented in system, review how effective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1613114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02230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796591-0FF6-4700-A367-7D2179B2C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Open WMS Action Items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EF775EDD-31E7-4C71-880C-69E6A593882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2147022"/>
              </p:ext>
            </p:extLst>
          </p:nvPr>
        </p:nvGraphicFramePr>
        <p:xfrm>
          <a:off x="2286000" y="1600201"/>
          <a:ext cx="7543800" cy="4412647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5181600">
                  <a:extLst>
                    <a:ext uri="{9D8B030D-6E8A-4147-A177-3AD203B41FA5}">
                      <a16:colId xmlns:a16="http://schemas.microsoft.com/office/drawing/2014/main" val="3002550070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val="370118560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Open Action Items</a:t>
                      </a:r>
                    </a:p>
                  </a:txBody>
                  <a:tcPr marL="34030" marR="34030" marT="0" marB="340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 Status</a:t>
                      </a:r>
                    </a:p>
                  </a:txBody>
                  <a:tcPr marL="51045" marR="510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0107449"/>
                  </a:ext>
                </a:extLst>
              </a:tr>
              <a:tr h="26085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Review the auction design for CRR default – CMWG review after MCWG done. </a:t>
                      </a:r>
                    </a:p>
                  </a:txBody>
                  <a:tcPr marL="34030" marR="34030" marT="0" marB="340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 begin after MCWG</a:t>
                      </a:r>
                    </a:p>
                  </a:txBody>
                  <a:tcPr marL="51045" marR="510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0498660"/>
                  </a:ext>
                </a:extLst>
              </a:tr>
              <a:tr h="16166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NPRR912, Settlement of Switchable Generation Resources (SWGRs) Instructed to Switch to ERCOT - CMWG review without delay the compensation mechanism and market impacts of switching of SWGR for local issues.  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34030" marR="34030" marT="0" marB="340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Add to May agenda</a:t>
                      </a:r>
                    </a:p>
                  </a:txBody>
                  <a:tcPr marL="51045" marR="510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6165172"/>
                  </a:ext>
                </a:extLst>
              </a:tr>
              <a:tr h="137253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Review NPRR917, Nodal Pricing for Settlement Only Distribution Generators (SODGs) and Settlement Only Transmission Generators (SOTGs) – Review CRR value impacts and hedging </a:t>
                      </a:r>
                    </a:p>
                  </a:txBody>
                  <a:tcPr marL="34030" marR="34030" marT="0" marB="340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Add to May agenda</a:t>
                      </a:r>
                    </a:p>
                  </a:txBody>
                  <a:tcPr marL="51045" marR="510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7389967"/>
                  </a:ext>
                </a:extLst>
              </a:tr>
              <a:tr h="62388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highlight>
                            <a:srgbClr val="FFFF00"/>
                          </a:highlight>
                          <a:latin typeface="+mn-lt"/>
                          <a:ea typeface="Times New Roman" panose="02020603050405020304" pitchFamily="18" charset="0"/>
                        </a:rPr>
                        <a:t>Review the  Load Distribution Factors (LDF)  update/evaluation process during hurricanes  </a:t>
                      </a:r>
                    </a:p>
                  </a:txBody>
                  <a:tcPr marL="34030" marR="34030" marT="0" marB="340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highlight>
                            <a:srgbClr val="FFFF00"/>
                          </a:highlight>
                          <a:latin typeface="+mn-lt"/>
                          <a:ea typeface="Times New Roman" panose="02020603050405020304" pitchFamily="18" charset="0"/>
                        </a:rPr>
                        <a:t>???</a:t>
                      </a:r>
                    </a:p>
                  </a:txBody>
                  <a:tcPr marL="51045" marR="510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46624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4086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Open Self Assigned Action Items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1981200" y="1417637"/>
          <a:ext cx="8229600" cy="3982461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486400">
                  <a:extLst>
                    <a:ext uri="{9D8B030D-6E8A-4147-A177-3AD203B41FA5}">
                      <a16:colId xmlns:a16="http://schemas.microsoft.com/office/drawing/2014/main" val="531536429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45554850"/>
                    </a:ext>
                  </a:extLst>
                </a:gridCol>
              </a:tblGrid>
              <a:tr h="33400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u="none" dirty="0">
                          <a:effectLst/>
                        </a:rPr>
                        <a:t>Open Action Items</a:t>
                      </a:r>
                      <a:endParaRPr lang="en-US" sz="2000" b="1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u="none" dirty="0">
                          <a:effectLst/>
                        </a:rPr>
                        <a:t>Status</a:t>
                      </a:r>
                      <a:endParaRPr lang="en-US" sz="2000" b="1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350176320"/>
                  </a:ext>
                </a:extLst>
              </a:tr>
              <a:tr h="7273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800" u="none" strike="sngStrike" dirty="0">
                          <a:effectLst/>
                        </a:rPr>
                        <a:t>Operational Next-Day Study Discussion - Review outage cancellation rules</a:t>
                      </a:r>
                      <a:endParaRPr lang="en-US" sz="1800" u="none" strike="sng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none" strike="sngStrike" dirty="0">
                          <a:effectLst/>
                        </a:rPr>
                        <a:t>Seeking direction</a:t>
                      </a:r>
                      <a:r>
                        <a:rPr lang="en-US" sz="1800" u="none" strike="sngStrike" baseline="0" dirty="0">
                          <a:effectLst/>
                        </a:rPr>
                        <a:t> from CMWG members – Goff – one more month</a:t>
                      </a:r>
                      <a:endParaRPr lang="en-US" sz="1800" u="none" strike="sngStrike" dirty="0">
                        <a:effectLst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884729888"/>
                  </a:ext>
                </a:extLst>
              </a:tr>
              <a:tr h="46121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none" dirty="0">
                          <a:effectLst/>
                        </a:rPr>
                        <a:t>Non-ERS deployments of ERS Generators</a:t>
                      </a:r>
                      <a:endParaRPr lang="en-US" sz="18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dirty="0">
                          <a:effectLst/>
                        </a:rPr>
                        <a:t>Seeking direction</a:t>
                      </a:r>
                      <a:r>
                        <a:rPr lang="en-US" sz="1800" u="none" baseline="0" dirty="0">
                          <a:effectLst/>
                        </a:rPr>
                        <a:t> from CMWG members – Clayton/EDF</a:t>
                      </a:r>
                      <a:endParaRPr lang="en-US" sz="1800" u="none" dirty="0">
                        <a:effectLst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3240923246"/>
                  </a:ext>
                </a:extLst>
              </a:tr>
              <a:tr h="50769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none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Review of CRR LDFs and possible updates</a:t>
                      </a:r>
                      <a:endParaRPr lang="en-US" sz="1800" u="none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non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ongoing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205855450"/>
                  </a:ext>
                </a:extLst>
              </a:tr>
              <a:tr h="439154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sng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RENA Workshop</a:t>
                      </a:r>
                      <a:r>
                        <a:rPr lang="en-US" sz="1800" u="none" strike="sngStrike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- </a:t>
                      </a:r>
                      <a:r>
                        <a:rPr lang="en-US" strike="sngStrike" dirty="0"/>
                        <a:t>Review of RASs</a:t>
                      </a:r>
                      <a:endParaRPr lang="en-US" sz="1800" u="none" strike="sngStrike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none" strike="sng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Resolved completed in release 3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534136619"/>
                  </a:ext>
                </a:extLst>
              </a:tr>
              <a:tr h="65765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non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RENA Workshop</a:t>
                      </a:r>
                      <a:r>
                        <a:rPr lang="en-US" sz="1800" u="none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- Developing a Granular Forecast to improve RENA imbalances</a:t>
                      </a: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u="non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ongoing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1708517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12822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604</Words>
  <Application>Microsoft Office PowerPoint</Application>
  <PresentationFormat>Widescreen</PresentationFormat>
  <Paragraphs>87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Congestion Management Working Group Update</vt:lpstr>
      <vt:lpstr>March 25, 2019 and April 1, 2019 Meetings</vt:lpstr>
      <vt:lpstr>Review Commercial Impacts of DC Tie Curtailments </vt:lpstr>
      <vt:lpstr>Point to Point Obligations with links to Options</vt:lpstr>
      <vt:lpstr> Disproportionately high congestion trigger for ERCOT/TSP Investigation </vt:lpstr>
      <vt:lpstr> Transmission Outage Extension and Timing </vt:lpstr>
      <vt:lpstr>Open WMS Action Items</vt:lpstr>
      <vt:lpstr>Open WMS Action Items</vt:lpstr>
      <vt:lpstr>Open Self Assigned Action Items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Congestion Management Working Group Update</dc:title>
  <dc:creator>Morris, Sandra</dc:creator>
  <cp:lastModifiedBy>Morris, Sandra</cp:lastModifiedBy>
  <cp:revision>5</cp:revision>
  <dcterms:created xsi:type="dcterms:W3CDTF">2019-04-01T20:01:37Z</dcterms:created>
  <dcterms:modified xsi:type="dcterms:W3CDTF">2019-04-01T21:34:16Z</dcterms:modified>
</cp:coreProperties>
</file>