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897" autoAdjust="0"/>
  </p:normalViewPr>
  <p:slideViewPr>
    <p:cSldViewPr showGuides="1">
      <p:cViewPr varScale="1">
        <p:scale>
          <a:sx n="140" d="100"/>
          <a:sy n="140" d="100"/>
        </p:scale>
        <p:origin x="696"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3/28/2019</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3/28/2019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lvl1pPr>
              <a:defRPr/>
            </a:lvl1pPr>
          </a:lstStyle>
          <a:p>
            <a:r>
              <a:rPr lang="en-US" dirty="0" smtClean="0"/>
              <a:t>March 2019</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smtClean="0"/>
              <a:t>March 2019</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March 2019</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455958345"/>
              </p:ext>
            </p:extLst>
          </p:nvPr>
        </p:nvGraphicFramePr>
        <p:xfrm>
          <a:off x="288878" y="990600"/>
          <a:ext cx="8534400" cy="5105400"/>
        </p:xfrm>
        <a:graphic>
          <a:graphicData uri="http://schemas.openxmlformats.org/drawingml/2006/table">
            <a:tbl>
              <a:tblPr firstRow="1" bandRow="1">
                <a:tableStyleId>{5C22544A-7EE6-4342-B048-85BDC9FD1C3A}</a:tableStyleId>
              </a:tblPr>
              <a:tblGrid>
                <a:gridCol w="2243254">
                  <a:extLst>
                    <a:ext uri="{9D8B030D-6E8A-4147-A177-3AD203B41FA5}">
                      <a16:colId xmlns:a16="http://schemas.microsoft.com/office/drawing/2014/main" xmlns="" val="20000"/>
                    </a:ext>
                  </a:extLst>
                </a:gridCol>
                <a:gridCol w="4572000">
                  <a:extLst>
                    <a:ext uri="{9D8B030D-6E8A-4147-A177-3AD203B41FA5}">
                      <a16:colId xmlns:a16="http://schemas.microsoft.com/office/drawing/2014/main" xmlns="" val="20001"/>
                    </a:ext>
                  </a:extLst>
                </a:gridCol>
                <a:gridCol w="1719146">
                  <a:extLst>
                    <a:ext uri="{9D8B030D-6E8A-4147-A177-3AD203B41FA5}">
                      <a16:colId xmlns:a16="http://schemas.microsoft.com/office/drawing/2014/main" xmlns="" val="20002"/>
                    </a:ext>
                  </a:extLst>
                </a:gridCol>
              </a:tblGrid>
              <a:tr h="316885">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a16="http://schemas.microsoft.com/office/drawing/2014/main" xmlns="" val="10000"/>
                  </a:ext>
                </a:extLst>
              </a:tr>
              <a:tr h="1150790">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NPRR857 and NOGRR177</a:t>
                      </a:r>
                      <a:r>
                        <a:rPr lang="en-US" sz="1050" baseline="0" dirty="0" smtClean="0">
                          <a:solidFill>
                            <a:schemeClr val="tx1"/>
                          </a:solidFill>
                        </a:rPr>
                        <a:t> approved.  Language grey-boxed until implementation is complete. </a:t>
                      </a:r>
                      <a:r>
                        <a:rPr lang="en-US" sz="1050" dirty="0" smtClean="0">
                          <a:solidFill>
                            <a:schemeClr val="tx1"/>
                          </a:solidFill>
                        </a:rPr>
                        <a:t>Target</a:t>
                      </a:r>
                      <a:r>
                        <a:rPr lang="en-US" sz="1050" baseline="0" dirty="0" smtClean="0">
                          <a:solidFill>
                            <a:schemeClr val="tx1"/>
                          </a:solidFill>
                        </a:rPr>
                        <a:t>  implementation start and go-live dates are not yet determined.</a:t>
                      </a:r>
                      <a:endParaRPr lang="en-US" sz="105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No scheduled activity</a:t>
                      </a:r>
                    </a:p>
                  </a:txBody>
                  <a:tcPr>
                    <a:solidFill>
                      <a:srgbClr val="CBE3EB"/>
                    </a:solidFill>
                  </a:tcPr>
                </a:tc>
                <a:extLst>
                  <a:ext uri="{0D108BD9-81ED-4DB2-BD59-A6C34878D82A}">
                    <a16:rowId xmlns:a16="http://schemas.microsoft.com/office/drawing/2014/main" xmlns="" val="4164978374"/>
                  </a:ext>
                </a:extLst>
              </a:tr>
              <a:tr h="420765">
                <a:tc>
                  <a:txBody>
                    <a:bodyPr/>
                    <a:lstStyle/>
                    <a:p>
                      <a:r>
                        <a:rPr lang="en-US" sz="1050" dirty="0" smtClean="0">
                          <a:solidFill>
                            <a:schemeClr val="tx1"/>
                          </a:solidFill>
                        </a:rPr>
                        <a:t>Directive #3 – Ramp rate restrictions</a:t>
                      </a:r>
                      <a:endParaRPr lang="en-US" sz="1050" dirty="0">
                        <a:solidFill>
                          <a:schemeClr val="tx1"/>
                        </a:solidFill>
                      </a:endParaRPr>
                    </a:p>
                  </a:txBody>
                  <a:tcPr/>
                </a:tc>
                <a:tc>
                  <a:txBody>
                    <a:bodyPr/>
                    <a:lstStyle/>
                    <a:p>
                      <a:r>
                        <a:rPr lang="en-US" sz="1050" b="0" u="none" dirty="0" smtClean="0">
                          <a:solidFill>
                            <a:schemeClr val="tx1"/>
                          </a:solidFill>
                        </a:rPr>
                        <a:t>Introduce</a:t>
                      </a:r>
                      <a:r>
                        <a:rPr lang="en-US" sz="1050" b="0" u="none" baseline="0" dirty="0" smtClean="0">
                          <a:solidFill>
                            <a:schemeClr val="tx1"/>
                          </a:solidFill>
                        </a:rPr>
                        <a:t> this topic and begin discussion</a:t>
                      </a:r>
                      <a:endParaRPr lang="en-US" sz="1050" b="0" u="none" dirty="0" smtClean="0">
                        <a:solidFill>
                          <a:schemeClr val="tx1"/>
                        </a:solidFill>
                      </a:endParaRPr>
                    </a:p>
                  </a:txBody>
                  <a:tcPr/>
                </a:tc>
                <a:tc>
                  <a:txBody>
                    <a:bodyPr/>
                    <a:lstStyle/>
                    <a:p>
                      <a:r>
                        <a:rPr lang="en-US" sz="1050" baseline="0" dirty="0" smtClean="0">
                          <a:solidFill>
                            <a:schemeClr val="tx1"/>
                          </a:solidFill>
                        </a:rPr>
                        <a:t>PDCWG 4/10/2019</a:t>
                      </a:r>
                    </a:p>
                  </a:txBody>
                  <a:tcPr/>
                </a:tc>
              </a:tr>
              <a:tr h="366919">
                <a:tc>
                  <a:txBody>
                    <a:bodyPr/>
                    <a:lstStyle/>
                    <a:p>
                      <a:r>
                        <a:rPr lang="en-US" sz="1050" dirty="0" smtClean="0">
                          <a:solidFill>
                            <a:schemeClr val="tx1"/>
                          </a:solidFill>
                        </a:rPr>
                        <a:t>Directive #4 – Outage coordination</a:t>
                      </a:r>
                      <a:endParaRPr lang="en-US" sz="1050" dirty="0">
                        <a:solidFill>
                          <a:schemeClr val="tx1"/>
                        </a:solidFill>
                      </a:endParaRPr>
                    </a:p>
                  </a:txBody>
                  <a:tcPr/>
                </a:tc>
                <a:tc>
                  <a:txBody>
                    <a:bodyPr/>
                    <a:lstStyle/>
                    <a:p>
                      <a:r>
                        <a:rPr lang="en-US" sz="1050" b="0" u="none" dirty="0" smtClean="0">
                          <a:solidFill>
                            <a:schemeClr val="tx1"/>
                          </a:solidFill>
                        </a:rPr>
                        <a:t>Continue </a:t>
                      </a:r>
                      <a:r>
                        <a:rPr lang="en-US" sz="1050" b="0" u="none" baseline="0" dirty="0" smtClean="0">
                          <a:solidFill>
                            <a:schemeClr val="tx1"/>
                          </a:solidFill>
                        </a:rPr>
                        <a:t>discussion on this topic.</a:t>
                      </a:r>
                      <a:endParaRPr lang="en-US" sz="1050" b="0" u="none" dirty="0" smtClean="0">
                        <a:solidFill>
                          <a:schemeClr val="tx1"/>
                        </a:solidFill>
                      </a:endParaRPr>
                    </a:p>
                  </a:txBody>
                  <a:tcPr/>
                </a:tc>
                <a:tc>
                  <a:txBody>
                    <a:bodyPr/>
                    <a:lstStyle/>
                    <a:p>
                      <a:r>
                        <a:rPr lang="en-US" sz="1050" baseline="0" dirty="0" smtClean="0">
                          <a:solidFill>
                            <a:schemeClr val="tx1"/>
                          </a:solidFill>
                        </a:rPr>
                        <a:t>OWG 4/18/2019</a:t>
                      </a:r>
                    </a:p>
                  </a:txBody>
                  <a:tcPr/>
                </a:tc>
              </a:tr>
              <a:tr h="917296">
                <a:tc>
                  <a:txBody>
                    <a:bodyPr/>
                    <a:lstStyle/>
                    <a:p>
                      <a:r>
                        <a:rPr lang="en-US" sz="1050" dirty="0">
                          <a:solidFill>
                            <a:schemeClr val="tx1"/>
                          </a:solidFill>
                        </a:rPr>
                        <a:t>Directive #</a:t>
                      </a:r>
                      <a:r>
                        <a:rPr lang="en-US" sz="1050" dirty="0" smtClean="0">
                          <a:solidFill>
                            <a:schemeClr val="tx1"/>
                          </a:solidFill>
                        </a:rPr>
                        <a:t>5 - </a:t>
                      </a:r>
                      <a:r>
                        <a:rPr lang="en-US" sz="1050" dirty="0">
                          <a:solidFill>
                            <a:schemeClr val="tx1"/>
                          </a:solidFill>
                        </a:rPr>
                        <a:t>Planning model considerations</a:t>
                      </a:r>
                    </a:p>
                  </a:txBody>
                  <a:tcPr/>
                </a:tc>
                <a:tc>
                  <a:txBody>
                    <a:bodyPr/>
                    <a:lstStyle/>
                    <a:p>
                      <a:r>
                        <a:rPr lang="en-US" sz="1050" kern="1200" dirty="0" smtClean="0">
                          <a:solidFill>
                            <a:schemeClr val="tx1"/>
                          </a:solidFill>
                          <a:effectLst/>
                          <a:latin typeface="+mn-lt"/>
                          <a:ea typeface="+mn-ea"/>
                          <a:cs typeface="+mn-cs"/>
                        </a:rPr>
                        <a:t>PGRR068, Addition of a Proposed DC Tie to the Planning Models, approved at Board 12/11/2018.</a:t>
                      </a:r>
                    </a:p>
                    <a:p>
                      <a:endParaRPr lang="en-US" sz="1050" kern="1200" baseline="0" dirty="0" smtClean="0">
                        <a:solidFill>
                          <a:schemeClr val="tx1"/>
                        </a:solidFill>
                        <a:effectLst/>
                        <a:latin typeface="+mn-lt"/>
                        <a:ea typeface="+mn-ea"/>
                        <a:cs typeface="+mn-cs"/>
                      </a:endParaRPr>
                    </a:p>
                    <a:p>
                      <a:r>
                        <a:rPr lang="en-US" sz="1050" kern="1200" baseline="0" dirty="0" smtClean="0">
                          <a:solidFill>
                            <a:schemeClr val="tx1"/>
                          </a:solidFill>
                          <a:effectLst/>
                          <a:latin typeface="+mn-lt"/>
                          <a:ea typeface="+mn-ea"/>
                          <a:cs typeface="+mn-cs"/>
                        </a:rPr>
                        <a:t>Updated Whitepaper at Board for review and approval. </a:t>
                      </a:r>
                      <a:endParaRPr lang="en-US" sz="1050" b="0" u="none" dirty="0" smtClean="0">
                        <a:solidFill>
                          <a:schemeClr val="tx1"/>
                        </a:solidFill>
                      </a:endParaRPr>
                    </a:p>
                  </a:txBody>
                  <a:tcPr/>
                </a:tc>
                <a:tc>
                  <a:txBody>
                    <a:bodyPr/>
                    <a:lstStyle/>
                    <a:p>
                      <a:endParaRPr lang="en-US" sz="1050" baseline="0" dirty="0" smtClean="0">
                        <a:solidFill>
                          <a:schemeClr val="tx1"/>
                        </a:solidFill>
                      </a:endParaRPr>
                    </a:p>
                    <a:p>
                      <a:endParaRPr lang="en-US" sz="1050" baseline="0" dirty="0" smtClean="0">
                        <a:solidFill>
                          <a:schemeClr val="tx1"/>
                        </a:solidFill>
                      </a:endParaRPr>
                    </a:p>
                    <a:p>
                      <a:r>
                        <a:rPr lang="en-US" sz="1050" baseline="0" dirty="0" smtClean="0">
                          <a:solidFill>
                            <a:schemeClr val="tx1"/>
                          </a:solidFill>
                        </a:rPr>
                        <a:t>BOD 4/9/2019</a:t>
                      </a:r>
                    </a:p>
                  </a:txBody>
                  <a:tcPr/>
                </a:tc>
                <a:extLst>
                  <a:ext uri="{0D108BD9-81ED-4DB2-BD59-A6C34878D82A}">
                    <a16:rowId xmlns:a16="http://schemas.microsoft.com/office/drawing/2014/main" xmlns="" val="10001"/>
                  </a:ext>
                </a:extLst>
              </a:tr>
              <a:tr h="483444">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Prepare and publish study </a:t>
                      </a:r>
                      <a:r>
                        <a:rPr lang="en-US" sz="1050" kern="1200" dirty="0" smtClean="0">
                          <a:solidFill>
                            <a:schemeClr val="dk1"/>
                          </a:solidFill>
                          <a:effectLst/>
                          <a:latin typeface="+mn-lt"/>
                          <a:ea typeface="+mn-ea"/>
                          <a:cs typeface="+mn-cs"/>
                        </a:rPr>
                        <a:t>report</a:t>
                      </a:r>
                      <a:endParaRPr lang="en-US" sz="1050" dirty="0">
                        <a:solidFill>
                          <a:srgbClr val="FF0000"/>
                        </a:solidFill>
                      </a:endParaRPr>
                    </a:p>
                  </a:txBody>
                  <a:tcPr anchor="ctr"/>
                </a:tc>
                <a:tc>
                  <a:txBody>
                    <a:bodyPr/>
                    <a:lstStyle/>
                    <a:p>
                      <a:pPr marL="0" marR="0" lvl="0" indent="0" algn="l" defTabSz="914400" rtl="0" eaLnBrk="1" fontAlgn="auto" latinLnBrk="0" hangingPunct="1">
                        <a:lnSpc>
                          <a:spcPct val="100000"/>
                        </a:lnSpc>
                        <a:spcBef>
                          <a:spcPts val="1200"/>
                        </a:spcBef>
                        <a:spcAft>
                          <a:spcPts val="0"/>
                        </a:spcAft>
                        <a:buClrTx/>
                        <a:buSzTx/>
                        <a:buFontTx/>
                        <a:buNone/>
                        <a:tabLst/>
                        <a:defRPr/>
                      </a:pPr>
                      <a:r>
                        <a:rPr lang="en-US" sz="1050" kern="1200" dirty="0" smtClean="0">
                          <a:solidFill>
                            <a:schemeClr val="dk1"/>
                          </a:solidFill>
                          <a:effectLst/>
                          <a:latin typeface="+mn-lt"/>
                          <a:ea typeface="+mn-ea"/>
                          <a:cs typeface="+mn-cs"/>
                        </a:rPr>
                        <a:t>April, 2019</a:t>
                      </a:r>
                      <a:r>
                        <a:rPr lang="en-US" sz="1050" baseline="0" dirty="0" smtClean="0">
                          <a:solidFill>
                            <a:srgbClr val="FF0000"/>
                          </a:solidFill>
                        </a:rPr>
                        <a:t> </a:t>
                      </a:r>
                      <a:endParaRPr lang="en-US" sz="1050" dirty="0">
                        <a:solidFill>
                          <a:srgbClr val="FF0000"/>
                        </a:solidFill>
                      </a:endParaRPr>
                    </a:p>
                  </a:txBody>
                  <a:tcPr anchor="ctr"/>
                </a:tc>
                <a:extLst>
                  <a:ext uri="{0D108BD9-81ED-4DB2-BD59-A6C34878D82A}">
                    <a16:rowId xmlns:a16="http://schemas.microsoft.com/office/drawing/2014/main" xmlns="" val="10002"/>
                  </a:ext>
                </a:extLst>
              </a:tr>
              <a:tr h="1075288">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Frequency</a:t>
                      </a:r>
                      <a:r>
                        <a:rPr lang="en-US" sz="1050" baseline="0" dirty="0" smtClean="0">
                          <a:solidFill>
                            <a:schemeClr val="tx1"/>
                          </a:solidFill>
                        </a:rPr>
                        <a:t> Response determination complete</a:t>
                      </a:r>
                      <a:r>
                        <a:rPr lang="en-US" sz="1050" dirty="0" smtClean="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Voltage</a:t>
                      </a:r>
                      <a:r>
                        <a:rPr lang="en-US" sz="1050" u="sng" baseline="0" dirty="0" smtClean="0">
                          <a:solidFill>
                            <a:schemeClr val="tx1"/>
                          </a:solidFill>
                        </a:rPr>
                        <a:t> Support</a:t>
                      </a:r>
                      <a:r>
                        <a:rPr lang="en-US" sz="1050" u="sng"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Prepare and publish study report.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 </a:t>
                      </a:r>
                      <a:endParaRPr lang="en-US" sz="1050" dirty="0" smtClean="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smtClean="0">
                          <a:solidFill>
                            <a:schemeClr val="tx1"/>
                          </a:solidFill>
                          <a:effectLst/>
                          <a:latin typeface="+mn-lt"/>
                          <a:ea typeface="+mn-ea"/>
                          <a:cs typeface="+mn-cs"/>
                        </a:rPr>
                        <a:t>Request assignment of this topic to the appropriate working group</a:t>
                      </a:r>
                      <a:r>
                        <a:rPr lang="en-US" sz="1050" kern="1200" baseline="0" dirty="0" smtClean="0">
                          <a:solidFill>
                            <a:srgbClr val="FF0000"/>
                          </a:solidFill>
                          <a:effectLst/>
                          <a:latin typeface="+mn-lt"/>
                          <a:ea typeface="+mn-ea"/>
                          <a:cs typeface="+mn-cs"/>
                        </a:rPr>
                        <a:t> </a:t>
                      </a:r>
                      <a:endParaRPr lang="en-US" sz="1050"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050" kern="1200" dirty="0" smtClean="0">
                          <a:solidFill>
                            <a:schemeClr val="dk1"/>
                          </a:solidFill>
                          <a:effectLst/>
                          <a:latin typeface="+mn-lt"/>
                          <a:ea typeface="+mn-ea"/>
                          <a:cs typeface="+mn-cs"/>
                        </a:rPr>
                        <a:t>April, </a:t>
                      </a:r>
                      <a:r>
                        <a:rPr lang="en-US" sz="1050" kern="1200" dirty="0" smtClean="0">
                          <a:solidFill>
                            <a:schemeClr val="dk1"/>
                          </a:solidFill>
                          <a:effectLst/>
                          <a:latin typeface="+mn-lt"/>
                          <a:ea typeface="+mn-ea"/>
                          <a:cs typeface="+mn-cs"/>
                        </a:rPr>
                        <a:t>2019</a:t>
                      </a:r>
                    </a:p>
                    <a:p>
                      <a:pPr marL="0" marR="0" lvl="0" indent="0" algn="l" defTabSz="914400" rtl="0" eaLnBrk="1" fontAlgn="auto" latinLnBrk="0" hangingPunct="1">
                        <a:lnSpc>
                          <a:spcPct val="100000"/>
                        </a:lnSpc>
                        <a:spcBef>
                          <a:spcPts val="1200"/>
                        </a:spcBef>
                        <a:spcAft>
                          <a:spcPts val="0"/>
                        </a:spcAft>
                        <a:buClrTx/>
                        <a:buSzTx/>
                        <a:buFontTx/>
                        <a:buNone/>
                        <a:tabLst/>
                        <a:defRPr/>
                      </a:pPr>
                      <a:r>
                        <a:rPr lang="en-US" sz="1000" baseline="0" dirty="0" smtClean="0">
                          <a:solidFill>
                            <a:schemeClr val="tx1"/>
                          </a:solidFill>
                        </a:rPr>
                        <a:t>WMS and ROS   </a:t>
                      </a:r>
                      <a:r>
                        <a:rPr lang="en-US" sz="900" baseline="0" dirty="0" smtClean="0">
                          <a:solidFill>
                            <a:schemeClr val="tx1"/>
                          </a:solidFill>
                        </a:rPr>
                        <a:t>May 2019</a:t>
                      </a:r>
                      <a:endParaRPr lang="en-US" sz="900" dirty="0">
                        <a:solidFill>
                          <a:schemeClr val="tx1"/>
                        </a:solidFill>
                      </a:endParaRPr>
                    </a:p>
                  </a:txBody>
                  <a:tcPr/>
                </a:tc>
              </a:tr>
              <a:tr h="374013">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a:buFont typeface="+mj-lt"/>
                        <a:buNone/>
                      </a:pPr>
                      <a:r>
                        <a:rPr lang="en-US" sz="1050" dirty="0" smtClean="0">
                          <a:solidFill>
                            <a:schemeClr val="tx1"/>
                          </a:solidFill>
                        </a:rPr>
                        <a:t>Review study results</a:t>
                      </a:r>
                      <a:r>
                        <a:rPr lang="en-US" sz="1050" baseline="0" dirty="0" smtClean="0">
                          <a:solidFill>
                            <a:schemeClr val="tx1"/>
                          </a:solidFill>
                        </a:rPr>
                        <a:t>.</a:t>
                      </a:r>
                      <a:endParaRPr lang="en-US" sz="1050" dirty="0" smtClean="0">
                        <a:solidFill>
                          <a:schemeClr val="tx1"/>
                        </a:solidFill>
                      </a:endParaRPr>
                    </a:p>
                  </a:txBody>
                  <a:tcPr/>
                </a:tc>
                <a:tc>
                  <a:txBody>
                    <a:bodyPr/>
                    <a:lstStyle/>
                    <a:p>
                      <a:r>
                        <a:rPr lang="en-US" sz="1050" baseline="0" dirty="0" smtClean="0">
                          <a:solidFill>
                            <a:schemeClr val="tx1"/>
                          </a:solidFill>
                        </a:rPr>
                        <a:t>PDCWG 4/10/2019</a:t>
                      </a:r>
                    </a:p>
                  </a:txBody>
                  <a:tcPr/>
                </a:tc>
              </a:tr>
            </a:tbl>
          </a:graphicData>
        </a:graphic>
      </p:graphicFrame>
      <p:sp>
        <p:nvSpPr>
          <p:cNvPr id="5" name="TextBox 4"/>
          <p:cNvSpPr txBox="1"/>
          <p:nvPr/>
        </p:nvSpPr>
        <p:spPr>
          <a:xfrm>
            <a:off x="4267200" y="6561138"/>
            <a:ext cx="873957" cy="276999"/>
          </a:xfrm>
          <a:prstGeom prst="rect">
            <a:avLst/>
          </a:prstGeom>
          <a:noFill/>
        </p:spPr>
        <p:txBody>
          <a:bodyPr wrap="none" rtlCol="0">
            <a:spAutoFit/>
          </a:bodyPr>
          <a:lstStyle/>
          <a:p>
            <a:r>
              <a:rPr lang="en-US" sz="1200" dirty="0" smtClean="0">
                <a:solidFill>
                  <a:schemeClr val="tx1">
                    <a:lumMod val="50000"/>
                    <a:lumOff val="50000"/>
                  </a:schemeClr>
                </a:solidFill>
              </a:rPr>
              <a:t>April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1135977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
        <p:nvSpPr>
          <p:cNvPr id="3" name="TextBox 2"/>
          <p:cNvSpPr txBox="1"/>
          <p:nvPr/>
        </p:nvSpPr>
        <p:spPr>
          <a:xfrm>
            <a:off x="4267200" y="6561138"/>
            <a:ext cx="873957" cy="276999"/>
          </a:xfrm>
          <a:prstGeom prst="rect">
            <a:avLst/>
          </a:prstGeom>
          <a:noFill/>
        </p:spPr>
        <p:txBody>
          <a:bodyPr wrap="none" rtlCol="0">
            <a:spAutoFit/>
          </a:bodyPr>
          <a:lstStyle/>
          <a:p>
            <a:r>
              <a:rPr lang="en-US" sz="1200" dirty="0" smtClean="0">
                <a:solidFill>
                  <a:schemeClr val="tx1">
                    <a:lumMod val="50000"/>
                    <a:lumOff val="50000"/>
                  </a:schemeClr>
                </a:solidFill>
              </a:rPr>
              <a:t>April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7" name="Flowchart: Terminator 6"/>
          <p:cNvSpPr/>
          <p:nvPr/>
        </p:nvSpPr>
        <p:spPr>
          <a:xfrm>
            <a:off x="7787268" y="320894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Initiating</a:t>
            </a:r>
            <a:endParaRPr lang="en-US" sz="1100" dirty="0"/>
          </a:p>
        </p:txBody>
      </p:sp>
      <p:sp>
        <p:nvSpPr>
          <p:cNvPr id="9" name="Flowchart: Terminator 8"/>
          <p:cNvSpPr/>
          <p:nvPr/>
        </p:nvSpPr>
        <p:spPr>
          <a:xfrm>
            <a:off x="7787268" y="432031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1" name="Flowchart: Terminator 10"/>
          <p:cNvSpPr/>
          <p:nvPr/>
        </p:nvSpPr>
        <p:spPr>
          <a:xfrm>
            <a:off x="7787266" y="5717130"/>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Q2-2019</a:t>
            </a:r>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2" name="Flowchart: Terminator 11"/>
          <p:cNvSpPr/>
          <p:nvPr/>
        </p:nvSpPr>
        <p:spPr>
          <a:xfrm>
            <a:off x="7787265" y="375524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4" name="TextBox 13"/>
          <p:cNvSpPr txBox="1"/>
          <p:nvPr/>
        </p:nvSpPr>
        <p:spPr>
          <a:xfrm>
            <a:off x="4267200" y="6561138"/>
            <a:ext cx="873957" cy="276999"/>
          </a:xfrm>
          <a:prstGeom prst="rect">
            <a:avLst/>
          </a:prstGeom>
          <a:noFill/>
        </p:spPr>
        <p:txBody>
          <a:bodyPr wrap="none" rtlCol="0">
            <a:spAutoFit/>
          </a:bodyPr>
          <a:lstStyle/>
          <a:p>
            <a:r>
              <a:rPr lang="en-US" sz="1200" dirty="0" smtClean="0">
                <a:solidFill>
                  <a:schemeClr val="tx1">
                    <a:lumMod val="50000"/>
                    <a:lumOff val="50000"/>
                  </a:schemeClr>
                </a:solidFill>
              </a:rPr>
              <a:t>April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1604267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7" name="TextBox 16"/>
          <p:cNvSpPr txBox="1"/>
          <p:nvPr/>
        </p:nvSpPr>
        <p:spPr>
          <a:xfrm>
            <a:off x="4267200" y="6561138"/>
            <a:ext cx="873957" cy="276999"/>
          </a:xfrm>
          <a:prstGeom prst="rect">
            <a:avLst/>
          </a:prstGeom>
          <a:noFill/>
        </p:spPr>
        <p:txBody>
          <a:bodyPr wrap="none" rtlCol="0">
            <a:spAutoFit/>
          </a:bodyPr>
          <a:lstStyle/>
          <a:p>
            <a:r>
              <a:rPr lang="en-US" sz="1200" dirty="0" smtClean="0">
                <a:solidFill>
                  <a:schemeClr val="tx1">
                    <a:lumMod val="50000"/>
                    <a:lumOff val="50000"/>
                  </a:schemeClr>
                </a:solidFill>
              </a:rPr>
              <a:t>April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529850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infopath/2007/PartnerControls"/>
    <ds:schemaRef ds:uri="http://purl.org/dc/dcmitype/"/>
    <ds:schemaRef ds:uri="http://www.w3.org/XML/1998/namespace"/>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c34af464-7aa1-4edd-9be4-83dffc1cb926"/>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4901</TotalTime>
  <Words>1111</Words>
  <Application>Microsoft Office PowerPoint</Application>
  <PresentationFormat>On-screen Show (4:3)</PresentationFormat>
  <Paragraphs>100</Paragraphs>
  <Slides>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Calibri</vt:lpstr>
      <vt:lpstr>Times New Roman</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131</cp:revision>
  <cp:lastPrinted>2018-12-20T17:29:53Z</cp:lastPrinted>
  <dcterms:created xsi:type="dcterms:W3CDTF">2016-01-21T15:20:31Z</dcterms:created>
  <dcterms:modified xsi:type="dcterms:W3CDTF">2019-03-28T18:42:37Z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