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</p:sldMasterIdLst>
  <p:notesMasterIdLst>
    <p:notesMasterId r:id="rId10"/>
  </p:notesMasterIdLst>
  <p:sldIdLst>
    <p:sldId id="260" r:id="rId4"/>
    <p:sldId id="294" r:id="rId5"/>
    <p:sldId id="297" r:id="rId6"/>
    <p:sldId id="296" r:id="rId7"/>
    <p:sldId id="295" r:id="rId8"/>
    <p:sldId id="267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C5C5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9" d="100"/>
          <a:sy n="89" d="100"/>
        </p:scale>
        <p:origin x="37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215D11-5BEF-4798-9074-D2DC0C49AB6F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82EA0B-E403-4ECD-B8EF-19A0F002A93B}">
      <dgm:prSet phldrT="[Text]"/>
      <dgm:spPr/>
      <dgm:t>
        <a:bodyPr/>
        <a:lstStyle/>
        <a:p>
          <a:r>
            <a:rPr lang="en-US" dirty="0" smtClean="0"/>
            <a:t>New NPRR</a:t>
          </a:r>
          <a:endParaRPr lang="en-US" dirty="0"/>
        </a:p>
      </dgm:t>
    </dgm:pt>
    <dgm:pt modelId="{F3454DBB-5153-4879-A38E-D5441D607AA3}" type="parTrans" cxnId="{BDA18282-6593-46D4-ACB9-EA1C9EFEFD47}">
      <dgm:prSet/>
      <dgm:spPr/>
      <dgm:t>
        <a:bodyPr/>
        <a:lstStyle/>
        <a:p>
          <a:endParaRPr lang="en-US"/>
        </a:p>
      </dgm:t>
    </dgm:pt>
    <dgm:pt modelId="{24F77415-1A17-4982-98CF-71B28C8A8A73}" type="sibTrans" cxnId="{BDA18282-6593-46D4-ACB9-EA1C9EFEFD47}">
      <dgm:prSet/>
      <dgm:spPr/>
      <dgm:t>
        <a:bodyPr/>
        <a:lstStyle/>
        <a:p>
          <a:endParaRPr lang="en-US"/>
        </a:p>
      </dgm:t>
    </dgm:pt>
    <dgm:pt modelId="{F79EDB7F-1866-42AF-9317-3D224846E869}">
      <dgm:prSet phldrT="[Text]"/>
      <dgm:spPr/>
      <dgm:t>
        <a:bodyPr/>
        <a:lstStyle/>
        <a:p>
          <a:r>
            <a:rPr lang="en-US" dirty="0" smtClean="0"/>
            <a:t>Evaluate for Settlement Impact</a:t>
          </a:r>
          <a:endParaRPr lang="en-US" dirty="0"/>
        </a:p>
      </dgm:t>
    </dgm:pt>
    <dgm:pt modelId="{BEE54600-588D-4350-957F-5BD16B554C54}" type="parTrans" cxnId="{BF66E41F-A399-4269-B4E1-9A67FB30B554}">
      <dgm:prSet/>
      <dgm:spPr/>
      <dgm:t>
        <a:bodyPr/>
        <a:lstStyle/>
        <a:p>
          <a:endParaRPr lang="en-US"/>
        </a:p>
      </dgm:t>
    </dgm:pt>
    <dgm:pt modelId="{82184B11-EC51-4620-A11D-69E010D41478}" type="sibTrans" cxnId="{BF66E41F-A399-4269-B4E1-9A67FB30B554}">
      <dgm:prSet/>
      <dgm:spPr/>
      <dgm:t>
        <a:bodyPr/>
        <a:lstStyle/>
        <a:p>
          <a:endParaRPr lang="en-US"/>
        </a:p>
      </dgm:t>
    </dgm:pt>
    <dgm:pt modelId="{8B5CCBD8-3D71-48FD-989D-9232534B63F3}">
      <dgm:prSet phldrT="[Text]"/>
      <dgm:spPr/>
      <dgm:t>
        <a:bodyPr/>
        <a:lstStyle/>
        <a:p>
          <a:r>
            <a:rPr lang="en-US" dirty="0" smtClean="0"/>
            <a:t>Early identification of questions for ERCOT</a:t>
          </a:r>
          <a:endParaRPr lang="en-US" dirty="0"/>
        </a:p>
      </dgm:t>
    </dgm:pt>
    <dgm:pt modelId="{B1E9C048-A549-49D0-B965-A74D41F17091}" type="parTrans" cxnId="{BFBB0117-F04E-46D2-BDAE-9B73784689E9}">
      <dgm:prSet/>
      <dgm:spPr/>
      <dgm:t>
        <a:bodyPr/>
        <a:lstStyle/>
        <a:p>
          <a:endParaRPr lang="en-US"/>
        </a:p>
      </dgm:t>
    </dgm:pt>
    <dgm:pt modelId="{2CB11651-66E9-41AC-A682-CCA2066FAEE6}" type="sibTrans" cxnId="{BFBB0117-F04E-46D2-BDAE-9B73784689E9}">
      <dgm:prSet/>
      <dgm:spPr/>
      <dgm:t>
        <a:bodyPr/>
        <a:lstStyle/>
        <a:p>
          <a:endParaRPr lang="en-US"/>
        </a:p>
      </dgm:t>
    </dgm:pt>
    <dgm:pt modelId="{CC044DDC-180C-4D7F-9582-3AF49755F8D8}">
      <dgm:prSet phldrT="[Text]"/>
      <dgm:spPr/>
      <dgm:t>
        <a:bodyPr/>
        <a:lstStyle/>
        <a:p>
          <a:r>
            <a:rPr lang="en-US" dirty="0" smtClean="0"/>
            <a:t>Stakeholder</a:t>
          </a:r>
          <a:endParaRPr lang="en-US" dirty="0"/>
        </a:p>
      </dgm:t>
    </dgm:pt>
    <dgm:pt modelId="{E5C58038-1C70-42B3-9A21-213DA1A2D0F5}" type="parTrans" cxnId="{C2DA8FA7-DCDD-4EDE-B3F1-B81987A9DBF7}">
      <dgm:prSet/>
      <dgm:spPr/>
      <dgm:t>
        <a:bodyPr/>
        <a:lstStyle/>
        <a:p>
          <a:endParaRPr lang="en-US"/>
        </a:p>
      </dgm:t>
    </dgm:pt>
    <dgm:pt modelId="{328A9C83-69E1-47CB-AE22-42144E3E8B19}" type="sibTrans" cxnId="{C2DA8FA7-DCDD-4EDE-B3F1-B81987A9DBF7}">
      <dgm:prSet/>
      <dgm:spPr/>
      <dgm:t>
        <a:bodyPr/>
        <a:lstStyle/>
        <a:p>
          <a:endParaRPr lang="en-US"/>
        </a:p>
      </dgm:t>
    </dgm:pt>
    <dgm:pt modelId="{CF81FB36-0DCE-450C-B83E-31973C93FF14}">
      <dgm:prSet phldrT="[Text]"/>
      <dgm:spPr/>
      <dgm:t>
        <a:bodyPr/>
        <a:lstStyle/>
        <a:p>
          <a:r>
            <a:rPr lang="en-US" dirty="0" smtClean="0"/>
            <a:t>“Yes” to the concept, but details need feedback loop before leaving the stakeholder process (e.g. NPRR917)</a:t>
          </a:r>
          <a:endParaRPr lang="en-US" dirty="0"/>
        </a:p>
      </dgm:t>
    </dgm:pt>
    <dgm:pt modelId="{D11B5621-FED5-43B4-AFB0-5D10B55FF50F}" type="parTrans" cxnId="{4AFBDB22-5955-423A-A09D-2EFF0C249B6E}">
      <dgm:prSet/>
      <dgm:spPr/>
      <dgm:t>
        <a:bodyPr/>
        <a:lstStyle/>
        <a:p>
          <a:endParaRPr lang="en-US"/>
        </a:p>
      </dgm:t>
    </dgm:pt>
    <dgm:pt modelId="{8F2F047B-DEC9-4D71-8FF1-4A4A1907241D}" type="sibTrans" cxnId="{4AFBDB22-5955-423A-A09D-2EFF0C249B6E}">
      <dgm:prSet/>
      <dgm:spPr/>
      <dgm:t>
        <a:bodyPr/>
        <a:lstStyle/>
        <a:p>
          <a:endParaRPr lang="en-US"/>
        </a:p>
      </dgm:t>
    </dgm:pt>
    <dgm:pt modelId="{2A6E405A-E97F-4484-B622-2DDB615C21B5}">
      <dgm:prSet phldrT="[Text]"/>
      <dgm:spPr/>
      <dgm:t>
        <a:bodyPr/>
        <a:lstStyle/>
        <a:p>
          <a:r>
            <a:rPr lang="en-US" dirty="0" smtClean="0"/>
            <a:t>In flight</a:t>
          </a:r>
          <a:endParaRPr lang="en-US" dirty="0"/>
        </a:p>
      </dgm:t>
    </dgm:pt>
    <dgm:pt modelId="{D3D48074-0D15-4E18-AF18-2718F9945209}" type="parTrans" cxnId="{387D60EA-88E7-44C7-9583-97BF600EE930}">
      <dgm:prSet/>
      <dgm:spPr/>
      <dgm:t>
        <a:bodyPr/>
        <a:lstStyle/>
        <a:p>
          <a:endParaRPr lang="en-US"/>
        </a:p>
      </dgm:t>
    </dgm:pt>
    <dgm:pt modelId="{D392A25F-BDE5-4934-B6B2-71604D4CA886}" type="sibTrans" cxnId="{387D60EA-88E7-44C7-9583-97BF600EE930}">
      <dgm:prSet/>
      <dgm:spPr/>
      <dgm:t>
        <a:bodyPr/>
        <a:lstStyle/>
        <a:p>
          <a:endParaRPr lang="en-US"/>
        </a:p>
      </dgm:t>
    </dgm:pt>
    <dgm:pt modelId="{AB18E692-0ECD-409C-8D26-D7002EE5A604}">
      <dgm:prSet phldrT="[Text]"/>
      <dgm:spPr/>
      <dgm:t>
        <a:bodyPr/>
        <a:lstStyle/>
        <a:p>
          <a:r>
            <a:rPr lang="en-US" dirty="0" smtClean="0"/>
            <a:t>Track Market-facing communication / effective date</a:t>
          </a:r>
          <a:endParaRPr lang="en-US" dirty="0"/>
        </a:p>
      </dgm:t>
    </dgm:pt>
    <dgm:pt modelId="{BC1AFD14-4665-49D7-81A5-8E28A09F696C}" type="parTrans" cxnId="{902015EA-E005-45BF-99AB-F15A0D4A8B18}">
      <dgm:prSet/>
      <dgm:spPr/>
      <dgm:t>
        <a:bodyPr/>
        <a:lstStyle/>
        <a:p>
          <a:endParaRPr lang="en-US"/>
        </a:p>
      </dgm:t>
    </dgm:pt>
    <dgm:pt modelId="{7928DBE0-9E78-4750-A26A-068CF08E4323}" type="sibTrans" cxnId="{902015EA-E005-45BF-99AB-F15A0D4A8B18}">
      <dgm:prSet/>
      <dgm:spPr/>
      <dgm:t>
        <a:bodyPr/>
        <a:lstStyle/>
        <a:p>
          <a:endParaRPr lang="en-US"/>
        </a:p>
      </dgm:t>
    </dgm:pt>
    <dgm:pt modelId="{4F8B10EB-1CF8-45A7-A861-C6B4F36A7153}">
      <dgm:prSet phldrT="[Text]"/>
      <dgm:spPr/>
      <dgm:t>
        <a:bodyPr/>
        <a:lstStyle/>
        <a:p>
          <a:r>
            <a:rPr lang="en-US" dirty="0" smtClean="0"/>
            <a:t>Verify Matrix </a:t>
          </a:r>
          <a:endParaRPr lang="en-US" dirty="0"/>
        </a:p>
      </dgm:t>
    </dgm:pt>
    <dgm:pt modelId="{DE2BAA4F-ECAB-4C35-A6E9-99BB6008AE12}" type="parTrans" cxnId="{1ABBBFB1-5FA7-40AD-918B-5183E29B7892}">
      <dgm:prSet/>
      <dgm:spPr/>
      <dgm:t>
        <a:bodyPr/>
        <a:lstStyle/>
        <a:p>
          <a:endParaRPr lang="en-US"/>
        </a:p>
      </dgm:t>
    </dgm:pt>
    <dgm:pt modelId="{696E5112-E085-4A6E-8B15-75C248A1AF30}" type="sibTrans" cxnId="{1ABBBFB1-5FA7-40AD-918B-5183E29B7892}">
      <dgm:prSet/>
      <dgm:spPr/>
      <dgm:t>
        <a:bodyPr/>
        <a:lstStyle/>
        <a:p>
          <a:endParaRPr lang="en-US"/>
        </a:p>
      </dgm:t>
    </dgm:pt>
    <dgm:pt modelId="{C0227AC6-AC6D-47D6-B2DC-81E8D5BB3E1B}">
      <dgm:prSet phldrT="[Text]"/>
      <dgm:spPr/>
      <dgm:t>
        <a:bodyPr/>
        <a:lstStyle/>
        <a:p>
          <a:r>
            <a:rPr lang="en-US" dirty="0" smtClean="0"/>
            <a:t>Catch up on NPRRs approaching IA review  (e.g. NPRR885)</a:t>
          </a:r>
          <a:endParaRPr lang="en-US" dirty="0"/>
        </a:p>
      </dgm:t>
    </dgm:pt>
    <dgm:pt modelId="{EDB37D2A-BCB5-4284-9494-8146CFE819EA}" type="parTrans" cxnId="{37FDBA8A-CA61-4D94-ACFD-A7ABC6443F07}">
      <dgm:prSet/>
      <dgm:spPr/>
      <dgm:t>
        <a:bodyPr/>
        <a:lstStyle/>
        <a:p>
          <a:endParaRPr lang="en-US"/>
        </a:p>
      </dgm:t>
    </dgm:pt>
    <dgm:pt modelId="{8086356A-5DFA-4A3E-87BE-925AD043971F}" type="sibTrans" cxnId="{37FDBA8A-CA61-4D94-ACFD-A7ABC6443F07}">
      <dgm:prSet/>
      <dgm:spPr/>
      <dgm:t>
        <a:bodyPr/>
        <a:lstStyle/>
        <a:p>
          <a:endParaRPr lang="en-US"/>
        </a:p>
      </dgm:t>
    </dgm:pt>
    <dgm:pt modelId="{A436902A-4AFD-456A-952E-7CC641AB4638}">
      <dgm:prSet phldrT="[Text]"/>
      <dgm:spPr/>
      <dgm:t>
        <a:bodyPr/>
        <a:lstStyle/>
        <a:p>
          <a:r>
            <a:rPr lang="en-US" dirty="0" smtClean="0"/>
            <a:t>Shadow calculations on Settlement Statement</a:t>
          </a:r>
          <a:endParaRPr lang="en-US" dirty="0"/>
        </a:p>
      </dgm:t>
    </dgm:pt>
    <dgm:pt modelId="{49F95501-33F8-4FE5-BBCF-97A57084E2B9}" type="parTrans" cxnId="{6C69DA82-70BD-4691-8B2A-A8E66BE610B1}">
      <dgm:prSet/>
      <dgm:spPr/>
      <dgm:t>
        <a:bodyPr/>
        <a:lstStyle/>
        <a:p>
          <a:endParaRPr lang="en-US"/>
        </a:p>
      </dgm:t>
    </dgm:pt>
    <dgm:pt modelId="{D1F8E3C4-DB96-456E-9106-07989748F447}" type="sibTrans" cxnId="{6C69DA82-70BD-4691-8B2A-A8E66BE610B1}">
      <dgm:prSet/>
      <dgm:spPr/>
      <dgm:t>
        <a:bodyPr/>
        <a:lstStyle/>
        <a:p>
          <a:endParaRPr lang="en-US"/>
        </a:p>
      </dgm:t>
    </dgm:pt>
    <dgm:pt modelId="{CD8109A9-55F6-49A6-976C-08131302394A}">
      <dgm:prSet phldrT="[Text]"/>
      <dgm:spPr/>
      <dgm:t>
        <a:bodyPr/>
        <a:lstStyle/>
        <a:p>
          <a:r>
            <a:rPr lang="en-US" dirty="0" smtClean="0"/>
            <a:t>Implementation feedback</a:t>
          </a:r>
          <a:endParaRPr lang="en-US" dirty="0"/>
        </a:p>
      </dgm:t>
    </dgm:pt>
    <dgm:pt modelId="{C2E90146-30F3-4842-AAAB-70C20ADA2F0B}" type="parTrans" cxnId="{13CE7A72-1A4B-41BC-A49E-612B21BE528A}">
      <dgm:prSet/>
      <dgm:spPr/>
    </dgm:pt>
    <dgm:pt modelId="{290F8263-BE14-4143-A7BC-240D365D9259}" type="sibTrans" cxnId="{13CE7A72-1A4B-41BC-A49E-612B21BE528A}">
      <dgm:prSet/>
      <dgm:spPr/>
    </dgm:pt>
    <dgm:pt modelId="{530EC3B3-45D7-4E94-B7A7-15CA54C0D195}" type="pres">
      <dgm:prSet presAssocID="{A3215D11-5BEF-4798-9074-D2DC0C49AB6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F92B19F-B063-43F4-B66D-2DB78735D36F}" type="pres">
      <dgm:prSet presAssocID="{1E82EA0B-E403-4ECD-B8EF-19A0F002A93B}" presName="composite" presStyleCnt="0"/>
      <dgm:spPr/>
    </dgm:pt>
    <dgm:pt modelId="{8192C297-77CA-4455-95D0-87BD02D75C48}" type="pres">
      <dgm:prSet presAssocID="{1E82EA0B-E403-4ECD-B8EF-19A0F002A93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9CDB10-C595-4D7E-BF7B-39E4E01FB7B8}" type="pres">
      <dgm:prSet presAssocID="{1E82EA0B-E403-4ECD-B8EF-19A0F002A93B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8E1CC1-2408-463E-AFAB-37085E8E2D2F}" type="pres">
      <dgm:prSet presAssocID="{24F77415-1A17-4982-98CF-71B28C8A8A73}" presName="sp" presStyleCnt="0"/>
      <dgm:spPr/>
    </dgm:pt>
    <dgm:pt modelId="{BC91D1F0-8EDE-4D56-A895-54B26B3EE858}" type="pres">
      <dgm:prSet presAssocID="{CC044DDC-180C-4D7F-9582-3AF49755F8D8}" presName="composite" presStyleCnt="0"/>
      <dgm:spPr/>
    </dgm:pt>
    <dgm:pt modelId="{54A03C7B-D281-489D-BA28-DFCC656F491B}" type="pres">
      <dgm:prSet presAssocID="{CC044DDC-180C-4D7F-9582-3AF49755F8D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10965F-0E2D-49CF-ADF6-6654989EA2F1}" type="pres">
      <dgm:prSet presAssocID="{CC044DDC-180C-4D7F-9582-3AF49755F8D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2B283C-ED59-4C34-8B54-A987761AD0D3}" type="pres">
      <dgm:prSet presAssocID="{328A9C83-69E1-47CB-AE22-42144E3E8B19}" presName="sp" presStyleCnt="0"/>
      <dgm:spPr/>
    </dgm:pt>
    <dgm:pt modelId="{9EB50F5B-D143-4ED5-99CF-EF02B3ABB9F6}" type="pres">
      <dgm:prSet presAssocID="{2A6E405A-E97F-4484-B622-2DDB615C21B5}" presName="composite" presStyleCnt="0"/>
      <dgm:spPr/>
    </dgm:pt>
    <dgm:pt modelId="{A36AE97B-24B5-49EC-9643-E63B2676C376}" type="pres">
      <dgm:prSet presAssocID="{2A6E405A-E97F-4484-B622-2DDB615C21B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D6C870-5200-4571-BE6C-70624BB97166}" type="pres">
      <dgm:prSet presAssocID="{2A6E405A-E97F-4484-B622-2DDB615C21B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2CC7F7-7874-46BD-82D0-BA8AA279A301}" type="presOf" srcId="{8B5CCBD8-3D71-48FD-989D-9232534B63F3}" destId="{129CDB10-C595-4D7E-BF7B-39E4E01FB7B8}" srcOrd="0" destOrd="1" presId="urn:microsoft.com/office/officeart/2005/8/layout/chevron2"/>
    <dgm:cxn modelId="{BF66E41F-A399-4269-B4E1-9A67FB30B554}" srcId="{1E82EA0B-E403-4ECD-B8EF-19A0F002A93B}" destId="{F79EDB7F-1866-42AF-9317-3D224846E869}" srcOrd="0" destOrd="0" parTransId="{BEE54600-588D-4350-957F-5BD16B554C54}" sibTransId="{82184B11-EC51-4620-A11D-69E010D41478}"/>
    <dgm:cxn modelId="{F2C804A3-DB52-41A1-A799-5852178631FA}" type="presOf" srcId="{AB18E692-0ECD-409C-8D26-D7002EE5A604}" destId="{FBD6C870-5200-4571-BE6C-70624BB97166}" srcOrd="0" destOrd="0" presId="urn:microsoft.com/office/officeart/2005/8/layout/chevron2"/>
    <dgm:cxn modelId="{387D60EA-88E7-44C7-9583-97BF600EE930}" srcId="{A3215D11-5BEF-4798-9074-D2DC0C49AB6F}" destId="{2A6E405A-E97F-4484-B622-2DDB615C21B5}" srcOrd="2" destOrd="0" parTransId="{D3D48074-0D15-4E18-AF18-2718F9945209}" sibTransId="{D392A25F-BDE5-4934-B6B2-71604D4CA886}"/>
    <dgm:cxn modelId="{4AFBDB22-5955-423A-A09D-2EFF0C249B6E}" srcId="{CC044DDC-180C-4D7F-9582-3AF49755F8D8}" destId="{CF81FB36-0DCE-450C-B83E-31973C93FF14}" srcOrd="1" destOrd="0" parTransId="{D11B5621-FED5-43B4-AFB0-5D10B55FF50F}" sibTransId="{8F2F047B-DEC9-4D71-8FF1-4A4A1907241D}"/>
    <dgm:cxn modelId="{89120EA2-5343-4C92-A489-06F986ECDA8C}" type="presOf" srcId="{CD8109A9-55F6-49A6-976C-08131302394A}" destId="{FBD6C870-5200-4571-BE6C-70624BB97166}" srcOrd="0" destOrd="3" presId="urn:microsoft.com/office/officeart/2005/8/layout/chevron2"/>
    <dgm:cxn modelId="{BFBB0117-F04E-46D2-BDAE-9B73784689E9}" srcId="{1E82EA0B-E403-4ECD-B8EF-19A0F002A93B}" destId="{8B5CCBD8-3D71-48FD-989D-9232534B63F3}" srcOrd="1" destOrd="0" parTransId="{B1E9C048-A549-49D0-B965-A74D41F17091}" sibTransId="{2CB11651-66E9-41AC-A682-CCA2066FAEE6}"/>
    <dgm:cxn modelId="{C2DA8FA7-DCDD-4EDE-B3F1-B81987A9DBF7}" srcId="{A3215D11-5BEF-4798-9074-D2DC0C49AB6F}" destId="{CC044DDC-180C-4D7F-9582-3AF49755F8D8}" srcOrd="1" destOrd="0" parTransId="{E5C58038-1C70-42B3-9A21-213DA1A2D0F5}" sibTransId="{328A9C83-69E1-47CB-AE22-42144E3E8B19}"/>
    <dgm:cxn modelId="{3ED864C7-C8B9-48B8-AF80-EC2FF84D5A4E}" type="presOf" srcId="{CC044DDC-180C-4D7F-9582-3AF49755F8D8}" destId="{54A03C7B-D281-489D-BA28-DFCC656F491B}" srcOrd="0" destOrd="0" presId="urn:microsoft.com/office/officeart/2005/8/layout/chevron2"/>
    <dgm:cxn modelId="{B2115833-33ED-45F2-ABEB-C9E803C21AFB}" type="presOf" srcId="{2A6E405A-E97F-4484-B622-2DDB615C21B5}" destId="{A36AE97B-24B5-49EC-9643-E63B2676C376}" srcOrd="0" destOrd="0" presId="urn:microsoft.com/office/officeart/2005/8/layout/chevron2"/>
    <dgm:cxn modelId="{6C69DA82-70BD-4691-8B2A-A8E66BE610B1}" srcId="{2A6E405A-E97F-4484-B622-2DDB615C21B5}" destId="{A436902A-4AFD-456A-952E-7CC641AB4638}" srcOrd="2" destOrd="0" parTransId="{49F95501-33F8-4FE5-BBCF-97A57084E2B9}" sibTransId="{D1F8E3C4-DB96-456E-9106-07989748F447}"/>
    <dgm:cxn modelId="{A0DD5AD5-CB1F-4CA8-9E6C-E6BF20200FA1}" type="presOf" srcId="{A436902A-4AFD-456A-952E-7CC641AB4638}" destId="{FBD6C870-5200-4571-BE6C-70624BB97166}" srcOrd="0" destOrd="2" presId="urn:microsoft.com/office/officeart/2005/8/layout/chevron2"/>
    <dgm:cxn modelId="{38E2A9A6-72EA-491A-995D-DEFE4E8F997E}" type="presOf" srcId="{C0227AC6-AC6D-47D6-B2DC-81E8D5BB3E1B}" destId="{4810965F-0E2D-49CF-ADF6-6654989EA2F1}" srcOrd="0" destOrd="0" presId="urn:microsoft.com/office/officeart/2005/8/layout/chevron2"/>
    <dgm:cxn modelId="{13CE7A72-1A4B-41BC-A49E-612B21BE528A}" srcId="{2A6E405A-E97F-4484-B622-2DDB615C21B5}" destId="{CD8109A9-55F6-49A6-976C-08131302394A}" srcOrd="3" destOrd="0" parTransId="{C2E90146-30F3-4842-AAAB-70C20ADA2F0B}" sibTransId="{290F8263-BE14-4143-A7BC-240D365D9259}"/>
    <dgm:cxn modelId="{902015EA-E005-45BF-99AB-F15A0D4A8B18}" srcId="{2A6E405A-E97F-4484-B622-2DDB615C21B5}" destId="{AB18E692-0ECD-409C-8D26-D7002EE5A604}" srcOrd="0" destOrd="0" parTransId="{BC1AFD14-4665-49D7-81A5-8E28A09F696C}" sibTransId="{7928DBE0-9E78-4750-A26A-068CF08E4323}"/>
    <dgm:cxn modelId="{F6AB049F-1750-49A9-A8E0-7D9A8F94570C}" type="presOf" srcId="{A3215D11-5BEF-4798-9074-D2DC0C49AB6F}" destId="{530EC3B3-45D7-4E94-B7A7-15CA54C0D195}" srcOrd="0" destOrd="0" presId="urn:microsoft.com/office/officeart/2005/8/layout/chevron2"/>
    <dgm:cxn modelId="{FF722C71-A75E-4D4E-8A73-4E544D58781B}" type="presOf" srcId="{F79EDB7F-1866-42AF-9317-3D224846E869}" destId="{129CDB10-C595-4D7E-BF7B-39E4E01FB7B8}" srcOrd="0" destOrd="0" presId="urn:microsoft.com/office/officeart/2005/8/layout/chevron2"/>
    <dgm:cxn modelId="{45AD0D86-7E54-484D-B434-E83662853CD0}" type="presOf" srcId="{1E82EA0B-E403-4ECD-B8EF-19A0F002A93B}" destId="{8192C297-77CA-4455-95D0-87BD02D75C48}" srcOrd="0" destOrd="0" presId="urn:microsoft.com/office/officeart/2005/8/layout/chevron2"/>
    <dgm:cxn modelId="{BDA18282-6593-46D4-ACB9-EA1C9EFEFD47}" srcId="{A3215D11-5BEF-4798-9074-D2DC0C49AB6F}" destId="{1E82EA0B-E403-4ECD-B8EF-19A0F002A93B}" srcOrd="0" destOrd="0" parTransId="{F3454DBB-5153-4879-A38E-D5441D607AA3}" sibTransId="{24F77415-1A17-4982-98CF-71B28C8A8A73}"/>
    <dgm:cxn modelId="{1ABBBFB1-5FA7-40AD-918B-5183E29B7892}" srcId="{2A6E405A-E97F-4484-B622-2DDB615C21B5}" destId="{4F8B10EB-1CF8-45A7-A861-C6B4F36A7153}" srcOrd="1" destOrd="0" parTransId="{DE2BAA4F-ECAB-4C35-A6E9-99BB6008AE12}" sibTransId="{696E5112-E085-4A6E-8B15-75C248A1AF30}"/>
    <dgm:cxn modelId="{0DEAD05D-566D-4715-957B-FC3780BD0EAC}" type="presOf" srcId="{CF81FB36-0DCE-450C-B83E-31973C93FF14}" destId="{4810965F-0E2D-49CF-ADF6-6654989EA2F1}" srcOrd="0" destOrd="1" presId="urn:microsoft.com/office/officeart/2005/8/layout/chevron2"/>
    <dgm:cxn modelId="{F7D7FFC8-6544-43BB-A3F2-E171DADEBFFF}" type="presOf" srcId="{4F8B10EB-1CF8-45A7-A861-C6B4F36A7153}" destId="{FBD6C870-5200-4571-BE6C-70624BB97166}" srcOrd="0" destOrd="1" presId="urn:microsoft.com/office/officeart/2005/8/layout/chevron2"/>
    <dgm:cxn modelId="{37FDBA8A-CA61-4D94-ACFD-A7ABC6443F07}" srcId="{CC044DDC-180C-4D7F-9582-3AF49755F8D8}" destId="{C0227AC6-AC6D-47D6-B2DC-81E8D5BB3E1B}" srcOrd="0" destOrd="0" parTransId="{EDB37D2A-BCB5-4284-9494-8146CFE819EA}" sibTransId="{8086356A-5DFA-4A3E-87BE-925AD043971F}"/>
    <dgm:cxn modelId="{7B197B4A-E95C-44F0-83E1-4CA09C463DE8}" type="presParOf" srcId="{530EC3B3-45D7-4E94-B7A7-15CA54C0D195}" destId="{DF92B19F-B063-43F4-B66D-2DB78735D36F}" srcOrd="0" destOrd="0" presId="urn:microsoft.com/office/officeart/2005/8/layout/chevron2"/>
    <dgm:cxn modelId="{BC7A5B80-5FDE-41B0-82BC-CE27AABDBD4A}" type="presParOf" srcId="{DF92B19F-B063-43F4-B66D-2DB78735D36F}" destId="{8192C297-77CA-4455-95D0-87BD02D75C48}" srcOrd="0" destOrd="0" presId="urn:microsoft.com/office/officeart/2005/8/layout/chevron2"/>
    <dgm:cxn modelId="{6BC355CA-256C-4034-A505-4C98D44E5C85}" type="presParOf" srcId="{DF92B19F-B063-43F4-B66D-2DB78735D36F}" destId="{129CDB10-C595-4D7E-BF7B-39E4E01FB7B8}" srcOrd="1" destOrd="0" presId="urn:microsoft.com/office/officeart/2005/8/layout/chevron2"/>
    <dgm:cxn modelId="{F659A0B3-B914-42FF-AA9F-07F3630D12F0}" type="presParOf" srcId="{530EC3B3-45D7-4E94-B7A7-15CA54C0D195}" destId="{138E1CC1-2408-463E-AFAB-37085E8E2D2F}" srcOrd="1" destOrd="0" presId="urn:microsoft.com/office/officeart/2005/8/layout/chevron2"/>
    <dgm:cxn modelId="{AB59CC35-4629-40BA-AF61-779D02350C81}" type="presParOf" srcId="{530EC3B3-45D7-4E94-B7A7-15CA54C0D195}" destId="{BC91D1F0-8EDE-4D56-A895-54B26B3EE858}" srcOrd="2" destOrd="0" presId="urn:microsoft.com/office/officeart/2005/8/layout/chevron2"/>
    <dgm:cxn modelId="{B5925D75-9EF3-4839-AED0-CAC870058259}" type="presParOf" srcId="{BC91D1F0-8EDE-4D56-A895-54B26B3EE858}" destId="{54A03C7B-D281-489D-BA28-DFCC656F491B}" srcOrd="0" destOrd="0" presId="urn:microsoft.com/office/officeart/2005/8/layout/chevron2"/>
    <dgm:cxn modelId="{03BAA2F5-D059-4C7F-98D8-EF10498EF016}" type="presParOf" srcId="{BC91D1F0-8EDE-4D56-A895-54B26B3EE858}" destId="{4810965F-0E2D-49CF-ADF6-6654989EA2F1}" srcOrd="1" destOrd="0" presId="urn:microsoft.com/office/officeart/2005/8/layout/chevron2"/>
    <dgm:cxn modelId="{F0C8A6E9-1B85-487E-9BE7-DB800E9C24F6}" type="presParOf" srcId="{530EC3B3-45D7-4E94-B7A7-15CA54C0D195}" destId="{6D2B283C-ED59-4C34-8B54-A987761AD0D3}" srcOrd="3" destOrd="0" presId="urn:microsoft.com/office/officeart/2005/8/layout/chevron2"/>
    <dgm:cxn modelId="{DFF913C6-9C5A-4089-8543-888040B22E9F}" type="presParOf" srcId="{530EC3B3-45D7-4E94-B7A7-15CA54C0D195}" destId="{9EB50F5B-D143-4ED5-99CF-EF02B3ABB9F6}" srcOrd="4" destOrd="0" presId="urn:microsoft.com/office/officeart/2005/8/layout/chevron2"/>
    <dgm:cxn modelId="{39CFF68E-04CF-46A1-B92E-771BFD290F08}" type="presParOf" srcId="{9EB50F5B-D143-4ED5-99CF-EF02B3ABB9F6}" destId="{A36AE97B-24B5-49EC-9643-E63B2676C376}" srcOrd="0" destOrd="0" presId="urn:microsoft.com/office/officeart/2005/8/layout/chevron2"/>
    <dgm:cxn modelId="{6EA1028B-5E64-440C-95FB-A1267A66395D}" type="presParOf" srcId="{9EB50F5B-D143-4ED5-99CF-EF02B3ABB9F6}" destId="{FBD6C870-5200-4571-BE6C-70624BB9716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2C297-77CA-4455-95D0-87BD02D75C48}">
      <dsp:nvSpPr>
        <dsp:cNvPr id="0" name=""/>
        <dsp:cNvSpPr/>
      </dsp:nvSpPr>
      <dsp:spPr>
        <a:xfrm rot="5400000">
          <a:off x="-266666" y="269043"/>
          <a:ext cx="1777777" cy="12444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New NPRR</a:t>
          </a:r>
          <a:endParaRPr lang="en-US" sz="1800" kern="1200" dirty="0"/>
        </a:p>
      </dsp:txBody>
      <dsp:txXfrm rot="-5400000">
        <a:off x="1" y="624598"/>
        <a:ext cx="1244444" cy="533333"/>
      </dsp:txXfrm>
    </dsp:sp>
    <dsp:sp modelId="{129CDB10-C595-4D7E-BF7B-39E4E01FB7B8}">
      <dsp:nvSpPr>
        <dsp:cNvPr id="0" name=""/>
        <dsp:cNvSpPr/>
      </dsp:nvSpPr>
      <dsp:spPr>
        <a:xfrm rot="5400000">
          <a:off x="4108444" y="-2861623"/>
          <a:ext cx="1155555" cy="68835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Evaluate for Settlement Impact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Early identification of questions for ERCOT</a:t>
          </a:r>
          <a:endParaRPr lang="en-US" sz="1700" kern="1200" dirty="0"/>
        </a:p>
      </dsp:txBody>
      <dsp:txXfrm rot="-5400000">
        <a:off x="1244444" y="58787"/>
        <a:ext cx="6827145" cy="1042735"/>
      </dsp:txXfrm>
    </dsp:sp>
    <dsp:sp modelId="{54A03C7B-D281-489D-BA28-DFCC656F491B}">
      <dsp:nvSpPr>
        <dsp:cNvPr id="0" name=""/>
        <dsp:cNvSpPr/>
      </dsp:nvSpPr>
      <dsp:spPr>
        <a:xfrm rot="5400000">
          <a:off x="-266666" y="1854572"/>
          <a:ext cx="1777777" cy="12444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Stakeholder</a:t>
          </a:r>
          <a:endParaRPr lang="en-US" sz="1800" kern="1200" dirty="0"/>
        </a:p>
      </dsp:txBody>
      <dsp:txXfrm rot="-5400000">
        <a:off x="1" y="2210127"/>
        <a:ext cx="1244444" cy="533333"/>
      </dsp:txXfrm>
    </dsp:sp>
    <dsp:sp modelId="{4810965F-0E2D-49CF-ADF6-6654989EA2F1}">
      <dsp:nvSpPr>
        <dsp:cNvPr id="0" name=""/>
        <dsp:cNvSpPr/>
      </dsp:nvSpPr>
      <dsp:spPr>
        <a:xfrm rot="5400000">
          <a:off x="4108444" y="-1276094"/>
          <a:ext cx="1155555" cy="68835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Catch up on NPRRs approaching IA review  (e.g. NPRR885)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“Yes” to the concept, but details need feedback loop before leaving the stakeholder process (e.g. NPRR917)</a:t>
          </a:r>
          <a:endParaRPr lang="en-US" sz="1700" kern="1200" dirty="0"/>
        </a:p>
      </dsp:txBody>
      <dsp:txXfrm rot="-5400000">
        <a:off x="1244444" y="1644316"/>
        <a:ext cx="6827145" cy="1042735"/>
      </dsp:txXfrm>
    </dsp:sp>
    <dsp:sp modelId="{A36AE97B-24B5-49EC-9643-E63B2676C376}">
      <dsp:nvSpPr>
        <dsp:cNvPr id="0" name=""/>
        <dsp:cNvSpPr/>
      </dsp:nvSpPr>
      <dsp:spPr>
        <a:xfrm rot="5400000">
          <a:off x="-266666" y="3440101"/>
          <a:ext cx="1777777" cy="12444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In flight</a:t>
          </a:r>
          <a:endParaRPr lang="en-US" sz="1800" kern="1200" dirty="0"/>
        </a:p>
      </dsp:txBody>
      <dsp:txXfrm rot="-5400000">
        <a:off x="1" y="3795656"/>
        <a:ext cx="1244444" cy="533333"/>
      </dsp:txXfrm>
    </dsp:sp>
    <dsp:sp modelId="{FBD6C870-5200-4571-BE6C-70624BB97166}">
      <dsp:nvSpPr>
        <dsp:cNvPr id="0" name=""/>
        <dsp:cNvSpPr/>
      </dsp:nvSpPr>
      <dsp:spPr>
        <a:xfrm rot="5400000">
          <a:off x="4108444" y="309434"/>
          <a:ext cx="1155555" cy="68835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Track Market-facing communication / effective date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Verify Matrix 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Shadow calculations on Settlement Statement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Implementation feedback</a:t>
          </a:r>
          <a:endParaRPr lang="en-US" sz="1700" kern="1200" dirty="0"/>
        </a:p>
      </dsp:txBody>
      <dsp:txXfrm rot="-5400000">
        <a:off x="1244444" y="3229844"/>
        <a:ext cx="6827145" cy="10427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8DD6961-0999-4ABB-BD32-6EE73A3B7858}" type="datetimeFigureOut">
              <a:rPr lang="en-US" smtClean="0"/>
              <a:t>3/27/2019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6119673-213A-432E-B269-E9C45BF3A2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145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951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38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623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91900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6561139"/>
            <a:ext cx="609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671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600201"/>
            <a:ext cx="113792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6561139"/>
            <a:ext cx="609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144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681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738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3/27/2019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223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3/27/2019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956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3/27/2019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684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3/27/2019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813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3/27/2019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448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3/27/2019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745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A2BC6-7A47-46DF-8552-B0EE37E8912A}" type="datetimeFigureOut">
              <a:rPr lang="en-US" smtClean="0"/>
              <a:t>3/27/2019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139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219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926080" y="6477001"/>
            <a:ext cx="9144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00" y="6248400"/>
            <a:ext cx="1575824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5B6770"/>
                </a:solidFill>
              </a:rPr>
              <a:t>PUBLIC</a:t>
            </a:r>
            <a:endParaRPr lang="en-US" sz="1000" b="1" dirty="0">
              <a:solidFill>
                <a:srgbClr val="5B67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8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Notice_Settlements@lists.ercot.com" TargetMode="Externa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665573" y="1874109"/>
            <a:ext cx="564603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 smtClean="0">
                <a:solidFill>
                  <a:srgbClr val="000000"/>
                </a:solidFill>
                <a:latin typeface="Arial Black"/>
              </a:rPr>
              <a:t>MSWG</a:t>
            </a:r>
          </a:p>
          <a:p>
            <a:endParaRPr lang="en-US" sz="2000" kern="0" dirty="0" smtClean="0">
              <a:solidFill>
                <a:srgbClr val="000000"/>
              </a:solidFill>
              <a:latin typeface="Arial Black" pitchFamily="34" charset="0"/>
            </a:endParaRPr>
          </a:p>
          <a:p>
            <a:r>
              <a:rPr lang="en-US" sz="3200" b="1" dirty="0" smtClean="0">
                <a:solidFill>
                  <a:prstClr val="black"/>
                </a:solidFill>
              </a:rPr>
              <a:t>Update to WMS</a:t>
            </a:r>
            <a:endParaRPr lang="en-US" sz="3200" b="1" dirty="0">
              <a:solidFill>
                <a:prstClr val="black"/>
              </a:solidFill>
            </a:endParaRPr>
          </a:p>
          <a:p>
            <a:endParaRPr lang="en-US" b="1" dirty="0" smtClean="0">
              <a:solidFill>
                <a:prstClr val="black"/>
              </a:solidFill>
            </a:endParaRPr>
          </a:p>
          <a:p>
            <a:endParaRPr lang="en-US" b="1" dirty="0">
              <a:solidFill>
                <a:prstClr val="black"/>
              </a:solidFill>
            </a:endParaRPr>
          </a:p>
          <a:p>
            <a:r>
              <a:rPr lang="en-US" b="1" dirty="0" smtClean="0">
                <a:solidFill>
                  <a:prstClr val="black"/>
                </a:solidFill>
              </a:rPr>
              <a:t>April 3, 2019</a:t>
            </a:r>
          </a:p>
          <a:p>
            <a:endParaRPr lang="en-US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99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941062"/>
          </a:xfrm>
        </p:spPr>
        <p:txBody>
          <a:bodyPr/>
          <a:lstStyle/>
          <a:p>
            <a:r>
              <a:rPr lang="en-US" dirty="0" smtClean="0"/>
              <a:t>MSWG Approach – Timing is everything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222777497"/>
              </p:ext>
            </p:extLst>
          </p:nvPr>
        </p:nvGraphicFramePr>
        <p:xfrm>
          <a:off x="2032000" y="1184744"/>
          <a:ext cx="8128000" cy="49535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953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999" y="243682"/>
            <a:ext cx="8067589" cy="695432"/>
          </a:xfrm>
        </p:spPr>
        <p:txBody>
          <a:bodyPr/>
          <a:lstStyle/>
          <a:p>
            <a:r>
              <a:rPr lang="en-US" dirty="0" smtClean="0"/>
              <a:t>Review of Market Data Transparency SLA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62641" y="1319841"/>
            <a:ext cx="1084340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MSWG has reviewed the updated Release date changes for 2019 and endorses </a:t>
            </a:r>
          </a:p>
          <a:p>
            <a:endParaRPr lang="en-US" sz="2400" dirty="0" smtClean="0"/>
          </a:p>
          <a:p>
            <a:r>
              <a:rPr lang="en-US" sz="2400" dirty="0" smtClean="0"/>
              <a:t>Request that WMS vote to approve next month</a:t>
            </a:r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641" y="1282098"/>
            <a:ext cx="10487025" cy="24384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603849" y="1932317"/>
            <a:ext cx="2984740" cy="603849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695432"/>
          </a:xfrm>
        </p:spPr>
        <p:txBody>
          <a:bodyPr/>
          <a:lstStyle/>
          <a:p>
            <a:r>
              <a:rPr lang="en-US" dirty="0" smtClean="0"/>
              <a:t>Wholesale Communications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39114"/>
            <a:ext cx="11379200" cy="5188564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RMGRR156 separated </a:t>
            </a:r>
            <a:r>
              <a:rPr lang="en-US" sz="1800" dirty="0"/>
              <a:t>the ERCOT-specific market communication responsibilities into </a:t>
            </a:r>
            <a:r>
              <a:rPr lang="en-US" sz="1800" dirty="0" smtClean="0"/>
              <a:t>the </a:t>
            </a:r>
            <a:r>
              <a:rPr lang="en-US" sz="1800" b="1" i="1" dirty="0"/>
              <a:t>ERCOT Business Practice Manual </a:t>
            </a:r>
            <a:r>
              <a:rPr lang="en-US" sz="1800" dirty="0"/>
              <a:t>and retains the retail Market Participant-specific market communications and processes within the </a:t>
            </a:r>
            <a:r>
              <a:rPr lang="en-US" sz="1800" b="1" i="1" dirty="0"/>
              <a:t>Retail Market </a:t>
            </a:r>
            <a:r>
              <a:rPr lang="en-US" sz="1800" b="1" i="1" dirty="0" smtClean="0"/>
              <a:t>Guide</a:t>
            </a:r>
            <a:r>
              <a:rPr lang="en-US" sz="1800" dirty="0" smtClean="0"/>
              <a:t>. The ERCOT Business Practice Manual now </a:t>
            </a:r>
            <a:r>
              <a:rPr lang="en-US" sz="1800" dirty="0"/>
              <a:t>contains “</a:t>
            </a:r>
            <a:r>
              <a:rPr lang="en-US" sz="1800" dirty="0" smtClean="0"/>
              <a:t>market-wide” communications, as the word “wholesale” was removed from section 12.2.2. </a:t>
            </a:r>
            <a:endParaRPr lang="en-US" sz="1800" dirty="0"/>
          </a:p>
          <a:p>
            <a:pPr marL="0" indent="0">
              <a:buNone/>
            </a:pPr>
            <a:endParaRPr lang="en-U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3.1.2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Audience</a:t>
            </a:r>
          </a:p>
          <a:p>
            <a:pPr marL="0" lvl="0" indent="0">
              <a:buNone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Unless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otherwise specified in the Protocols, an OBD, or other sections of this Business Practice, ERCOT will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issue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 Notices to the relevant email distribution list/s.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Table 1: Market Notice Email Distribution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Lists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ERCOT may also, at its discretion, send Market Notices to registered Market Participant contacts in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ERCOT’s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registration system.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Changes in practice resulted in MPs not receiving Market Notices for WAN and ERO invoices via usual exploder, rather to AP and Authorized Rep aliases. 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 smtClean="0">
                <a:cs typeface="Times New Roman" panose="02020603050405020304" pitchFamily="18" charset="0"/>
              </a:rPr>
              <a:t>MSWG working with ERCOT to reestablish use of </a:t>
            </a:r>
            <a:r>
              <a:rPr lang="en-US" sz="1600" b="1" dirty="0" smtClean="0">
                <a:solidFill>
                  <a:schemeClr val="accent4">
                    <a:lumMod val="75000"/>
                    <a:lumOff val="25000"/>
                  </a:schemeClr>
                </a:solidFill>
                <a:cs typeface="Times New Roman" panose="02020603050405020304" pitchFamily="18" charset="0"/>
                <a:hlinkClick r:id="rId2"/>
              </a:rPr>
              <a:t>Notice_Settlements@lists.ercot.com</a:t>
            </a:r>
            <a:r>
              <a:rPr lang="en-US" sz="1600" b="1" dirty="0" smtClean="0">
                <a:solidFill>
                  <a:schemeClr val="accent4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cs typeface="Times New Roman" panose="02020603050405020304" pitchFamily="18" charset="0"/>
              </a:rPr>
              <a:t>and review the Market Notices List currently in the </a:t>
            </a:r>
            <a:r>
              <a:rPr lang="en-US" sz="1600" b="1" i="1" dirty="0"/>
              <a:t>ERCOT Business Practice </a:t>
            </a:r>
            <a:r>
              <a:rPr lang="en-US" sz="1600" b="1" i="1" dirty="0" smtClean="0"/>
              <a:t>Manual.</a:t>
            </a:r>
            <a:endParaRPr lang="en-US" sz="1600" b="1" dirty="0" smtClean="0">
              <a:solidFill>
                <a:schemeClr val="accent4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27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695432"/>
          </a:xfrm>
        </p:spPr>
        <p:txBody>
          <a:bodyPr/>
          <a:lstStyle/>
          <a:p>
            <a:r>
              <a:rPr lang="en-US" dirty="0"/>
              <a:t>NPRR 885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Must-Run Alternative (MRA) Details and Revisions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304014"/>
            <a:ext cx="11379200" cy="4142629"/>
          </a:xfrm>
        </p:spPr>
        <p:txBody>
          <a:bodyPr/>
          <a:lstStyle/>
          <a:p>
            <a:r>
              <a:rPr lang="en-US" sz="2400" dirty="0" smtClean="0"/>
              <a:t>Many equations, “as advertised”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/>
              <a:t>Duration inconsistencies among bill determinants as currently </a:t>
            </a:r>
            <a:r>
              <a:rPr lang="en-US" sz="2400" dirty="0" smtClean="0"/>
              <a:t>defined</a:t>
            </a:r>
          </a:p>
          <a:p>
            <a:endParaRPr lang="en-US" sz="2400" dirty="0" smtClean="0"/>
          </a:p>
          <a:p>
            <a:r>
              <a:rPr lang="en-US" sz="2400" dirty="0" smtClean="0"/>
              <a:t>Similar </a:t>
            </a:r>
            <a:r>
              <a:rPr lang="en-US" sz="2400" dirty="0"/>
              <a:t>to NPRR850, Market Suspension and Restart, no show-stoppers, but more NPRRs will be needed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Need to know how verification data will flow to QSEs, if not via Settlement systems</a:t>
            </a: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28416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89884" y="939028"/>
            <a:ext cx="55275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QUESTIONS?</a:t>
            </a:r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240" y="2121719"/>
            <a:ext cx="2857500" cy="1600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74725" y="4822344"/>
            <a:ext cx="627207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smtClean="0">
                <a:solidFill>
                  <a:schemeClr val="accent1">
                    <a:lumMod val="75000"/>
                  </a:schemeClr>
                </a:solidFill>
              </a:rPr>
              <a:t>Next MSWG meeting will be </a:t>
            </a:r>
            <a:r>
              <a:rPr lang="en-US" sz="4000" i="1" dirty="0" smtClean="0">
                <a:solidFill>
                  <a:srgbClr val="FF0000"/>
                </a:solidFill>
              </a:rPr>
              <a:t>May 28, 2019 at 9:30am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46374" y="4458141"/>
            <a:ext cx="27337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Cancelling April meeting to attend the Energy Storage Workshop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90180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10734</TotalTime>
  <Words>242</Words>
  <Application>Microsoft Office PowerPoint</Application>
  <PresentationFormat>Widescreen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Times New Roman</vt:lpstr>
      <vt:lpstr>Office Theme</vt:lpstr>
      <vt:lpstr>1_Custom Design</vt:lpstr>
      <vt:lpstr>1_Office Theme</vt:lpstr>
      <vt:lpstr>PowerPoint Presentation</vt:lpstr>
      <vt:lpstr>MSWG Approach – Timing is everything</vt:lpstr>
      <vt:lpstr>Review of Market Data Transparency SLA</vt:lpstr>
      <vt:lpstr>Wholesale Communications Update</vt:lpstr>
      <vt:lpstr>NPRR 885 Must-Run Alternative (MRA) Details and Revisions </vt:lpstr>
      <vt:lpstr>PowerPoint Presentation</vt:lpstr>
    </vt:vector>
  </TitlesOfParts>
  <Company>Lower Colorado River Authority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Boisseau</dc:creator>
  <cp:lastModifiedBy>Heather Boisseau</cp:lastModifiedBy>
  <cp:revision>256</cp:revision>
  <cp:lastPrinted>2016-07-25T13:59:58Z</cp:lastPrinted>
  <dcterms:created xsi:type="dcterms:W3CDTF">2016-07-13T16:53:36Z</dcterms:created>
  <dcterms:modified xsi:type="dcterms:W3CDTF">2019-03-27T18:03:55Z</dcterms:modified>
</cp:coreProperties>
</file>