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60" r:id="rId4"/>
    <p:sldId id="272" r:id="rId5"/>
    <p:sldId id="273" r:id="rId6"/>
    <p:sldId id="269" r:id="rId7"/>
    <p:sldId id="270" r:id="rId8"/>
    <p:sldId id="271" r:id="rId9"/>
    <p:sldId id="261" r:id="rId10"/>
    <p:sldId id="262" r:id="rId11"/>
    <p:sldId id="263" r:id="rId12"/>
    <p:sldId id="264"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7021" autoAdjust="0"/>
  </p:normalViewPr>
  <p:slideViewPr>
    <p:cSldViewPr>
      <p:cViewPr>
        <p:scale>
          <a:sx n="100" d="100"/>
          <a:sy n="100" d="100"/>
        </p:scale>
        <p:origin x="-1944" y="-49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4/2/2019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22962B-8953-476D-9E2A-850698B2E256}" type="datetime1">
              <a:rPr lang="en-US" smtClean="0"/>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4D266F-74CA-4AE2-8527-C8E6ACD37FD0}" type="datetime1">
              <a:rPr lang="en-US" smtClean="0"/>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F1E059-F9D8-49BF-895D-2A6AAB33C8C2}" type="datetime1">
              <a:rPr lang="en-US" smtClean="0"/>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4D6B8-0739-41D1-8BCF-1D86B5945B7B}" type="datetime1">
              <a:rPr lang="en-US" smtClean="0"/>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85475F-F24F-4404-A159-B2E0868CB43E}" type="datetime1">
              <a:rPr lang="en-US" smtClean="0"/>
              <a:t>4/2/2019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EB5F40-1724-45AC-9E8F-3995753F3C41}" type="datetime1">
              <a:rPr lang="en-US" smtClean="0"/>
              <a:t>4/2/2019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122F0C-1B97-4759-8D52-88ECF6F80EA6}" type="datetime1">
              <a:rPr lang="en-US" smtClean="0"/>
              <a:t>4/2/2019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4/2/2019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4/2/2019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4/2/2019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4/2/2019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smtClean="0">
                <a:latin typeface="+mn-lt"/>
              </a:rPr>
              <a:t>Market Credit Working Group update to the Wholesale Market Subcommittee</a:t>
            </a:r>
            <a:endParaRPr lang="en-US" sz="3600" b="1" dirty="0">
              <a:latin typeface="+mn-lt"/>
            </a:endParaRP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smtClean="0"/>
              <a:t>04/03/2019</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smtClean="0"/>
              <a:t> </a:t>
            </a:r>
            <a:r>
              <a:rPr lang="en-US" b="1" dirty="0" smtClean="0"/>
              <a:t>Bill Barnes NRG, Chair</a:t>
            </a:r>
          </a:p>
          <a:p>
            <a:pPr algn="ctr"/>
            <a:r>
              <a:rPr lang="en-US" b="1" dirty="0" smtClean="0"/>
              <a:t>Josephine Wan Austin Energy, Vice Chair</a:t>
            </a:r>
            <a:endParaRPr lang="en-US" b="1" dirty="0"/>
          </a:p>
        </p:txBody>
      </p:sp>
    </p:spTree>
    <p:extLst>
      <p:ext uri="{BB962C8B-B14F-4D97-AF65-F5344CB8AC3E}">
        <p14:creationId xmlns:p14="http://schemas.microsoft.com/office/powerpoint/2010/main" val="3329429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143000"/>
            <a:ext cx="8229600" cy="5257800"/>
          </a:xfrm>
        </p:spPr>
        <p:txBody>
          <a:bodyPr>
            <a:normAutofit fontScale="47500" lnSpcReduction="20000"/>
          </a:bodyPr>
          <a:lstStyle/>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3300" dirty="0" smtClean="0"/>
          </a:p>
          <a:p>
            <a:pPr marL="0" indent="0">
              <a:buNone/>
            </a:pPr>
            <a:endParaRPr lang="en-US" sz="3300" dirty="0" smtClean="0"/>
          </a:p>
          <a:p>
            <a:pPr marL="0" indent="0">
              <a:buNone/>
            </a:pPr>
            <a:endParaRPr lang="en-US" sz="3300" dirty="0"/>
          </a:p>
          <a:p>
            <a:pPr marL="0" indent="0">
              <a:buNone/>
            </a:pPr>
            <a:endParaRPr lang="en-US" sz="3300" dirty="0" smtClean="0"/>
          </a:p>
          <a:p>
            <a:pPr marL="0" indent="0">
              <a:buNone/>
            </a:pPr>
            <a:endParaRPr lang="en-US" sz="3300" dirty="0"/>
          </a:p>
          <a:p>
            <a:pPr marL="0" indent="0">
              <a:buNone/>
            </a:pPr>
            <a:endParaRPr lang="en-US" sz="2400" b="1" dirty="0"/>
          </a:p>
          <a:p>
            <a:pPr marL="0" indent="0">
              <a:buNone/>
            </a:pPr>
            <a:r>
              <a:rPr lang="en-US" sz="2400" b="1" dirty="0"/>
              <a:t> </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313" y="1447800"/>
            <a:ext cx="7951787"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2701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350" y="1562100"/>
            <a:ext cx="8113713" cy="415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53899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143000"/>
            <a:ext cx="8229600" cy="5257800"/>
          </a:xfrm>
        </p:spPr>
        <p:txBody>
          <a:bodyPr>
            <a:normAutofit fontScale="25000" lnSpcReduction="20000"/>
          </a:bodyPr>
          <a:lstStyle/>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7200" b="1" dirty="0" smtClean="0"/>
          </a:p>
          <a:p>
            <a:pPr marL="0" indent="0">
              <a:buNone/>
            </a:pPr>
            <a:endParaRPr lang="en-US" sz="7200" dirty="0" smtClean="0"/>
          </a:p>
          <a:p>
            <a:pPr marL="0" indent="0">
              <a:buNone/>
            </a:pPr>
            <a:endParaRPr lang="en-US" sz="7200"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3300" dirty="0" smtClean="0"/>
          </a:p>
          <a:p>
            <a:pPr marL="0" indent="0">
              <a:buNone/>
            </a:pPr>
            <a:endParaRPr lang="en-US" sz="3300" dirty="0" smtClean="0"/>
          </a:p>
          <a:p>
            <a:pPr marL="0" indent="0">
              <a:buNone/>
            </a:pPr>
            <a:endParaRPr lang="en-US" sz="3300" dirty="0"/>
          </a:p>
          <a:p>
            <a:pPr marL="0" indent="0">
              <a:buNone/>
            </a:pPr>
            <a:endParaRPr lang="en-US" sz="3300" dirty="0" smtClean="0"/>
          </a:p>
          <a:p>
            <a:pPr marL="0" indent="0">
              <a:buNone/>
            </a:pPr>
            <a:endParaRPr lang="en-US" sz="2400" b="1" dirty="0"/>
          </a:p>
          <a:p>
            <a:pPr marL="0" indent="0">
              <a:buNone/>
            </a:pPr>
            <a:r>
              <a:rPr lang="en-US" sz="2400" b="1" dirty="0"/>
              <a:t> </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 y="1619250"/>
            <a:ext cx="7694613" cy="3943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42067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143000"/>
            <a:ext cx="8229600" cy="5257800"/>
          </a:xfrm>
        </p:spPr>
        <p:txBody>
          <a:bodyPr>
            <a:normAutofit fontScale="25000" lnSpcReduction="20000"/>
          </a:bodyPr>
          <a:lstStyle/>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7200" b="1" dirty="0" smtClean="0"/>
          </a:p>
          <a:p>
            <a:pPr marL="0" indent="0">
              <a:buNone/>
            </a:pPr>
            <a:endParaRPr lang="en-US" sz="7200" dirty="0" smtClean="0"/>
          </a:p>
          <a:p>
            <a:pPr marL="0" indent="0">
              <a:buNone/>
            </a:pPr>
            <a:endParaRPr lang="en-US" sz="7200"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3300" dirty="0" smtClean="0"/>
          </a:p>
          <a:p>
            <a:pPr marL="0" indent="0">
              <a:buNone/>
            </a:pPr>
            <a:endParaRPr lang="en-US" sz="3300" dirty="0" smtClean="0"/>
          </a:p>
          <a:p>
            <a:pPr marL="0" indent="0">
              <a:buNone/>
            </a:pPr>
            <a:endParaRPr lang="en-US" sz="3300" dirty="0"/>
          </a:p>
          <a:p>
            <a:pPr marL="0" indent="0">
              <a:buNone/>
            </a:pPr>
            <a:endParaRPr lang="en-US" sz="3300" dirty="0" smtClean="0"/>
          </a:p>
          <a:p>
            <a:pPr marL="0" indent="0">
              <a:buNone/>
            </a:pPr>
            <a:endParaRPr lang="en-US" sz="2400" b="1" dirty="0"/>
          </a:p>
          <a:p>
            <a:pPr marL="0" indent="0">
              <a:buNone/>
            </a:pPr>
            <a:r>
              <a:rPr lang="en-US" sz="2400" b="1" dirty="0"/>
              <a:t> </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 y="1504950"/>
            <a:ext cx="7847013" cy="413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89089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 y="1790700"/>
            <a:ext cx="7847013" cy="445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143000"/>
            <a:ext cx="8229600" cy="5257800"/>
          </a:xfrm>
        </p:spPr>
        <p:txBody>
          <a:bodyPr>
            <a:normAutofit fontScale="25000" lnSpcReduction="20000"/>
          </a:bodyPr>
          <a:lstStyle/>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7200" b="1" dirty="0" smtClean="0"/>
          </a:p>
          <a:p>
            <a:pPr marL="0" indent="0">
              <a:buNone/>
            </a:pPr>
            <a:endParaRPr lang="en-US" sz="7200" dirty="0" smtClean="0"/>
          </a:p>
          <a:p>
            <a:pPr marL="0" indent="0">
              <a:buNone/>
            </a:pPr>
            <a:endParaRPr lang="en-US" sz="7200"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3300" dirty="0" smtClean="0"/>
          </a:p>
          <a:p>
            <a:pPr marL="0" indent="0">
              <a:buNone/>
            </a:pPr>
            <a:endParaRPr lang="en-US" sz="3300" dirty="0" smtClean="0"/>
          </a:p>
          <a:p>
            <a:pPr marL="0" indent="0">
              <a:buNone/>
            </a:pPr>
            <a:endParaRPr lang="en-US" sz="3300" dirty="0"/>
          </a:p>
          <a:p>
            <a:pPr marL="0" indent="0">
              <a:buNone/>
            </a:pPr>
            <a:endParaRPr lang="en-US" sz="3300" dirty="0" smtClean="0"/>
          </a:p>
          <a:p>
            <a:pPr marL="0" indent="0">
              <a:buNone/>
            </a:pPr>
            <a:endParaRPr lang="en-US" sz="2400" b="1" dirty="0"/>
          </a:p>
          <a:p>
            <a:pPr marL="0" indent="0">
              <a:buNone/>
            </a:pPr>
            <a:r>
              <a:rPr lang="en-US" sz="2400" b="1" dirty="0"/>
              <a:t> </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cxnSp>
        <p:nvCxnSpPr>
          <p:cNvPr id="6" name="Straight Connector 5"/>
          <p:cNvCxnSpPr/>
          <p:nvPr/>
        </p:nvCxnSpPr>
        <p:spPr>
          <a:xfrm>
            <a:off x="4419600" y="2057400"/>
            <a:ext cx="0" cy="350520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7" name="Right Arrow 6"/>
          <p:cNvSpPr/>
          <p:nvPr/>
        </p:nvSpPr>
        <p:spPr>
          <a:xfrm>
            <a:off x="4495800" y="3733800"/>
            <a:ext cx="6096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7912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600200"/>
            <a:ext cx="8229600" cy="4800600"/>
          </a:xfrm>
        </p:spPr>
        <p:txBody>
          <a:bodyPr>
            <a:normAutofit/>
          </a:bodyPr>
          <a:lstStyle/>
          <a:p>
            <a:pPr>
              <a:defRPr/>
            </a:pPr>
            <a:r>
              <a:rPr lang="en-US" sz="2400" b="1" dirty="0"/>
              <a:t>General Update</a:t>
            </a:r>
          </a:p>
          <a:p>
            <a:pPr marL="457200" lvl="1" indent="0">
              <a:spcBef>
                <a:spcPts val="0"/>
              </a:spcBef>
              <a:buNone/>
              <a:defRPr/>
            </a:pPr>
            <a:endParaRPr lang="en-US" sz="2000" dirty="0"/>
          </a:p>
          <a:p>
            <a:pPr lvl="1">
              <a:spcBef>
                <a:spcPts val="0"/>
              </a:spcBef>
              <a:defRPr/>
            </a:pPr>
            <a:r>
              <a:rPr lang="en-US" sz="1600" dirty="0" smtClean="0"/>
              <a:t>March</a:t>
            </a:r>
            <a:r>
              <a:rPr lang="en-US" sz="1600" dirty="0" smtClean="0"/>
              <a:t> 28th </a:t>
            </a:r>
            <a:r>
              <a:rPr lang="en-US" sz="1600" dirty="0" smtClean="0"/>
              <a:t>Joint </a:t>
            </a:r>
            <a:r>
              <a:rPr lang="en-US" sz="1600" dirty="0"/>
              <a:t>MCWG/CWG </a:t>
            </a:r>
            <a:r>
              <a:rPr lang="en-US" sz="1600" dirty="0" smtClean="0"/>
              <a:t>Meeting</a:t>
            </a:r>
          </a:p>
          <a:p>
            <a:pPr marL="457200" lvl="1" indent="0">
              <a:spcBef>
                <a:spcPts val="0"/>
              </a:spcBef>
              <a:buNone/>
              <a:defRPr/>
            </a:pPr>
            <a:endParaRPr lang="en-US" sz="1600" dirty="0">
              <a:cs typeface="Arial" panose="020B0604020202020204" pitchFamily="34" charset="0"/>
            </a:endParaRPr>
          </a:p>
          <a:p>
            <a:pPr lvl="1">
              <a:spcBef>
                <a:spcPts val="0"/>
              </a:spcBef>
              <a:defRPr/>
            </a:pPr>
            <a:r>
              <a:rPr lang="en-US" sz="1600" dirty="0">
                <a:cs typeface="Arial" panose="020B0604020202020204" pitchFamily="34" charset="0"/>
              </a:rPr>
              <a:t>5</a:t>
            </a:r>
            <a:r>
              <a:rPr lang="en-US" sz="1600" dirty="0" smtClean="0">
                <a:cs typeface="Arial" panose="020B0604020202020204" pitchFamily="34" charset="0"/>
              </a:rPr>
              <a:t> </a:t>
            </a:r>
            <a:r>
              <a:rPr lang="en-US" sz="1600" dirty="0">
                <a:cs typeface="Arial" panose="020B0604020202020204" pitchFamily="34" charset="0"/>
              </a:rPr>
              <a:t>NPRRS reviewed for their credit </a:t>
            </a:r>
            <a:r>
              <a:rPr lang="en-US" sz="1600" dirty="0" smtClean="0">
                <a:cs typeface="Arial" panose="020B0604020202020204" pitchFamily="34" charset="0"/>
              </a:rPr>
              <a:t>impacts</a:t>
            </a:r>
          </a:p>
          <a:p>
            <a:pPr marL="457200" lvl="1" indent="0">
              <a:spcBef>
                <a:spcPts val="0"/>
              </a:spcBef>
              <a:buNone/>
              <a:defRPr/>
            </a:pPr>
            <a:endParaRPr lang="en-US" sz="1600" dirty="0" smtClean="0">
              <a:cs typeface="Arial" panose="020B0604020202020204" pitchFamily="34" charset="0"/>
            </a:endParaRPr>
          </a:p>
          <a:p>
            <a:pPr lvl="1">
              <a:spcBef>
                <a:spcPts val="0"/>
              </a:spcBef>
              <a:buFont typeface="Courier New" panose="02070309020205020404" pitchFamily="49" charset="0"/>
              <a:buChar char="o"/>
              <a:defRPr/>
            </a:pPr>
            <a:r>
              <a:rPr lang="en-US" sz="1600" dirty="0">
                <a:cs typeface="Arial" panose="020B0604020202020204" pitchFamily="34" charset="0"/>
              </a:rPr>
              <a:t>925NPRR Increasing Minimum Quantity for PTP Obligation </a:t>
            </a:r>
            <a:r>
              <a:rPr lang="en-US" sz="1600" dirty="0" smtClean="0">
                <a:cs typeface="Arial" panose="020B0604020202020204" pitchFamily="34" charset="0"/>
              </a:rPr>
              <a:t>Bids</a:t>
            </a:r>
            <a:endParaRPr lang="en-US" sz="1600" dirty="0">
              <a:cs typeface="Arial" panose="020B0604020202020204" pitchFamily="34" charset="0"/>
            </a:endParaRPr>
          </a:p>
          <a:p>
            <a:pPr lvl="1">
              <a:spcBef>
                <a:spcPts val="0"/>
              </a:spcBef>
              <a:buFont typeface="Courier New" panose="02070309020205020404" pitchFamily="49" charset="0"/>
              <a:buChar char="o"/>
              <a:defRPr/>
            </a:pPr>
            <a:r>
              <a:rPr lang="en-US" sz="1600" dirty="0">
                <a:cs typeface="Arial" panose="020B0604020202020204" pitchFamily="34" charset="0"/>
              </a:rPr>
              <a:t>885NPRR Must-Run Alternative (MRA) Details and Revisions Resulting from PUCT Project No. 46369, Rulemaking Relating to Reliability Must-Run </a:t>
            </a:r>
            <a:r>
              <a:rPr lang="en-US" sz="1600" dirty="0" smtClean="0">
                <a:cs typeface="Arial" panose="020B0604020202020204" pitchFamily="34" charset="0"/>
              </a:rPr>
              <a:t>Service</a:t>
            </a:r>
            <a:endParaRPr lang="en-US" sz="1600" dirty="0">
              <a:cs typeface="Arial" panose="020B0604020202020204" pitchFamily="34" charset="0"/>
            </a:endParaRPr>
          </a:p>
          <a:p>
            <a:pPr lvl="1">
              <a:spcBef>
                <a:spcPts val="0"/>
              </a:spcBef>
              <a:buFont typeface="Courier New" panose="02070309020205020404" pitchFamily="49" charset="0"/>
              <a:buChar char="o"/>
              <a:defRPr/>
            </a:pPr>
            <a:r>
              <a:rPr lang="en-US" sz="1600" dirty="0">
                <a:cs typeface="Arial" panose="020B0604020202020204" pitchFamily="34" charset="0"/>
              </a:rPr>
              <a:t>896NPRR Reliability Must-Run and Must-Run Alternative Evaluation </a:t>
            </a:r>
            <a:r>
              <a:rPr lang="en-US" sz="1600" dirty="0" smtClean="0">
                <a:cs typeface="Arial" panose="020B0604020202020204" pitchFamily="34" charset="0"/>
              </a:rPr>
              <a:t>Process</a:t>
            </a:r>
            <a:endParaRPr lang="en-US" sz="1600" dirty="0">
              <a:cs typeface="Arial" panose="020B0604020202020204" pitchFamily="34" charset="0"/>
            </a:endParaRPr>
          </a:p>
          <a:p>
            <a:pPr lvl="1">
              <a:spcBef>
                <a:spcPts val="0"/>
              </a:spcBef>
              <a:buFont typeface="Courier New" panose="02070309020205020404" pitchFamily="49" charset="0"/>
              <a:buChar char="o"/>
              <a:defRPr/>
            </a:pPr>
            <a:r>
              <a:rPr lang="en-US" sz="1600" dirty="0">
                <a:cs typeface="Arial" panose="020B0604020202020204" pitchFamily="34" charset="0"/>
              </a:rPr>
              <a:t>923NPRR Revision to Weather Responsiveness Determination </a:t>
            </a:r>
            <a:r>
              <a:rPr lang="en-US" sz="1600" dirty="0" smtClean="0">
                <a:cs typeface="Arial" panose="020B0604020202020204" pitchFamily="34" charset="0"/>
              </a:rPr>
              <a:t>Process</a:t>
            </a:r>
          </a:p>
          <a:p>
            <a:pPr lvl="1">
              <a:spcBef>
                <a:spcPts val="0"/>
              </a:spcBef>
              <a:buFont typeface="Courier New" panose="02070309020205020404" pitchFamily="49" charset="0"/>
              <a:buChar char="o"/>
              <a:defRPr/>
            </a:pPr>
            <a:r>
              <a:rPr lang="en-US" sz="1600" dirty="0">
                <a:cs typeface="Arial" panose="020B0604020202020204" pitchFamily="34" charset="0"/>
              </a:rPr>
              <a:t>924NPRR Addition of Form to Section 23 – Independent Market Information System Registered Entity (IMRE) Application for </a:t>
            </a:r>
            <a:r>
              <a:rPr lang="en-US" sz="1600" dirty="0" smtClean="0">
                <a:cs typeface="Arial" panose="020B0604020202020204" pitchFamily="34" charset="0"/>
              </a:rPr>
              <a:t>Registration</a:t>
            </a:r>
            <a:endParaRPr lang="en-US" sz="1600" dirty="0">
              <a:cs typeface="Arial" panose="020B0604020202020204" pitchFamily="34" charset="0"/>
            </a:endParaRPr>
          </a:p>
          <a:p>
            <a:pPr lvl="1">
              <a:spcBef>
                <a:spcPts val="0"/>
              </a:spcBef>
              <a:buFont typeface="Courier New" panose="02070309020205020404" pitchFamily="49" charset="0"/>
              <a:buChar char="o"/>
              <a:defRPr/>
            </a:pPr>
            <a:endParaRPr lang="en-US" sz="1600" dirty="0" smtClean="0">
              <a:cs typeface="Arial" panose="020B0604020202020204" pitchFamily="34" charset="0"/>
            </a:endParaRPr>
          </a:p>
          <a:p>
            <a:pPr lvl="1">
              <a:spcBef>
                <a:spcPts val="0"/>
              </a:spcBef>
              <a:buFont typeface="Courier New" panose="02070309020205020404" pitchFamily="49" charset="0"/>
              <a:buChar char="o"/>
              <a:defRPr/>
            </a:pPr>
            <a:r>
              <a:rPr lang="en-US" sz="1600" dirty="0" smtClean="0">
                <a:cs typeface="Arial" panose="020B0604020202020204" pitchFamily="34" charset="0"/>
              </a:rPr>
              <a:t>All operational and</a:t>
            </a:r>
            <a:r>
              <a:rPr lang="en-US" sz="1600" dirty="0" smtClean="0">
                <a:cs typeface="Arial" panose="020B0604020202020204" pitchFamily="34" charset="0"/>
              </a:rPr>
              <a:t> </a:t>
            </a:r>
            <a:r>
              <a:rPr lang="en-US" sz="1600" dirty="0" smtClean="0">
                <a:cs typeface="Arial" panose="020B0604020202020204" pitchFamily="34" charset="0"/>
              </a:rPr>
              <a:t>without </a:t>
            </a:r>
            <a:r>
              <a:rPr lang="en-US" sz="1600" dirty="0">
                <a:cs typeface="Arial" panose="020B0604020202020204" pitchFamily="34" charset="0"/>
              </a:rPr>
              <a:t>any credit </a:t>
            </a:r>
            <a:r>
              <a:rPr lang="en-US" sz="1600" dirty="0" smtClean="0">
                <a:cs typeface="Arial" panose="020B0604020202020204" pitchFamily="34" charset="0"/>
              </a:rPr>
              <a:t>impact.  </a:t>
            </a: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228600" y="1295400"/>
            <a:ext cx="8686800" cy="4953000"/>
          </a:xfrm>
        </p:spPr>
        <p:txBody>
          <a:bodyPr>
            <a:normAutofit fontScale="25000" lnSpcReduction="20000"/>
          </a:bodyPr>
          <a:lstStyle/>
          <a:p>
            <a:pPr marL="0" indent="0">
              <a:buNone/>
            </a:pPr>
            <a:r>
              <a:rPr lang="en-US" sz="8800" b="1" dirty="0" smtClean="0"/>
              <a:t>Report of the Independent Consultants on the </a:t>
            </a:r>
            <a:r>
              <a:rPr lang="en-US" sz="8800" b="1" dirty="0" err="1" smtClean="0"/>
              <a:t>Greenhat</a:t>
            </a:r>
            <a:r>
              <a:rPr lang="en-US" sz="8800" b="1" dirty="0" smtClean="0"/>
              <a:t> Default</a:t>
            </a:r>
            <a:endParaRPr lang="en-US" sz="8800" b="1" dirty="0"/>
          </a:p>
          <a:p>
            <a:pPr marL="0" indent="0">
              <a:buNone/>
            </a:pPr>
            <a:endParaRPr lang="en-US" sz="2000" dirty="0" smtClean="0"/>
          </a:p>
          <a:p>
            <a:pPr marL="0" indent="0">
              <a:buNone/>
            </a:pPr>
            <a:r>
              <a:rPr lang="en-US" sz="6400" b="1" u="sng" dirty="0" smtClean="0"/>
              <a:t>Summary of the Report Findings:</a:t>
            </a:r>
            <a:endParaRPr lang="en-US" sz="6400" b="1" u="sng" dirty="0" smtClean="0"/>
          </a:p>
          <a:p>
            <a:r>
              <a:rPr lang="en-US" sz="6400" u="sng" dirty="0" smtClean="0"/>
              <a:t>PJM </a:t>
            </a:r>
            <a:r>
              <a:rPr lang="en-US" sz="6400" u="sng" dirty="0"/>
              <a:t>did not have staff with the necessary training and credentials to successfully manage the financial risks posed by the numerous participants in its FTR markets</a:t>
            </a:r>
            <a:r>
              <a:rPr lang="en-US" sz="6400" dirty="0"/>
              <a:t>. For a number of years prior to </a:t>
            </a:r>
            <a:r>
              <a:rPr lang="en-US" sz="6400" dirty="0" err="1"/>
              <a:t>GreenHat</a:t>
            </a:r>
            <a:r>
              <a:rPr lang="en-US" sz="6400" dirty="0"/>
              <a:t>, PJM’s FTR market participants </a:t>
            </a:r>
            <a:r>
              <a:rPr lang="en-US" sz="6400" u="sng" dirty="0"/>
              <a:t>self-regulated their conduct</a:t>
            </a:r>
            <a:r>
              <a:rPr lang="en-US" sz="6400" dirty="0"/>
              <a:t>, and the market ran smoothly. </a:t>
            </a:r>
            <a:r>
              <a:rPr lang="en-US" sz="6400" dirty="0" err="1"/>
              <a:t>GreenHat</a:t>
            </a:r>
            <a:r>
              <a:rPr lang="en-US" sz="6400" dirty="0"/>
              <a:t>, however, provided a set of conditions for which the framework that PJM developed over time to manage risk was inadequate.</a:t>
            </a:r>
          </a:p>
          <a:p>
            <a:r>
              <a:rPr lang="en-US" sz="6400" u="sng" dirty="0" smtClean="0"/>
              <a:t>PJM </a:t>
            </a:r>
            <a:r>
              <a:rPr lang="en-US" sz="6400" u="sng" dirty="0"/>
              <a:t>made a decision not to terminate </a:t>
            </a:r>
            <a:r>
              <a:rPr lang="en-US" sz="6400" u="sng" dirty="0" err="1"/>
              <a:t>GreenHat’s</a:t>
            </a:r>
            <a:r>
              <a:rPr lang="en-US" sz="6400" u="sng" dirty="0"/>
              <a:t> trading rights when PJM initially understood the potential for a default</a:t>
            </a:r>
            <a:r>
              <a:rPr lang="en-US" sz="6400" dirty="0"/>
              <a:t>. Instead PJM chose to manage the situation, which PJM believed could not get worse. As is discussed in detail in this report, PJM did not effectively manage the situation, which grew materially worse.</a:t>
            </a:r>
          </a:p>
          <a:p>
            <a:r>
              <a:rPr lang="en-US" sz="6400" u="sng" dirty="0" smtClean="0"/>
              <a:t>PJM </a:t>
            </a:r>
            <a:r>
              <a:rPr lang="en-US" sz="6400" u="sng" dirty="0"/>
              <a:t>personnel were naive about </a:t>
            </a:r>
            <a:r>
              <a:rPr lang="en-US" sz="6400" u="sng" dirty="0" err="1"/>
              <a:t>GreenHat’s</a:t>
            </a:r>
            <a:r>
              <a:rPr lang="en-US" sz="6400" u="sng" dirty="0"/>
              <a:t> assurances of creditworthiness and a future revenue stream pledged to PJM</a:t>
            </a:r>
            <a:r>
              <a:rPr lang="en-US" sz="6400" dirty="0"/>
              <a:t>. What is more, they did not appreciate </a:t>
            </a:r>
            <a:r>
              <a:rPr lang="en-US" sz="6400" dirty="0" err="1"/>
              <a:t>GreenHat’s</a:t>
            </a:r>
            <a:r>
              <a:rPr lang="en-US" sz="6400" dirty="0"/>
              <a:t> determined ability to increase its position, and incur additional risk, thus expanding its losses well beyond anything PJM imagined could happen. </a:t>
            </a:r>
            <a:r>
              <a:rPr lang="en-US" sz="6400" u="sng" dirty="0"/>
              <a:t>PJM mistakenly believed it would contain and control </a:t>
            </a:r>
            <a:r>
              <a:rPr lang="en-US" sz="6400" u="sng" dirty="0" err="1"/>
              <a:t>GreenHat’s</a:t>
            </a:r>
            <a:r>
              <a:rPr lang="en-US" sz="6400" u="sng" dirty="0"/>
              <a:t> behavior and risk, which in the end it did not</a:t>
            </a:r>
            <a:r>
              <a:rPr lang="en-US" sz="6400" dirty="0"/>
              <a:t>. If PJM were better prepared to monitor market participant behavior, and better measure risk, we believe it could have and would have responded more effectively to </a:t>
            </a:r>
            <a:r>
              <a:rPr lang="en-US" sz="6400" dirty="0" err="1"/>
              <a:t>GreenHat’s</a:t>
            </a:r>
            <a:r>
              <a:rPr lang="en-US" sz="6400" dirty="0"/>
              <a:t> empty assurances.</a:t>
            </a:r>
          </a:p>
          <a:p>
            <a:r>
              <a:rPr lang="en-US" sz="6400" u="sng" dirty="0" smtClean="0"/>
              <a:t>PJM </a:t>
            </a:r>
            <a:r>
              <a:rPr lang="en-US" sz="6400" u="sng" dirty="0"/>
              <a:t>was late to recognize </a:t>
            </a:r>
            <a:r>
              <a:rPr lang="en-US" sz="6400" u="sng" dirty="0" err="1"/>
              <a:t>GreenHat</a:t>
            </a:r>
            <a:r>
              <a:rPr lang="en-US" sz="6400" u="sng" dirty="0"/>
              <a:t> as a problem</a:t>
            </a:r>
            <a:r>
              <a:rPr lang="en-US" sz="6400" dirty="0"/>
              <a:t>. Had PJM </a:t>
            </a:r>
            <a:r>
              <a:rPr lang="en-US" sz="6400" u="sng" dirty="0"/>
              <a:t>declared a default </a:t>
            </a:r>
            <a:r>
              <a:rPr lang="en-US" sz="6400" dirty="0"/>
              <a:t>upon first recognizing the </a:t>
            </a:r>
            <a:r>
              <a:rPr lang="en-US" sz="6400" dirty="0" err="1"/>
              <a:t>GreenHat</a:t>
            </a:r>
            <a:r>
              <a:rPr lang="en-US" sz="6400" dirty="0"/>
              <a:t> problem, the amount of the loss would have been substantial but far less than what PJM must deal with today. In any case, we find that even if PJM had made such a default declaration, our recommendations would stand as set forth in this document.</a:t>
            </a:r>
            <a:endParaRPr lang="en-US" sz="6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1953214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228600" y="1219200"/>
            <a:ext cx="8686800" cy="4953000"/>
          </a:xfrm>
        </p:spPr>
        <p:txBody>
          <a:bodyPr>
            <a:normAutofit fontScale="25000" lnSpcReduction="20000"/>
          </a:bodyPr>
          <a:lstStyle/>
          <a:p>
            <a:pPr marL="0" indent="0">
              <a:buNone/>
            </a:pPr>
            <a:r>
              <a:rPr lang="en-US" sz="8800" b="1" dirty="0" smtClean="0"/>
              <a:t>Report of the Independent Consultants on the </a:t>
            </a:r>
            <a:r>
              <a:rPr lang="en-US" sz="8800" b="1" dirty="0" err="1" smtClean="0"/>
              <a:t>Greenhat</a:t>
            </a:r>
            <a:r>
              <a:rPr lang="en-US" sz="8800" b="1" dirty="0" smtClean="0"/>
              <a:t> Default</a:t>
            </a:r>
            <a:endParaRPr lang="en-US" sz="8800" b="1" dirty="0"/>
          </a:p>
          <a:p>
            <a:pPr marL="0" indent="0">
              <a:buNone/>
            </a:pPr>
            <a:endParaRPr lang="en-US" sz="2000" dirty="0" smtClean="0"/>
          </a:p>
          <a:p>
            <a:pPr marL="0" indent="0">
              <a:buNone/>
            </a:pPr>
            <a:r>
              <a:rPr lang="en-US" sz="6400" b="1" u="sng" dirty="0" smtClean="0"/>
              <a:t>Recommendations:</a:t>
            </a:r>
            <a:endParaRPr lang="en-US" sz="6400" b="1" u="sng" dirty="0" smtClean="0"/>
          </a:p>
          <a:p>
            <a:r>
              <a:rPr lang="en-US" sz="6400" u="sng" dirty="0"/>
              <a:t>Advance Credit/Collateral Best Practices into the </a:t>
            </a:r>
            <a:r>
              <a:rPr lang="en-US" sz="6400" u="sng" dirty="0" smtClean="0"/>
              <a:t>Tariff</a:t>
            </a:r>
          </a:p>
          <a:p>
            <a:pPr lvl="1"/>
            <a:r>
              <a:rPr lang="en-US" sz="6000" dirty="0"/>
              <a:t>Use the mark to auction values established in the more frequent </a:t>
            </a:r>
            <a:r>
              <a:rPr lang="en-US" sz="6000" dirty="0" smtClean="0"/>
              <a:t>auctions</a:t>
            </a:r>
          </a:p>
          <a:p>
            <a:pPr lvl="1"/>
            <a:r>
              <a:rPr lang="en-US" sz="6000" dirty="0"/>
              <a:t>Retain the current 10¢/</a:t>
            </a:r>
            <a:r>
              <a:rPr lang="en-US" sz="6000" dirty="0" err="1"/>
              <a:t>MWh</a:t>
            </a:r>
            <a:r>
              <a:rPr lang="en-US" sz="6000" dirty="0"/>
              <a:t> minimum charge, in addition to purchase price, as a form of “original </a:t>
            </a:r>
            <a:r>
              <a:rPr lang="en-US" sz="6000" dirty="0" smtClean="0"/>
              <a:t>margin” </a:t>
            </a:r>
            <a:r>
              <a:rPr lang="en-US" sz="6000" dirty="0"/>
              <a:t>until such time as more precise measurements become available to determine original </a:t>
            </a:r>
            <a:r>
              <a:rPr lang="en-US" sz="6000" dirty="0" smtClean="0"/>
              <a:t>margin.</a:t>
            </a:r>
            <a:endParaRPr lang="en-US" sz="6000" dirty="0"/>
          </a:p>
          <a:p>
            <a:r>
              <a:rPr lang="en-US" sz="6400" u="sng" dirty="0"/>
              <a:t>Clarify the Role of PJM as Manager of Risk in Financial </a:t>
            </a:r>
            <a:r>
              <a:rPr lang="en-US" sz="6400" u="sng" dirty="0" smtClean="0"/>
              <a:t>Markets</a:t>
            </a:r>
          </a:p>
          <a:p>
            <a:pPr lvl="1"/>
            <a:r>
              <a:rPr lang="en-US" sz="6000" dirty="0"/>
              <a:t>FERC and PJM’s stakeholders should sufficiently empower PJM, and PJM should acknowledge and take ownership of its important duties to provide a fair and orderly market that also protects market participants and other PJM members from risks that they are otherwise unable to manage for </a:t>
            </a:r>
            <a:r>
              <a:rPr lang="en-US" sz="6000" dirty="0" smtClean="0"/>
              <a:t>themselves.</a:t>
            </a:r>
          </a:p>
          <a:p>
            <a:r>
              <a:rPr lang="en-US" sz="6400" u="sng" dirty="0"/>
              <a:t>Build a Customer Awareness Beyond Market Procedures &amp; </a:t>
            </a:r>
            <a:r>
              <a:rPr lang="en-US" sz="6400" u="sng" dirty="0" smtClean="0"/>
              <a:t>Rules (“Know Your Customer”)</a:t>
            </a:r>
          </a:p>
          <a:p>
            <a:pPr lvl="1"/>
            <a:r>
              <a:rPr lang="en-US" sz="6000" dirty="0"/>
              <a:t>Perform outsourced background checks for any member applicant, and should the </a:t>
            </a:r>
            <a:r>
              <a:rPr lang="en-US" sz="6000" dirty="0" smtClean="0"/>
              <a:t>applicant not </a:t>
            </a:r>
            <a:r>
              <a:rPr lang="en-US" sz="6000" dirty="0"/>
              <a:t>be a public company, for the three most senior officers</a:t>
            </a:r>
            <a:r>
              <a:rPr lang="en-US" sz="6000" dirty="0" smtClean="0"/>
              <a:t>.</a:t>
            </a:r>
          </a:p>
          <a:p>
            <a:pPr lvl="1"/>
            <a:r>
              <a:rPr lang="en-US" sz="6000" dirty="0"/>
              <a:t>Perform due diligence by confirming that an applicant for membership actually </a:t>
            </a:r>
            <a:r>
              <a:rPr lang="en-US" sz="6000" dirty="0" smtClean="0"/>
              <a:t>employs the </a:t>
            </a:r>
            <a:r>
              <a:rPr lang="en-US" sz="6000" dirty="0"/>
              <a:t>systems and processes for risk management as represented</a:t>
            </a:r>
            <a:r>
              <a:rPr lang="en-US" sz="6000" dirty="0" smtClean="0"/>
              <a:t>.</a:t>
            </a:r>
          </a:p>
          <a:p>
            <a:pPr lvl="1"/>
            <a:r>
              <a:rPr lang="en-US" sz="6000" dirty="0"/>
              <a:t>Provide explicit power for the rejection of a membership application should standards </a:t>
            </a:r>
            <a:r>
              <a:rPr lang="en-US" sz="6000" dirty="0" smtClean="0"/>
              <a:t>of good </a:t>
            </a:r>
            <a:r>
              <a:rPr lang="en-US" sz="6000" dirty="0"/>
              <a:t>background and regulatory history not be met</a:t>
            </a:r>
            <a:r>
              <a:rPr lang="en-US" sz="6000" dirty="0" smtClean="0"/>
              <a:t>.</a:t>
            </a:r>
          </a:p>
          <a:p>
            <a:pPr lvl="1"/>
            <a:r>
              <a:rPr lang="en-US" sz="6000" dirty="0"/>
              <a:t>Update the financial qualifications of participant companies at least annually and </a:t>
            </a:r>
            <a:r>
              <a:rPr lang="en-US" sz="6000" dirty="0" smtClean="0"/>
              <a:t>clarify PJM’s </a:t>
            </a:r>
            <a:r>
              <a:rPr lang="en-US" sz="6000" dirty="0"/>
              <a:t>rights to act on a member’s failure to meet those requirements.</a:t>
            </a:r>
            <a:endParaRPr lang="en-US" sz="6000" dirty="0" smtClean="0"/>
          </a:p>
          <a:p>
            <a:r>
              <a:rPr lang="en-US" sz="6400" u="sng" dirty="0"/>
              <a:t>Implement Technical Practices for Participant Risk </a:t>
            </a:r>
            <a:r>
              <a:rPr lang="en-US" sz="6400" u="sng" dirty="0" smtClean="0"/>
              <a:t>Management</a:t>
            </a:r>
            <a:endParaRPr lang="en-US" sz="6400" dirty="0"/>
          </a:p>
          <a:p>
            <a:pPr lvl="1"/>
            <a:r>
              <a:rPr lang="en-US" sz="6000" dirty="0"/>
              <a:t>Clarify with the IMM any PJM expectations regarding participant risk management </a:t>
            </a:r>
            <a:r>
              <a:rPr lang="en-US" sz="6000" dirty="0" smtClean="0"/>
              <a:t>of (some</a:t>
            </a:r>
            <a:r>
              <a:rPr lang="en-US" sz="6000" dirty="0"/>
              <a:t>) participant behaviors and reporting such with PJM</a:t>
            </a:r>
            <a:r>
              <a:rPr lang="en-US" sz="6000" dirty="0" smtClean="0"/>
              <a:t>.</a:t>
            </a:r>
          </a:p>
          <a:p>
            <a:pPr lvl="1"/>
            <a:r>
              <a:rPr lang="en-US" sz="6000" dirty="0"/>
              <a:t>E</a:t>
            </a:r>
            <a:r>
              <a:rPr lang="en-US" sz="6000" dirty="0" smtClean="0"/>
              <a:t>stablish position limits for FTRs based on company capitalization and tenor.</a:t>
            </a:r>
            <a:endParaRPr lang="en-US" sz="6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131932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228600" y="1219200"/>
            <a:ext cx="8686800" cy="4953000"/>
          </a:xfrm>
        </p:spPr>
        <p:txBody>
          <a:bodyPr>
            <a:normAutofit/>
          </a:bodyPr>
          <a:lstStyle/>
          <a:p>
            <a:pPr marL="0" indent="0">
              <a:buNone/>
            </a:pPr>
            <a:r>
              <a:rPr lang="en-US" sz="2200" b="1" dirty="0" smtClean="0"/>
              <a:t>Report of the Independent Consultants on the </a:t>
            </a:r>
            <a:r>
              <a:rPr lang="en-US" sz="2200" b="1" dirty="0" err="1" smtClean="0"/>
              <a:t>Greenhat</a:t>
            </a:r>
            <a:r>
              <a:rPr lang="en-US" sz="2200" b="1" dirty="0" smtClean="0"/>
              <a:t> Default</a:t>
            </a:r>
            <a:endParaRPr lang="en-US" sz="2200" b="1" dirty="0"/>
          </a:p>
          <a:p>
            <a:pPr marL="0" indent="0">
              <a:buNone/>
            </a:pPr>
            <a:endParaRPr lang="en-US" sz="400" dirty="0" smtClean="0"/>
          </a:p>
          <a:p>
            <a:pPr marL="0" indent="0">
              <a:buNone/>
            </a:pPr>
            <a:r>
              <a:rPr lang="en-US" sz="1600" b="1" u="sng" dirty="0" smtClean="0"/>
              <a:t>Recommendations:</a:t>
            </a:r>
            <a:endParaRPr lang="en-US" sz="1600" b="1" u="sng" dirty="0" smtClean="0"/>
          </a:p>
          <a:p>
            <a:r>
              <a:rPr lang="en-US" sz="1600" u="sng" dirty="0"/>
              <a:t>Bring On-board and Develop New Expertise in Risk </a:t>
            </a:r>
            <a:r>
              <a:rPr lang="en-US" sz="1600" u="sng" dirty="0" smtClean="0"/>
              <a:t>Management</a:t>
            </a:r>
          </a:p>
          <a:p>
            <a:pPr lvl="1"/>
            <a:r>
              <a:rPr lang="en-US" sz="1500" dirty="0"/>
              <a:t>Establish the position of Chief Risk Officer (CRO) over financial </a:t>
            </a:r>
            <a:r>
              <a:rPr lang="en-US" sz="1500" dirty="0" smtClean="0"/>
              <a:t>markets.</a:t>
            </a:r>
          </a:p>
          <a:p>
            <a:pPr lvl="1"/>
            <a:r>
              <a:rPr lang="en-US" sz="1500" dirty="0" smtClean="0"/>
              <a:t>Create an independent committee of the Board.</a:t>
            </a:r>
          </a:p>
          <a:p>
            <a:pPr lvl="1"/>
            <a:r>
              <a:rPr lang="en-US" sz="1500" dirty="0" smtClean="0"/>
              <a:t>Implement training for risk management.</a:t>
            </a:r>
          </a:p>
          <a:p>
            <a:r>
              <a:rPr lang="en-US" sz="1600" u="sng" dirty="0"/>
              <a:t>Increase the Frequency of Long-term </a:t>
            </a:r>
            <a:r>
              <a:rPr lang="en-US" sz="1600" u="sng" dirty="0" smtClean="0"/>
              <a:t>Auctions</a:t>
            </a:r>
          </a:p>
          <a:p>
            <a:pPr lvl="1"/>
            <a:r>
              <a:rPr lang="en-US" sz="1500" dirty="0"/>
              <a:t>Include Long Term FTRs in </a:t>
            </a:r>
            <a:r>
              <a:rPr lang="en-US" sz="1500" dirty="0" smtClean="0"/>
              <a:t>monthly </a:t>
            </a:r>
            <a:r>
              <a:rPr lang="en-US" sz="1500" dirty="0"/>
              <a:t>or at least bi-monthly auctions</a:t>
            </a:r>
            <a:r>
              <a:rPr lang="en-US" sz="1500" dirty="0" smtClean="0"/>
              <a:t>.</a:t>
            </a:r>
          </a:p>
          <a:p>
            <a:r>
              <a:rPr lang="en-US" sz="1600" u="sng" dirty="0"/>
              <a:t>Make Critical Organizational </a:t>
            </a:r>
            <a:r>
              <a:rPr lang="en-US" sz="1600" u="sng" dirty="0" smtClean="0"/>
              <a:t>Changes</a:t>
            </a:r>
          </a:p>
          <a:p>
            <a:pPr lvl="1"/>
            <a:r>
              <a:rPr lang="en-US" sz="1500" dirty="0"/>
              <a:t>Identify the critical departmental components to the PJM financial markets business, from running auctions to managing risk, and bring them together in a well aligned organization.</a:t>
            </a:r>
            <a:endParaRPr lang="en-US" sz="15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4143629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838200"/>
            <a:ext cx="8229600" cy="4953000"/>
          </a:xfrm>
        </p:spPr>
        <p:txBody>
          <a:bodyPr>
            <a:noAutofit/>
          </a:bodyPr>
          <a:lstStyle/>
          <a:p>
            <a:pPr marL="0" indent="0">
              <a:buNone/>
            </a:pPr>
            <a:r>
              <a:rPr lang="en-US" sz="2800" b="1" dirty="0" smtClean="0"/>
              <a:t>Review of ERCOT CRR Portfolio Valuation</a:t>
            </a:r>
            <a:endParaRPr lang="en-US" sz="2800" b="1" dirty="0"/>
          </a:p>
          <a:p>
            <a:pPr marL="0" indent="0">
              <a:buNone/>
            </a:pPr>
            <a:endParaRPr lang="en-US" sz="600" dirty="0" smtClean="0"/>
          </a:p>
          <a:p>
            <a:pPr marL="0" indent="0">
              <a:buNone/>
            </a:pPr>
            <a:r>
              <a:rPr lang="en-US" sz="2000" dirty="0" smtClean="0"/>
              <a:t>Assess the risk of a large CRR portfolio default</a:t>
            </a: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pic>
        <p:nvPicPr>
          <p:cNvPr id="5" name="Picture 4"/>
          <p:cNvPicPr>
            <a:picLocks noChangeAspect="1"/>
          </p:cNvPicPr>
          <p:nvPr/>
        </p:nvPicPr>
        <p:blipFill>
          <a:blip r:embed="rId2"/>
          <a:stretch>
            <a:fillRect/>
          </a:stretch>
        </p:blipFill>
        <p:spPr>
          <a:xfrm>
            <a:off x="1371600" y="1981200"/>
            <a:ext cx="6515100" cy="4730768"/>
          </a:xfrm>
          <a:prstGeom prst="rect">
            <a:avLst/>
          </a:prstGeom>
        </p:spPr>
      </p:pic>
      <p:sp>
        <p:nvSpPr>
          <p:cNvPr id="7" name="TextBox 6"/>
          <p:cNvSpPr txBox="1"/>
          <p:nvPr/>
        </p:nvSpPr>
        <p:spPr>
          <a:xfrm>
            <a:off x="4343400" y="6412468"/>
            <a:ext cx="838200" cy="369332"/>
          </a:xfrm>
          <a:prstGeom prst="rect">
            <a:avLst/>
          </a:prstGeom>
          <a:solidFill>
            <a:schemeClr val="bg1"/>
          </a:solidFill>
          <a:ln>
            <a:solidFill>
              <a:schemeClr val="tx1"/>
            </a:solidFill>
          </a:ln>
        </p:spPr>
        <p:txBody>
          <a:bodyPr wrap="square" rtlCol="0">
            <a:spAutoFit/>
          </a:bodyPr>
          <a:lstStyle/>
          <a:p>
            <a:pPr algn="ctr"/>
            <a:r>
              <a:rPr lang="en-US" dirty="0" smtClean="0"/>
              <a:t>Dollars</a:t>
            </a:r>
            <a:endParaRPr lang="en-US" dirty="0"/>
          </a:p>
        </p:txBody>
      </p:sp>
    </p:spTree>
    <p:extLst>
      <p:ext uri="{BB962C8B-B14F-4D97-AF65-F5344CB8AC3E}">
        <p14:creationId xmlns:p14="http://schemas.microsoft.com/office/powerpoint/2010/main" val="4009577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838200"/>
            <a:ext cx="8229600" cy="4953000"/>
          </a:xfrm>
        </p:spPr>
        <p:txBody>
          <a:bodyPr>
            <a:noAutofit/>
          </a:bodyPr>
          <a:lstStyle/>
          <a:p>
            <a:pPr marL="0" indent="0">
              <a:buNone/>
            </a:pPr>
            <a:r>
              <a:rPr lang="en-US" sz="2800" b="1" dirty="0" smtClean="0"/>
              <a:t>Review of ERCOT CRR Portfolio Valuation</a:t>
            </a:r>
            <a:endParaRPr lang="en-US" sz="2800" b="1" dirty="0"/>
          </a:p>
          <a:p>
            <a:pPr marL="0" indent="0">
              <a:buNone/>
            </a:pPr>
            <a:endParaRPr lang="en-US" sz="600" dirty="0" smtClean="0"/>
          </a:p>
          <a:p>
            <a:pPr marL="0" indent="0">
              <a:buNone/>
            </a:pPr>
            <a:r>
              <a:rPr lang="en-US" sz="2000" dirty="0" smtClean="0"/>
              <a:t>Assess the risk of a large CRR portfolio default</a:t>
            </a: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808736"/>
            <a:ext cx="6320372" cy="45923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4552950" y="6157970"/>
            <a:ext cx="838200" cy="369332"/>
          </a:xfrm>
          <a:prstGeom prst="rect">
            <a:avLst/>
          </a:prstGeom>
          <a:solidFill>
            <a:schemeClr val="bg1"/>
          </a:solidFill>
          <a:ln>
            <a:solidFill>
              <a:schemeClr val="tx1"/>
            </a:solidFill>
          </a:ln>
        </p:spPr>
        <p:txBody>
          <a:bodyPr wrap="square" rtlCol="0">
            <a:spAutoFit/>
          </a:bodyPr>
          <a:lstStyle/>
          <a:p>
            <a:pPr algn="ctr"/>
            <a:r>
              <a:rPr lang="en-US" dirty="0" err="1" smtClean="0"/>
              <a:t>MWh</a:t>
            </a:r>
            <a:endParaRPr lang="en-US" dirty="0"/>
          </a:p>
        </p:txBody>
      </p:sp>
    </p:spTree>
    <p:extLst>
      <p:ext uri="{BB962C8B-B14F-4D97-AF65-F5344CB8AC3E}">
        <p14:creationId xmlns:p14="http://schemas.microsoft.com/office/powerpoint/2010/main" val="3621867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600200"/>
            <a:ext cx="8229600" cy="4953000"/>
          </a:xfrm>
        </p:spPr>
        <p:txBody>
          <a:bodyPr>
            <a:normAutofit/>
          </a:bodyPr>
          <a:lstStyle/>
          <a:p>
            <a:pPr marL="0" indent="0">
              <a:buNone/>
            </a:pPr>
            <a:r>
              <a:rPr lang="en-US" b="1" dirty="0" smtClean="0"/>
              <a:t>Market Entry </a:t>
            </a:r>
            <a:r>
              <a:rPr lang="en-US" b="1" dirty="0" smtClean="0"/>
              <a:t>Qualifications Rules &amp; Process</a:t>
            </a:r>
            <a:endParaRPr lang="en-US" b="1" dirty="0"/>
          </a:p>
          <a:p>
            <a:pPr marL="0" indent="0">
              <a:buNone/>
            </a:pPr>
            <a:endParaRPr lang="en-US" sz="800" dirty="0" smtClean="0"/>
          </a:p>
          <a:p>
            <a:pPr marL="0" indent="0">
              <a:buNone/>
            </a:pPr>
            <a:r>
              <a:rPr lang="en-US" sz="2400" dirty="0" smtClean="0"/>
              <a:t>CWG/MCWG reviewed high-level summary of Market Participant Registration and Qualification rules.</a:t>
            </a:r>
          </a:p>
          <a:p>
            <a:pPr marL="0" indent="0">
              <a:buNone/>
            </a:pPr>
            <a:endParaRPr lang="en-US" sz="2400" dirty="0"/>
          </a:p>
          <a:p>
            <a:pPr marL="0" indent="0">
              <a:buNone/>
            </a:pPr>
            <a:r>
              <a:rPr lang="en-US" sz="2400" dirty="0" smtClean="0"/>
              <a:t>Next Steps?  WMS discussion and feedback.</a:t>
            </a:r>
            <a:endParaRPr lang="en-US" sz="1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1207420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600200"/>
            <a:ext cx="8229600" cy="4800600"/>
          </a:xfrm>
        </p:spPr>
        <p:txBody>
          <a:bodyPr>
            <a:normAutofit/>
          </a:bodyPr>
          <a:lstStyle/>
          <a:p>
            <a:pPr marL="0" indent="0">
              <a:buNone/>
            </a:pPr>
            <a:r>
              <a:rPr lang="en-US" sz="2400" b="1" dirty="0" smtClean="0"/>
              <a:t>ERCOT Credit Exposure Updates</a:t>
            </a:r>
          </a:p>
          <a:p>
            <a:pPr marL="0" indent="0">
              <a:buNone/>
            </a:pPr>
            <a:endParaRPr lang="en-US" sz="2400" b="1" dirty="0"/>
          </a:p>
          <a:p>
            <a:r>
              <a:rPr lang="en-US" sz="1800" dirty="0"/>
              <a:t>Market-wide average TPE decreased from $330.5 million to $263.8 million </a:t>
            </a:r>
          </a:p>
          <a:p>
            <a:pPr lvl="1"/>
            <a:r>
              <a:rPr lang="en-US" sz="1400" dirty="0"/>
              <a:t>The drop in TPE is due to lower Forward Adjustment Factors in February</a:t>
            </a:r>
          </a:p>
          <a:p>
            <a:r>
              <a:rPr lang="en-US" sz="1800" dirty="0"/>
              <a:t>Discretionary Collateral is defined as Secured Collateral in excess of TPE,CRR Locked ACL and DAM Exposure.</a:t>
            </a:r>
          </a:p>
          <a:p>
            <a:pPr lvl="1"/>
            <a:r>
              <a:rPr lang="en-US" sz="1400" dirty="0"/>
              <a:t>Average Discretionary Collateral increased from $996.7 million to $ 1,034.8 million </a:t>
            </a:r>
          </a:p>
          <a:p>
            <a:pPr lvl="1"/>
            <a:r>
              <a:rPr lang="en-US" sz="1400" dirty="0"/>
              <a:t>The increase in Discretionary Collateral is largely due to decrease in TPE of Load and Generation entities</a:t>
            </a:r>
          </a:p>
          <a:p>
            <a:r>
              <a:rPr lang="en-US" sz="1800" dirty="0"/>
              <a:t>Number of active Counter-Parties increased from 228 to 233</a:t>
            </a:r>
          </a:p>
          <a:p>
            <a:r>
              <a:rPr lang="en-US" sz="1800" dirty="0"/>
              <a:t>No unusual collateral call </a:t>
            </a:r>
            <a:r>
              <a:rPr lang="en-US" sz="1800" dirty="0" smtClean="0"/>
              <a:t>activity</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12183443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7739</TotalTime>
  <Words>1023</Words>
  <Application>Microsoft Office PowerPoint</Application>
  <PresentationFormat>On-screen Show (4:3)</PresentationFormat>
  <Paragraphs>331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Market Credit Working Group update to the Wholesale Market Subcommittee</vt:lpstr>
      <vt:lpstr>MCWG update to WMS</vt:lpstr>
      <vt:lpstr>MCWG update to WMS</vt:lpstr>
      <vt:lpstr>MCWG update to WMS</vt:lpstr>
      <vt:lpstr>MCWG update to WMS</vt:lpstr>
      <vt:lpstr>MCWG update to WMS</vt:lpstr>
      <vt:lpstr>MCWG update to WMS</vt:lpstr>
      <vt:lpstr>MCWG update to WMS</vt:lpstr>
      <vt:lpstr>MCWG update to WMS</vt:lpstr>
      <vt:lpstr>MCWG update to WMS</vt:lpstr>
      <vt:lpstr>MCWG update to WMS</vt:lpstr>
      <vt:lpstr>MCWG update to WMS</vt:lpstr>
      <vt:lpstr>MCWG update to WMS</vt:lpstr>
      <vt:lpstr>MCWG update to WMS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Bill Barnes (NRG)</cp:lastModifiedBy>
  <cp:revision>268</cp:revision>
  <dcterms:created xsi:type="dcterms:W3CDTF">2006-08-16T00:00:00Z</dcterms:created>
  <dcterms:modified xsi:type="dcterms:W3CDTF">2019-04-02T16:36:42Z</dcterms:modified>
</cp:coreProperties>
</file>