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14D0-AEC7-438A-8D27-35F2BC1E0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00189-BDE3-45F5-A667-3C1418BAE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83CE2-6E45-4945-B0B1-E4D243CB8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D001D-C6B6-4387-89BC-94FF1E16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C7086-75FC-496D-988A-F64DE74D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8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4ED89-75F6-4204-B3DD-3BA51290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1BF47-B7E7-4D64-B29A-588398137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A9B9C-6925-421B-A552-8026F8CA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FFC2D-674C-4156-A92B-00AA58CB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13CE9-41F0-4F6D-950D-2058374C0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2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E668AD-001F-4774-9130-FA17D17C9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BBFED-51B3-47A7-AC5E-F8D7936A0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722B6-8881-454C-948E-BC333384F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59F7C-BDEC-4F1E-982C-9F45C6FC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CB1BC-C2F7-40D8-8F74-69AE2266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2C8D-FAF1-41AD-AD8A-73130F53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81FB8-5A40-4A23-87EB-AD5C2905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60D98-EF89-4BBB-874E-F41C1D2D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18421-9408-4CAC-8B6C-BAD79532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B2254-0603-4F27-B398-266F6F90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6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9DD9D-E310-4470-9474-F24915ABC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145D6-0246-4C08-B2ED-C0E623943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1A07F-CC29-4093-9AF6-4E8BA29E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F168C-57BF-4507-9157-52043F27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10909-3156-488F-B8DF-EE4C4E53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1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5445-873A-4E0F-9BD0-1701033F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7FD61-6AA7-49FE-AEC7-FEC87B54E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FB229-29DB-47AC-A153-C5E7D8AA2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75A3B-21D2-4823-8FBD-FCF64394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50CD7-99DC-4363-977B-7B9D9E05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ADFB3-90F9-4843-B286-F4CC2D88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6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DFFDB-C727-47B7-884A-04B0B488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64DD7-B9F7-43A1-A846-08AD7CA0A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AF467-8F01-48D2-9621-52A41BCA3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2B8D16-B0FC-422D-888C-32AB7C372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5A83C-BC7F-4B40-ACA5-B268936EF5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D4DFA-DE23-4557-9B3F-B4B24695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EFFD5B-C0AD-4F47-9177-0A502AB59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FACD5-D688-4D0D-B505-CFBA9D833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BA05-AC6E-4D28-88BF-614FE5284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F8972-9E51-45C0-B28E-3DF32F5E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293C2B-9D94-4ABC-B898-28AFB621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D6678-0C2D-476A-A1E3-0A4B72D4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7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F00E7-4739-4FE9-A9EC-FE5D6CC4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8475A-3D24-46DF-A2E1-3680E13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CC565-7939-45A2-88E7-9F835A87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7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A3E46-58CA-4A90-9FAA-EF61ED73A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8DAAB-0FEC-49B5-B3F7-7145E055C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DFDF2-7A59-4C0E-AE1E-D5D0E7521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C294F-60DD-4B67-A13D-D6600F87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1F553-AE7B-4482-A84D-843BC765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46B3F-30A1-47EA-AABF-CAF65B99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7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2FB1E-C428-434C-B6CA-F9CAEE69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F44FBA-5D50-4CC3-8EF2-189BA7E13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570FD-91DA-4B4A-8DE7-644C2B7A4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738DA-3C39-4C9B-89B4-55A8FDDF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E662E-E935-4035-9007-20A19442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9716-CAE0-4D5F-AFEE-156A78F3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6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7F6649-33B6-4BF7-B0DF-67A167C3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889F9-D7DA-4BAF-A720-13C0AA0D7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0CC10-9C19-43E6-8B2B-8271725CB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13E1C-3025-4703-A818-D522DFD6066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06C9D-DB16-4745-B606-DBBAE9BC4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3CA32-DD55-4067-9293-42EB569EB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4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18#background" TargetMode="External"/><Relationship Id="rId2" Type="http://schemas.openxmlformats.org/officeDocument/2006/relationships/hyperlink" Target="http://www.ercot.com/mktrules/issues/NPRR929#backgroun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18#background" TargetMode="External"/><Relationship Id="rId2" Type="http://schemas.openxmlformats.org/officeDocument/2006/relationships/hyperlink" Target="http://www.ercot.com/mktrules/issues/NPRR929#backgroun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31B7-A3E9-4666-8AFB-CCFD869B71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Congestion Management Working Group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CD380-32B2-4E24-8B64-F211BDAA4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March 25, 2019</a:t>
            </a:r>
          </a:p>
          <a:p>
            <a:r>
              <a:rPr lang="en-US" b="1" dirty="0"/>
              <a:t>April 1, 2019</a:t>
            </a:r>
          </a:p>
          <a:p>
            <a:endParaRPr lang="en-US" b="1" dirty="0"/>
          </a:p>
          <a:p>
            <a:r>
              <a:rPr lang="en-US" b="1" dirty="0"/>
              <a:t>Sandy Morris</a:t>
            </a:r>
          </a:p>
        </p:txBody>
      </p:sp>
    </p:spTree>
    <p:extLst>
      <p:ext uri="{BB962C8B-B14F-4D97-AF65-F5344CB8AC3E}">
        <p14:creationId xmlns:p14="http://schemas.microsoft.com/office/powerpoint/2010/main" val="132600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3FB6-7430-476A-9804-3C51257A4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March 25, 2019 and April 1, 2019 Meetings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084A-7613-4F86-9838-AB9FDFD00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Review of Commercial Impacts of DC Tie Curtailments</a:t>
            </a:r>
          </a:p>
          <a:p>
            <a:r>
              <a:rPr lang="en-US" u="sng" dirty="0">
                <a:hlinkClick r:id="rId2"/>
              </a:rPr>
              <a:t>NPRR929</a:t>
            </a:r>
            <a:r>
              <a:rPr lang="en-US" dirty="0"/>
              <a:t> PTP Obligations with Links to an Option DAM Award Eligibility</a:t>
            </a:r>
          </a:p>
          <a:p>
            <a:r>
              <a:rPr lang="en-US" u="sng" dirty="0">
                <a:hlinkClick r:id="rId3"/>
              </a:rPr>
              <a:t>NPRR918</a:t>
            </a:r>
            <a:r>
              <a:rPr lang="en-US" dirty="0"/>
              <a:t> Validation Clarification for PTP Obligations with Links to an Option</a:t>
            </a:r>
          </a:p>
          <a:p>
            <a:r>
              <a:rPr lang="en-US" dirty="0"/>
              <a:t>Disproportionately high congestion trigger for ERCOT/TSP Investigation</a:t>
            </a:r>
          </a:p>
          <a:p>
            <a:r>
              <a:rPr lang="en-US" dirty="0"/>
              <a:t>Transmission Outage Extension and Timing</a:t>
            </a:r>
          </a:p>
          <a:p>
            <a:r>
              <a:rPr lang="en-US" dirty="0"/>
              <a:t>Review of Open Action Items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1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0BCD3-AE18-4A4F-B67B-8FB239D3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Review Commercial Impacts of DC Tie Curtailments</a:t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25C8-49C5-444E-9760-452DE2E69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reviewed the curtailment event of January 25, 2019</a:t>
            </a:r>
          </a:p>
          <a:p>
            <a:r>
              <a:rPr lang="en-US" dirty="0"/>
              <a:t>CMWG agreed to continue to review this issue (several options)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Do nothing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Treat this like N-0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Try to find pricing that would provide incentives for DC Ties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Look at all DC Ties as we work toward a resolution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0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D67C-FFE3-4A73-92FA-30D15C51B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Point to Point Obligations with links to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9765F-5866-472B-8D0F-24810CF76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hlinkClick r:id="rId2"/>
              </a:rPr>
              <a:t>NPRR929</a:t>
            </a:r>
            <a:r>
              <a:rPr lang="en-US" dirty="0"/>
              <a:t> PTP Obligations with Links to an Option DAM Award Eligibility</a:t>
            </a:r>
          </a:p>
          <a:p>
            <a:pPr lvl="1"/>
            <a:r>
              <a:rPr lang="en-US" dirty="0"/>
              <a:t>Listed as possible vote – not ready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ERCOT researching how the proposed language would have impacted several months of RENA in 2018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Several parties continue to have questions – may file comments</a:t>
            </a:r>
          </a:p>
          <a:p>
            <a:r>
              <a:rPr lang="en-US" u="sng" dirty="0">
                <a:hlinkClick r:id="rId3"/>
              </a:rPr>
              <a:t>NPRR918</a:t>
            </a:r>
            <a:r>
              <a:rPr lang="en-US" dirty="0"/>
              <a:t> Validation Clarification for PTP Obligations with Links to an Option</a:t>
            </a:r>
          </a:p>
          <a:p>
            <a:pPr lvl="1"/>
            <a:r>
              <a:rPr lang="en-US" dirty="0"/>
              <a:t>ERCOT reviewed Reliant comments asking for load forecast validation</a:t>
            </a:r>
          </a:p>
          <a:p>
            <a:pPr lvl="1"/>
            <a:r>
              <a:rPr lang="en-US" dirty="0"/>
              <a:t>ERCOT could not find a way to validate the load forecast – very complicated for some NOIEs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This will not be back on the CMWG agenda</a:t>
            </a:r>
          </a:p>
        </p:txBody>
      </p:sp>
    </p:spTree>
    <p:extLst>
      <p:ext uri="{BB962C8B-B14F-4D97-AF65-F5344CB8AC3E}">
        <p14:creationId xmlns:p14="http://schemas.microsoft.com/office/powerpoint/2010/main" val="196055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641D7-6C51-4541-82FF-F4CEBE36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Disproportionately high congestion trigger for ERCOT/TSP Investigation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B2CB7-29BB-42E7-B4F4-8A97BA0E1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ERCOT reviewed a specific constraint brought to CMWG last meeting</a:t>
            </a:r>
          </a:p>
          <a:p>
            <a:pPr lvl="1"/>
            <a:r>
              <a:rPr lang="en-US" dirty="0"/>
              <a:t>SWCSBOO8: BARL_FTSW1_1</a:t>
            </a:r>
          </a:p>
          <a:p>
            <a:r>
              <a:rPr lang="en-US" dirty="0"/>
              <a:t>ERCOT reviewed congestion in Far West</a:t>
            </a:r>
          </a:p>
          <a:p>
            <a:r>
              <a:rPr lang="en-US" dirty="0"/>
              <a:t>ERCOT provided constrained elements exceeding $10,000/MW in February 2019</a:t>
            </a:r>
          </a:p>
          <a:p>
            <a:r>
              <a:rPr lang="en-US" dirty="0"/>
              <a:t>ERCOT provided a list of constrained elements that would stay constrained if turned to rolling 12 months rather than January 1 reset</a:t>
            </a:r>
          </a:p>
          <a:p>
            <a:r>
              <a:rPr lang="en-US" dirty="0"/>
              <a:t>Open Action Items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If you want a detailed look at a constraint – bring to CMWG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Shams bringing more detailed proposal back to CMWG</a:t>
            </a:r>
          </a:p>
        </p:txBody>
      </p:sp>
    </p:spTree>
    <p:extLst>
      <p:ext uri="{BB962C8B-B14F-4D97-AF65-F5344CB8AC3E}">
        <p14:creationId xmlns:p14="http://schemas.microsoft.com/office/powerpoint/2010/main" val="2091770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6B13-3404-44CD-92CE-74158086C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Transmission Outage Extension and Timing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6A82E-6ABD-4845-9700-6A975E5F3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reviewed a specific outage extension and discussed solutions to better outage coordination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We will look at SPP metrics for transmission outage related performance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ERCOT will look at the bandwidth for creating a market educational effort for Transmission Service Providers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Do we want to review the criteria for HITE list (may need joint meeting with ROS working group)</a:t>
            </a:r>
          </a:p>
        </p:txBody>
      </p:sp>
    </p:spTree>
    <p:extLst>
      <p:ext uri="{BB962C8B-B14F-4D97-AF65-F5344CB8AC3E}">
        <p14:creationId xmlns:p14="http://schemas.microsoft.com/office/powerpoint/2010/main" val="131894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algn="ctr"/>
            <a:r>
              <a:rPr lang="en-US" b="1" dirty="0"/>
              <a:t>Open WMS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85204"/>
              </p:ext>
            </p:extLst>
          </p:nvPr>
        </p:nvGraphicFramePr>
        <p:xfrm>
          <a:off x="1875182" y="968990"/>
          <a:ext cx="8229600" cy="58890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2840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2829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baseline="0" dirty="0">
                          <a:effectLst/>
                        </a:rPr>
                        <a:t>Transmission losses in Real-Time Settlement</a:t>
                      </a:r>
                      <a:endParaRPr lang="en-US" sz="1600" u="none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baseline="0" dirty="0">
                          <a:effectLst/>
                        </a:rPr>
                        <a:t>On hold due to 47199</a:t>
                      </a:r>
                      <a:endParaRPr lang="en-US" sz="1600" u="none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8064814"/>
                  </a:ext>
                </a:extLst>
              </a:tr>
              <a:tr h="257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Directive #7 (Southern Cross Transmission Assignment)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On hold for Directive 6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58680798"/>
                  </a:ext>
                </a:extLst>
              </a:tr>
              <a:tr h="257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Day-Ahead Market OD 1/23/18 Event Assignment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Complete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7592718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Review the issue of High Revenue Neutrality Allocation (RENA) and PTP Obligations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</a:rPr>
                        <a:t>In process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770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Virtuals in the Day-Ahead Market (DAM) being settled at a Resource Node while in Real-Time they are settled at the connectivity node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sngStrike" dirty="0">
                          <a:effectLst/>
                        </a:rPr>
                        <a:t>Remove</a:t>
                      </a:r>
                      <a:endParaRPr lang="en-US" sz="1600" u="none" strike="sng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7706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Examine whether capacity curtailed for purpose of binding base case violations should be included in Operating Reserve Demand Curve (ORDC) reserve calculations – history of excluding …capacity curtailment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 for example at WMS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  <a:tr h="583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pros/cons of increasing Congestion Revenue Right (CRR) balancing  account cap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9712236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Directive #4 </a:t>
                      </a:r>
                      <a:r>
                        <a:rPr lang="en-US" sz="1600" u="none" dirty="0">
                          <a:effectLst/>
                        </a:rPr>
                        <a:t>(Southern Cross Transmission Assignment) - 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ROS/OWG solutions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n-US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hold for ROS decision OWG is waiting on ERCOT whitepaper</a:t>
                      </a:r>
                      <a:endParaRPr lang="en-US" sz="16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98009457"/>
                  </a:ext>
                </a:extLst>
              </a:tr>
              <a:tr h="5139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Determine</a:t>
                      </a:r>
                      <a:r>
                        <a:rPr lang="en-US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if there are a</a:t>
                      </a: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dditional refinements to SCR798, PTP Obligation Bid ID Limit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April Board – once implemented in system, review how effective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61311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22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96591-0FF6-4700-A367-7D2179B2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Open WMS Action Items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F775EDD-31E7-4C71-880C-69E6A5938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147022"/>
              </p:ext>
            </p:extLst>
          </p:nvPr>
        </p:nvGraphicFramePr>
        <p:xfrm>
          <a:off x="2286000" y="1600201"/>
          <a:ext cx="7543800" cy="441264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81600">
                  <a:extLst>
                    <a:ext uri="{9D8B030D-6E8A-4147-A177-3AD203B41FA5}">
                      <a16:colId xmlns:a16="http://schemas.microsoft.com/office/drawing/2014/main" val="300255007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3701185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Open Action Items</a:t>
                      </a:r>
                    </a:p>
                  </a:txBody>
                  <a:tcPr marL="34030" marR="34030" marT="0" marB="340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Status</a:t>
                      </a:r>
                    </a:p>
                  </a:txBody>
                  <a:tcPr marL="51045" marR="5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107449"/>
                  </a:ext>
                </a:extLst>
              </a:tr>
              <a:tr h="2608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the auction design for CRR default – CMWG review after MCWG done. </a:t>
                      </a:r>
                    </a:p>
                  </a:txBody>
                  <a:tcPr marL="34030" marR="34030" marT="0" marB="340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begin after MCWG</a:t>
                      </a:r>
                    </a:p>
                  </a:txBody>
                  <a:tcPr marL="51045" marR="5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498660"/>
                  </a:ext>
                </a:extLst>
              </a:tr>
              <a:tr h="1616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NPRR912, Settlement of Switchable Generation Resources (SWGRs) Instructed to Switch to ERCOT - CMWG review without delay the compensation mechanism and market impacts of switching of SWGR for local issues. 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4030" marR="34030" marT="0" marB="340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Add to May agenda</a:t>
                      </a:r>
                    </a:p>
                  </a:txBody>
                  <a:tcPr marL="51045" marR="5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165172"/>
                  </a:ext>
                </a:extLst>
              </a:tr>
              <a:tr h="137253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NPRR917, Nodal Pricing for Settlement Only Distribution Generators (SODGs) and Settlement Only Transmission Generators (SOTGs) – Review CRR value impacts and hedging </a:t>
                      </a:r>
                    </a:p>
                  </a:txBody>
                  <a:tcPr marL="34030" marR="34030" marT="0" marB="340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Add to May agenda</a:t>
                      </a:r>
                    </a:p>
                  </a:txBody>
                  <a:tcPr marL="51045" marR="5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389967"/>
                  </a:ext>
                </a:extLst>
              </a:tr>
              <a:tr h="6238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</a:rPr>
                        <a:t>Review the  Load Distribution Factors (LDF)  update/evaluation process during hurricanes  </a:t>
                      </a:r>
                    </a:p>
                  </a:txBody>
                  <a:tcPr marL="34030" marR="34030" marT="0" marB="340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</a:rPr>
                        <a:t>???</a:t>
                      </a:r>
                    </a:p>
                  </a:txBody>
                  <a:tcPr marL="51045" marR="510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662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Open Self Assigned Action Items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17637"/>
          <a:ext cx="8229600" cy="39824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53153642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45554850"/>
                    </a:ext>
                  </a:extLst>
                </a:gridCol>
              </a:tblGrid>
              <a:tr h="3340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Open Action Items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effectLst/>
                        </a:rPr>
                        <a:t>Status</a:t>
                      </a:r>
                      <a:endParaRPr lang="en-US" sz="20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0176320"/>
                  </a:ext>
                </a:extLst>
              </a:tr>
              <a:tr h="727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u="none" strike="sngStrike" dirty="0">
                          <a:effectLst/>
                        </a:rPr>
                        <a:t>Operational Next-Day Study Discussion - Review outage cancellation rules</a:t>
                      </a:r>
                      <a:endParaRPr lang="en-US" sz="1800" u="none" strike="sng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sngStrike" dirty="0">
                          <a:effectLst/>
                        </a:rPr>
                        <a:t>Seeking direction</a:t>
                      </a:r>
                      <a:r>
                        <a:rPr lang="en-US" sz="1800" u="none" strike="sngStrike" baseline="0" dirty="0">
                          <a:effectLst/>
                        </a:rPr>
                        <a:t> from CMWG members – Goff – one more month</a:t>
                      </a:r>
                      <a:endParaRPr lang="en-US" sz="1800" u="none" strike="sngStrik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4729888"/>
                  </a:ext>
                </a:extLst>
              </a:tr>
              <a:tr h="4612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</a:rPr>
                        <a:t>Non-ERS deployments of ERS Generators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dirty="0">
                          <a:effectLst/>
                        </a:rPr>
                        <a:t>Seeking direction</a:t>
                      </a:r>
                      <a:r>
                        <a:rPr lang="en-US" sz="1800" u="none" baseline="0" dirty="0">
                          <a:effectLst/>
                        </a:rPr>
                        <a:t> from CMWG members – Clayton/EDF</a:t>
                      </a:r>
                      <a:endParaRPr lang="en-US" sz="1800" u="none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0923246"/>
                  </a:ext>
                </a:extLst>
              </a:tr>
              <a:tr h="5076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of CRR LDFs and possible updates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05855450"/>
                  </a:ext>
                </a:extLst>
              </a:tr>
              <a:tr h="43915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sng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strike="sngStrik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trike="sngStrike" dirty="0"/>
                        <a:t>Review of RASs</a:t>
                      </a:r>
                      <a:endParaRPr lang="en-US" sz="1800" u="none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sng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Resolved completed in release 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4136619"/>
                  </a:ext>
                </a:extLst>
              </a:tr>
              <a:tr h="6576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 Workshop</a:t>
                      </a:r>
                      <a:r>
                        <a:rPr lang="en-US" sz="18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Developing a Granular Forecast to improve RENA imbalances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0851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28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604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Congestion Management Working Group Update</vt:lpstr>
      <vt:lpstr>March 25, 2019 and April 1, 2019 Meetings</vt:lpstr>
      <vt:lpstr>Review Commercial Impacts of DC Tie Curtailments </vt:lpstr>
      <vt:lpstr>Point to Point Obligations with links to Options</vt:lpstr>
      <vt:lpstr> Disproportionately high congestion trigger for ERCOT/TSP Investigation </vt:lpstr>
      <vt:lpstr> Transmission Outage Extension and Timing </vt:lpstr>
      <vt:lpstr>Open WMS Action Items</vt:lpstr>
      <vt:lpstr>Open WMS Action Items</vt:lpstr>
      <vt:lpstr>Open Self Assigned Action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 Update</dc:title>
  <dc:creator>Morris, Sandra</dc:creator>
  <cp:lastModifiedBy>Morris, Sandra</cp:lastModifiedBy>
  <cp:revision>5</cp:revision>
  <dcterms:created xsi:type="dcterms:W3CDTF">2019-04-01T20:01:37Z</dcterms:created>
  <dcterms:modified xsi:type="dcterms:W3CDTF">2019-04-01T21:34:16Z</dcterms:modified>
</cp:coreProperties>
</file>