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31" r:id="rId8"/>
    <p:sldId id="336" r:id="rId9"/>
    <p:sldId id="334" r:id="rId10"/>
    <p:sldId id="337" r:id="rId11"/>
    <p:sldId id="333" r:id="rId12"/>
    <p:sldId id="33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576" autoAdjust="0"/>
  </p:normalViewPr>
  <p:slideViewPr>
    <p:cSldViewPr showGuides="1">
      <p:cViewPr varScale="1">
        <p:scale>
          <a:sx n="72" d="100"/>
          <a:sy n="72" d="100"/>
        </p:scale>
        <p:origin x="1104"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48315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6212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85149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086802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419611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gridinfo/plannin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77875"/>
          </a:xfrm>
          <a:prstGeom prst="rect">
            <a:avLst/>
          </a:prstGeom>
          <a:noFill/>
        </p:spPr>
        <p:txBody>
          <a:bodyPr wrap="square" rtlCol="0">
            <a:spAutoFit/>
          </a:bodyPr>
          <a:lstStyle/>
          <a:p>
            <a:r>
              <a:rPr lang="en-US" sz="2800" dirty="0" smtClean="0">
                <a:solidFill>
                  <a:schemeClr val="tx2"/>
                </a:solidFill>
              </a:rPr>
              <a:t>Discussion on GUC’s Request and Proposal</a:t>
            </a:r>
          </a:p>
          <a:p>
            <a:endParaRPr lang="en-US" sz="2800" dirty="0">
              <a:solidFill>
                <a:schemeClr val="tx2"/>
              </a:solidFill>
            </a:endParaRPr>
          </a:p>
          <a:p>
            <a:r>
              <a:rPr lang="en-US" dirty="0" smtClean="0">
                <a:solidFill>
                  <a:schemeClr val="tx2"/>
                </a:solidFill>
              </a:rPr>
              <a:t>Market </a:t>
            </a:r>
            <a:r>
              <a:rPr lang="en-US" dirty="0">
                <a:solidFill>
                  <a:schemeClr val="tx2"/>
                </a:solidFill>
              </a:rPr>
              <a:t>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April 1</a:t>
            </a:r>
            <a:r>
              <a:rPr lang="en-US" baseline="30000" dirty="0" smtClean="0">
                <a:solidFill>
                  <a:schemeClr val="tx2"/>
                </a:solidFill>
              </a:rPr>
              <a:t>st</a:t>
            </a:r>
            <a:r>
              <a:rPr lang="en-US" dirty="0" smtClean="0">
                <a:solidFill>
                  <a:schemeClr val="tx2"/>
                </a:solidFill>
              </a:rPr>
              <a:t>, 2019</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Constraint </a:t>
            </a:r>
            <a:r>
              <a:rPr lang="en-US" altLang="en-US" dirty="0" smtClean="0"/>
              <a:t>SWCSBOO8:</a:t>
            </a:r>
            <a:r>
              <a:rPr lang="en-US" altLang="en-US" dirty="0"/>
              <a:t>BARL_FTSW1_1</a:t>
            </a:r>
            <a:endParaRPr lang="en-US" dirty="0"/>
          </a:p>
        </p:txBody>
      </p:sp>
      <p:sp>
        <p:nvSpPr>
          <p:cNvPr id="3" name="Content Placeholder 2"/>
          <p:cNvSpPr>
            <a:spLocks noGrp="1"/>
          </p:cNvSpPr>
          <p:nvPr>
            <p:ph idx="1"/>
          </p:nvPr>
        </p:nvSpPr>
        <p:spPr>
          <a:xfrm>
            <a:off x="342900" y="1409542"/>
            <a:ext cx="8534400" cy="4610258"/>
          </a:xfrm>
        </p:spPr>
        <p:txBody>
          <a:bodyPr/>
          <a:lstStyle/>
          <a:p>
            <a:r>
              <a:rPr lang="en-US" sz="2000" dirty="0" smtClean="0"/>
              <a:t>The constraint </a:t>
            </a:r>
            <a:r>
              <a:rPr lang="en-US" altLang="en-US" sz="2000" dirty="0" smtClean="0"/>
              <a:t>SWCSBOO8:BARL_FTSW1_1</a:t>
            </a:r>
            <a:r>
              <a:rPr lang="en-US" sz="2000" dirty="0" smtClean="0"/>
              <a:t> </a:t>
            </a:r>
            <a:r>
              <a:rPr lang="en-US" sz="2000" dirty="0"/>
              <a:t>was originally identified as irresolvable constraint on Jan.30, </a:t>
            </a:r>
            <a:r>
              <a:rPr lang="en-US" sz="2000" dirty="0" smtClean="0"/>
              <a:t>2017, and its max </a:t>
            </a:r>
            <a:r>
              <a:rPr lang="en-US" sz="2000" dirty="0"/>
              <a:t>shadow price was set as $2,000.</a:t>
            </a:r>
          </a:p>
          <a:p>
            <a:pPr marL="0" indent="0">
              <a:buNone/>
            </a:pPr>
            <a:endParaRPr lang="en-US" sz="2000" dirty="0"/>
          </a:p>
          <a:p>
            <a:r>
              <a:rPr lang="en-US" sz="2000" dirty="0"/>
              <a:t>On Sept. 23</a:t>
            </a:r>
            <a:r>
              <a:rPr lang="en-US" sz="2000" dirty="0" smtClean="0"/>
              <a:t>, 2017</a:t>
            </a:r>
            <a:r>
              <a:rPr lang="en-US" sz="2000" dirty="0"/>
              <a:t>, the Net Margin for this irresolvable constraint reached $95,000. This triggered another calculation of max shadow price, which was again set as $2,000. </a:t>
            </a:r>
            <a:endParaRPr lang="en-US" sz="2000" dirty="0" smtClean="0"/>
          </a:p>
          <a:p>
            <a:endParaRPr lang="en-US" sz="2000" dirty="0" smtClean="0"/>
          </a:p>
          <a:p>
            <a:r>
              <a:rPr lang="en-US" sz="2000" dirty="0" smtClean="0"/>
              <a:t>At </a:t>
            </a:r>
            <a:r>
              <a:rPr lang="en-US" sz="2000" dirty="0"/>
              <a:t>the end of year 2017, </a:t>
            </a:r>
            <a:r>
              <a:rPr lang="en-US" sz="2000" dirty="0" smtClean="0"/>
              <a:t>this constraint was reviewed and </a:t>
            </a:r>
            <a:r>
              <a:rPr lang="en-US" sz="2000" dirty="0"/>
              <a:t>kept as irresolvable, </a:t>
            </a:r>
            <a:r>
              <a:rPr lang="en-US" sz="2000" dirty="0" smtClean="0"/>
              <a:t>and its </a:t>
            </a:r>
            <a:r>
              <a:rPr lang="en-US" sz="2000" dirty="0"/>
              <a:t>max shadow price was recalculated as $</a:t>
            </a:r>
            <a:r>
              <a:rPr lang="en-US" sz="2000" dirty="0" smtClean="0"/>
              <a:t>2,800.</a:t>
            </a:r>
            <a:endParaRPr lang="en-US" sz="2000" dirty="0"/>
          </a:p>
          <a:p>
            <a:pPr marL="0" indent="0">
              <a:buNone/>
            </a:pPr>
            <a:r>
              <a:rPr lang="en-US" sz="2000" dirty="0"/>
              <a:t> </a:t>
            </a:r>
          </a:p>
          <a:p>
            <a:r>
              <a:rPr lang="en-US" sz="2000" dirty="0"/>
              <a:t>Again, at the end of year 2018, this constraint was kept as irresolvable and the max shadow price was recalculated as $2,800.</a:t>
            </a:r>
          </a:p>
          <a:p>
            <a:pPr marL="0" indent="0">
              <a:buNone/>
            </a:pPr>
            <a:r>
              <a:rPr lang="en-US" sz="2000" dirty="0" smtClean="0"/>
              <a:t> </a:t>
            </a:r>
            <a:endParaRPr lang="en-US" sz="2000" dirty="0"/>
          </a:p>
          <a:p>
            <a:pPr marL="400050" lvl="1" indent="0">
              <a:buNone/>
            </a:pPr>
            <a:endParaRPr lang="en-US" sz="1600" dirty="0"/>
          </a:p>
          <a:p>
            <a:pPr marL="0" indent="0">
              <a:buNone/>
            </a:pPr>
            <a:endParaRPr lang="en-US" sz="2000" dirty="0"/>
          </a:p>
        </p:txBody>
      </p:sp>
    </p:spTree>
    <p:extLst>
      <p:ext uri="{BB962C8B-B14F-4D97-AF65-F5344CB8AC3E}">
        <p14:creationId xmlns:p14="http://schemas.microsoft.com/office/powerpoint/2010/main" val="1776072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actions for </a:t>
            </a:r>
            <a:r>
              <a:rPr lang="en-US" altLang="en-US" dirty="0" smtClean="0"/>
              <a:t>SWCSBOO8:BARL_FTSW1_1 </a:t>
            </a:r>
            <a:r>
              <a:rPr lang="en-US" dirty="0" smtClean="0"/>
              <a:t>when its net margin exceeding $</a:t>
            </a:r>
            <a:r>
              <a:rPr lang="en-US" dirty="0" smtClean="0"/>
              <a:t>95,000/MW </a:t>
            </a:r>
            <a:r>
              <a:rPr lang="en-US" dirty="0" smtClean="0"/>
              <a:t>(9/2017)</a:t>
            </a:r>
            <a:endParaRPr lang="en-US" dirty="0"/>
          </a:p>
        </p:txBody>
      </p:sp>
      <p:sp>
        <p:nvSpPr>
          <p:cNvPr id="3" name="Content Placeholder 2"/>
          <p:cNvSpPr>
            <a:spLocks noGrp="1"/>
          </p:cNvSpPr>
          <p:nvPr>
            <p:ph idx="1"/>
          </p:nvPr>
        </p:nvSpPr>
        <p:spPr>
          <a:xfrm>
            <a:off x="304800" y="1905000"/>
            <a:ext cx="8534400" cy="4648199"/>
          </a:xfrm>
        </p:spPr>
        <p:txBody>
          <a:bodyPr/>
          <a:lstStyle/>
          <a:p>
            <a:r>
              <a:rPr lang="en-US" sz="2000" b="1" dirty="0" smtClean="0"/>
              <a:t>Outage</a:t>
            </a:r>
            <a:r>
              <a:rPr lang="en-US" sz="2000" dirty="0" smtClean="0"/>
              <a:t>: The direct cause of high congestion was a local outage which ended on 9/25/2017. Other outages in the area were also reviewed, which were all due to new construction and could not be recalled. </a:t>
            </a:r>
          </a:p>
          <a:p>
            <a:endParaRPr lang="en-US" sz="2000" dirty="0"/>
          </a:p>
          <a:p>
            <a:r>
              <a:rPr lang="en-US" sz="2000" b="1" dirty="0" smtClean="0"/>
              <a:t>CMP</a:t>
            </a:r>
            <a:r>
              <a:rPr lang="en-US" sz="2000" dirty="0" smtClean="0"/>
              <a:t>: RAP was not applicable as the line had the same emergency and load shed rating. CMPs had been developed and in use since the congestion began in 2017.</a:t>
            </a:r>
          </a:p>
          <a:p>
            <a:endParaRPr lang="en-US" sz="2000" dirty="0" smtClean="0"/>
          </a:p>
          <a:p>
            <a:r>
              <a:rPr lang="en-US" sz="2000" b="1" dirty="0" smtClean="0"/>
              <a:t>Transmission Project</a:t>
            </a:r>
            <a:r>
              <a:rPr lang="en-US" sz="2000" dirty="0" smtClean="0"/>
              <a:t>: Transmissions project had been identified that might reduce the congestion. </a:t>
            </a:r>
          </a:p>
          <a:p>
            <a:endParaRPr lang="en-US" sz="2000" dirty="0"/>
          </a:p>
          <a:p>
            <a:endParaRPr lang="en-US" sz="2000" dirty="0"/>
          </a:p>
          <a:p>
            <a:endParaRPr lang="en-US" sz="2000" dirty="0"/>
          </a:p>
        </p:txBody>
      </p:sp>
    </p:spTree>
    <p:extLst>
      <p:ext uri="{BB962C8B-B14F-4D97-AF65-F5344CB8AC3E}">
        <p14:creationId xmlns:p14="http://schemas.microsoft.com/office/powerpoint/2010/main" val="164984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Congestion in Far West</a:t>
            </a:r>
            <a:endParaRPr lang="en-US" dirty="0"/>
          </a:p>
        </p:txBody>
      </p:sp>
      <p:sp>
        <p:nvSpPr>
          <p:cNvPr id="3" name="Content Placeholder 2"/>
          <p:cNvSpPr>
            <a:spLocks noGrp="1"/>
          </p:cNvSpPr>
          <p:nvPr>
            <p:ph idx="1"/>
          </p:nvPr>
        </p:nvSpPr>
        <p:spPr>
          <a:xfrm>
            <a:off x="304800" y="1386682"/>
            <a:ext cx="8534400" cy="4533351"/>
          </a:xfrm>
        </p:spPr>
        <p:txBody>
          <a:bodyPr/>
          <a:lstStyle/>
          <a:p>
            <a:r>
              <a:rPr lang="en-US" sz="2000" dirty="0" smtClean="0"/>
              <a:t>Since 2017, high congestion has been observed on multiple constraints in Far West.</a:t>
            </a:r>
          </a:p>
          <a:p>
            <a:endParaRPr lang="en-US" sz="2000" dirty="0"/>
          </a:p>
          <a:p>
            <a:r>
              <a:rPr lang="en-US" sz="2000" dirty="0" smtClean="0"/>
              <a:t>The high congestion in the area was mostly due to the load increase in Far West, while the transmission outages to upgrade existing transmission facilities and the increase of local renewable output also play some role in the congestion. </a:t>
            </a:r>
          </a:p>
          <a:p>
            <a:endParaRPr lang="en-US" sz="2000" dirty="0"/>
          </a:p>
          <a:p>
            <a:r>
              <a:rPr lang="en-US" sz="2000" dirty="0" smtClean="0"/>
              <a:t>Multiple transmission projects are on-going or has been planned to improve the transmission network around the area. </a:t>
            </a:r>
          </a:p>
          <a:p>
            <a:pPr lvl="1"/>
            <a:endParaRPr lang="en-US" sz="1600" dirty="0">
              <a:solidFill>
                <a:srgbClr val="FF0000"/>
              </a:solidFill>
            </a:endParaRPr>
          </a:p>
          <a:p>
            <a:r>
              <a:rPr lang="en-US" sz="2000" dirty="0" smtClean="0"/>
              <a:t>CMPs are being used to facilitate Outages in the area.</a:t>
            </a:r>
            <a:endParaRPr lang="en-US" sz="2000" dirty="0"/>
          </a:p>
          <a:p>
            <a:endParaRPr lang="en-US" sz="2000" dirty="0"/>
          </a:p>
          <a:p>
            <a:endParaRPr lang="en-US" sz="2000" dirty="0"/>
          </a:p>
        </p:txBody>
      </p:sp>
    </p:spTree>
    <p:extLst>
      <p:ext uri="{BB962C8B-B14F-4D97-AF65-F5344CB8AC3E}">
        <p14:creationId xmlns:p14="http://schemas.microsoft.com/office/powerpoint/2010/main" val="182270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transmission improvement projects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8868539"/>
              </p:ext>
            </p:extLst>
          </p:nvPr>
        </p:nvGraphicFramePr>
        <p:xfrm>
          <a:off x="533400" y="1027043"/>
          <a:ext cx="8305800" cy="4724400"/>
        </p:xfrm>
        <a:graphic>
          <a:graphicData uri="http://schemas.openxmlformats.org/drawingml/2006/table">
            <a:tbl>
              <a:tblPr>
                <a:tableStyleId>{BC89EF96-8CEA-46FF-86C4-4CE0E7609802}</a:tableStyleId>
              </a:tblPr>
              <a:tblGrid>
                <a:gridCol w="1314129"/>
                <a:gridCol w="2228489"/>
                <a:gridCol w="3725489"/>
                <a:gridCol w="1037693"/>
              </a:tblGrid>
              <a:tr h="393700">
                <a:tc>
                  <a:txBody>
                    <a:bodyPr/>
                    <a:lstStyle/>
                    <a:p>
                      <a:pPr algn="ctr" fontAlgn="ctr"/>
                      <a:r>
                        <a:rPr lang="en-US" sz="1200" b="1" u="none" strike="noStrike" dirty="0" smtClean="0">
                          <a:effectLst/>
                        </a:rPr>
                        <a:t>Project </a:t>
                      </a:r>
                      <a:r>
                        <a:rPr lang="en-US" sz="1200" b="1" u="none" strike="noStrike" dirty="0">
                          <a:effectLst/>
                        </a:rPr>
                        <a:t>Number</a:t>
                      </a:r>
                      <a:endParaRPr lang="en-US"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b="1" u="none" strike="noStrike" dirty="0">
                          <a:effectLst/>
                        </a:rPr>
                        <a:t>Project Title</a:t>
                      </a:r>
                      <a:endParaRPr lang="en-US"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b="1" u="none" strike="noStrike" dirty="0">
                          <a:effectLst/>
                        </a:rPr>
                        <a:t>Project Description</a:t>
                      </a:r>
                      <a:endParaRPr lang="en-US" sz="12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b="1" u="none" strike="noStrike" dirty="0">
                          <a:effectLst/>
                        </a:rPr>
                        <a:t>Projected In-Service Date </a:t>
                      </a:r>
                      <a:endParaRPr lang="en-US" sz="1200" b="1" i="0" u="none" strike="noStrike" dirty="0">
                        <a:solidFill>
                          <a:srgbClr val="000000"/>
                        </a:solidFill>
                        <a:effectLst/>
                        <a:latin typeface="Arial" panose="020B0604020202020204" pitchFamily="34" charset="0"/>
                      </a:endParaRPr>
                    </a:p>
                  </a:txBody>
                  <a:tcPr marL="9525" marR="9525" marT="9525" marB="0" anchor="ctr"/>
                </a:tc>
              </a:tr>
              <a:tr h="393700">
                <a:tc>
                  <a:txBody>
                    <a:bodyPr/>
                    <a:lstStyle/>
                    <a:p>
                      <a:pPr algn="ctr" fontAlgn="ctr"/>
                      <a:r>
                        <a:rPr lang="en-US" sz="1200" u="none" strike="noStrike">
                          <a:effectLst/>
                        </a:rPr>
                        <a:t>45503</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200" u="none" strike="noStrike">
                          <a:effectLst/>
                        </a:rPr>
                        <a:t>Lynx: Expand 138 kV station</a:t>
                      </a:r>
                      <a:endParaRPr lang="sv-SE"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Terminate the TNMP 16th Street to Rio Pecos 138 kV line into Lynx station</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May-20</a:t>
                      </a:r>
                      <a:endParaRPr lang="en-US" sz="1200" b="0" i="0" u="none" strike="noStrike">
                        <a:solidFill>
                          <a:srgbClr val="000000"/>
                        </a:solidFill>
                        <a:effectLst/>
                        <a:latin typeface="Arial" panose="020B0604020202020204" pitchFamily="34" charset="0"/>
                      </a:endParaRPr>
                    </a:p>
                  </a:txBody>
                  <a:tcPr marL="9525" marR="9525" marT="9525" marB="0" anchor="ctr"/>
                </a:tc>
              </a:tr>
              <a:tr h="393700">
                <a:tc>
                  <a:txBody>
                    <a:bodyPr/>
                    <a:lstStyle/>
                    <a:p>
                      <a:pPr algn="ctr" fontAlgn="ctr"/>
                      <a:r>
                        <a:rPr lang="en-US" sz="1200" u="none" strike="noStrike">
                          <a:effectLst/>
                        </a:rPr>
                        <a:t>44359</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dirty="0">
                          <a:effectLst/>
                        </a:rPr>
                        <a:t>Solstice: Install 138 kV PST and capacitor bank</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Install PST on the Fort Stockton Plant to Solstice 138 kV line at Solstice</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Mar-20</a:t>
                      </a:r>
                      <a:endParaRPr lang="en-US" sz="1200" b="0" i="0" u="none" strike="noStrike">
                        <a:solidFill>
                          <a:srgbClr val="000000"/>
                        </a:solidFill>
                        <a:effectLst/>
                        <a:latin typeface="Arial" panose="020B0604020202020204" pitchFamily="34" charset="0"/>
                      </a:endParaRPr>
                    </a:p>
                  </a:txBody>
                  <a:tcPr marL="9525" marR="9525" marT="9525" marB="0" anchor="ctr"/>
                </a:tc>
              </a:tr>
              <a:tr h="984250">
                <a:tc>
                  <a:txBody>
                    <a:bodyPr/>
                    <a:lstStyle/>
                    <a:p>
                      <a:pPr algn="ctr" fontAlgn="ctr"/>
                      <a:r>
                        <a:rPr lang="en-US" sz="1200" u="none" strike="noStrike">
                          <a:effectLst/>
                        </a:rPr>
                        <a:t>44361</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dirty="0">
                          <a:effectLst/>
                        </a:rPr>
                        <a:t>Ft. Stockton SW: Build 138 kV station</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Rebuild Barrilla Junction to Ft. Stockton SW to Rio Pecos 69 kV line, convert to 138 kV, reterminate into Solstice, install 138 kV capacitor bank at Solstice, and build new Ft. Stockton Switch 138 kV station</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Mar-20</a:t>
                      </a:r>
                      <a:endParaRPr lang="en-US" sz="1200" b="0" i="0" u="none" strike="noStrike">
                        <a:solidFill>
                          <a:srgbClr val="000000"/>
                        </a:solidFill>
                        <a:effectLst/>
                        <a:latin typeface="Arial" panose="020B0604020202020204" pitchFamily="34" charset="0"/>
                      </a:endParaRPr>
                    </a:p>
                  </a:txBody>
                  <a:tcPr marL="9525" marR="9525" marT="9525" marB="0" anchor="ctr"/>
                </a:tc>
              </a:tr>
              <a:tr h="984250">
                <a:tc>
                  <a:txBody>
                    <a:bodyPr/>
                    <a:lstStyle/>
                    <a:p>
                      <a:pPr algn="ctr" fontAlgn="ctr"/>
                      <a:r>
                        <a:rPr lang="en-US" sz="1200" u="none" strike="noStrike">
                          <a:effectLst/>
                        </a:rPr>
                        <a:t>7027</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Barrilla Junction to Ft. Stockton SW: Rebuild 69 kV line</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Rebuild Barrilla Junction to Ft. Stockton SW to Rio Pecos 69 kV line, convert to 138 kV, reterminate into Solstice, install 138 kV capacitor bank at Solstice, and build new Ft. Stockton Switch 138 kV station</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Mar-20</a:t>
                      </a:r>
                      <a:endParaRPr lang="en-US" sz="1200" b="0" i="0" u="none" strike="noStrike">
                        <a:solidFill>
                          <a:srgbClr val="000000"/>
                        </a:solidFill>
                        <a:effectLst/>
                        <a:latin typeface="Arial" panose="020B0604020202020204" pitchFamily="34" charset="0"/>
                      </a:endParaRPr>
                    </a:p>
                  </a:txBody>
                  <a:tcPr marL="9525" marR="9525" marT="9525" marB="0" anchor="ctr"/>
                </a:tc>
              </a:tr>
              <a:tr h="984250">
                <a:tc>
                  <a:txBody>
                    <a:bodyPr/>
                    <a:lstStyle/>
                    <a:p>
                      <a:pPr algn="ctr" fontAlgn="ctr"/>
                      <a:r>
                        <a:rPr lang="en-US" sz="1200" u="none" strike="noStrike">
                          <a:effectLst/>
                        </a:rPr>
                        <a:t>7028</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Ft. Stockton SW to Rio Pecos: Rebuild 69 kV line</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dirty="0">
                          <a:effectLst/>
                        </a:rPr>
                        <a:t>Rebuild </a:t>
                      </a:r>
                      <a:r>
                        <a:rPr lang="en-US" sz="1200" u="none" strike="noStrike" dirty="0" err="1">
                          <a:effectLst/>
                        </a:rPr>
                        <a:t>Barrilla</a:t>
                      </a:r>
                      <a:r>
                        <a:rPr lang="en-US" sz="1200" u="none" strike="noStrike" dirty="0">
                          <a:effectLst/>
                        </a:rPr>
                        <a:t> Junction to Ft. Stockton SW to Rio Pecos 69 kV line, convert to 138 kV, </a:t>
                      </a:r>
                      <a:r>
                        <a:rPr lang="en-US" sz="1200" u="none" strike="noStrike" dirty="0" err="1">
                          <a:effectLst/>
                        </a:rPr>
                        <a:t>reterminate</a:t>
                      </a:r>
                      <a:r>
                        <a:rPr lang="en-US" sz="1200" u="none" strike="noStrike" dirty="0">
                          <a:effectLst/>
                        </a:rPr>
                        <a:t> into Solstice, install 138 kV capacitor bank at Solstice, and build new Ft. Stockton Switch 138 kV station</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Mar-20</a:t>
                      </a:r>
                      <a:endParaRPr lang="en-US" sz="1200" b="0" i="0" u="none" strike="noStrike">
                        <a:solidFill>
                          <a:srgbClr val="000000"/>
                        </a:solidFill>
                        <a:effectLst/>
                        <a:latin typeface="Arial" panose="020B0604020202020204" pitchFamily="34" charset="0"/>
                      </a:endParaRPr>
                    </a:p>
                  </a:txBody>
                  <a:tcPr marL="9525" marR="9525" marT="9525" marB="0" anchor="ctr"/>
                </a:tc>
              </a:tr>
              <a:tr h="590550">
                <a:tc>
                  <a:txBody>
                    <a:bodyPr/>
                    <a:lstStyle/>
                    <a:p>
                      <a:pPr algn="ctr" fontAlgn="ctr"/>
                      <a:r>
                        <a:rPr lang="en-US" sz="1200" u="none" strike="noStrike" dirty="0">
                          <a:effectLst/>
                        </a:rPr>
                        <a:t>5539</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a:effectLst/>
                        </a:rPr>
                        <a:t>Solstice to Bakersfield: Build 345 kV line</a:t>
                      </a:r>
                      <a:endParaRPr lang="en-US" sz="12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dirty="0">
                          <a:effectLst/>
                        </a:rPr>
                        <a:t>Construct new 345 kV station with two 345/138 kV autotransformers, reactor, and build two new 345 kV lines from Solstice to Bakersfield</a:t>
                      </a:r>
                      <a:endParaRPr lang="en-US" sz="12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200" u="none" strike="noStrike" dirty="0">
                          <a:effectLst/>
                        </a:rPr>
                        <a:t>Dec-20</a:t>
                      </a:r>
                      <a:endParaRPr lang="en-US" sz="12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
        <p:nvSpPr>
          <p:cNvPr id="5" name="TextBox 4"/>
          <p:cNvSpPr txBox="1"/>
          <p:nvPr/>
        </p:nvSpPr>
        <p:spPr>
          <a:xfrm>
            <a:off x="414130" y="5715000"/>
            <a:ext cx="7467600"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From ERCOT </a:t>
            </a:r>
            <a:r>
              <a:rPr lang="en-US" b="1" i="1" dirty="0" smtClean="0"/>
              <a:t>Transmission Project and Information Tracking</a:t>
            </a:r>
            <a:r>
              <a:rPr lang="en-US" dirty="0" smtClean="0"/>
              <a:t> </a:t>
            </a:r>
            <a:r>
              <a:rPr lang="en-US" dirty="0" smtClean="0">
                <a:hlinkClick r:id="rId3"/>
              </a:rPr>
              <a:t>http</a:t>
            </a:r>
            <a:r>
              <a:rPr lang="en-US" dirty="0">
                <a:hlinkClick r:id="rId3"/>
              </a:rPr>
              <a:t>://</a:t>
            </a:r>
            <a:r>
              <a:rPr lang="en-US" dirty="0" smtClean="0">
                <a:hlinkClick r:id="rId3"/>
              </a:rPr>
              <a:t>www.ercot.com/gridinfo/planning</a:t>
            </a: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835748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Exceeding </a:t>
            </a:r>
            <a:r>
              <a:rPr lang="en-US" altLang="en-US" dirty="0"/>
              <a:t>$10,000/MW of binding element rating in </a:t>
            </a:r>
            <a:r>
              <a:rPr lang="en-US" altLang="en-US" dirty="0" smtClean="0"/>
              <a:t>February, 2019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3249624"/>
              </p:ext>
            </p:extLst>
          </p:nvPr>
        </p:nvGraphicFramePr>
        <p:xfrm>
          <a:off x="457200" y="1328877"/>
          <a:ext cx="8077200" cy="3536360"/>
        </p:xfrm>
        <a:graphic>
          <a:graphicData uri="http://schemas.openxmlformats.org/drawingml/2006/table">
            <a:tbl>
              <a:tblPr firstRow="1" firstCol="1" bandRow="1">
                <a:tableStyleId>{69CF1AB2-1976-4502-BF36-3FF5EA218861}</a:tableStyleId>
              </a:tblPr>
              <a:tblGrid>
                <a:gridCol w="2247900"/>
                <a:gridCol w="1981200"/>
                <a:gridCol w="1981200"/>
                <a:gridCol w="1866900"/>
              </a:tblGrid>
              <a:tr h="652323">
                <a:tc>
                  <a:txBody>
                    <a:bodyPr/>
                    <a:lstStyle/>
                    <a:p>
                      <a:pPr marL="0" marR="0" algn="ctr">
                        <a:spcBef>
                          <a:spcPts val="0"/>
                        </a:spcBef>
                        <a:spcAft>
                          <a:spcPts val="0"/>
                        </a:spcAft>
                      </a:pPr>
                      <a:r>
                        <a:rPr lang="en-US" sz="1400" b="1" dirty="0">
                          <a:effectLst/>
                        </a:rPr>
                        <a:t>Constrained Element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effectLst/>
                        </a:rPr>
                        <a:t>Contingency Name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smtClean="0">
                          <a:effectLst/>
                        </a:rPr>
                        <a:t>Sum </a:t>
                      </a:r>
                      <a:r>
                        <a:rPr lang="en-US" sz="1400" b="1" dirty="0">
                          <a:effectLst/>
                        </a:rPr>
                        <a:t>of Shadow Price x </a:t>
                      </a:r>
                      <a:r>
                        <a:rPr lang="en-US" sz="1400" b="1" dirty="0" smtClean="0">
                          <a:effectLst/>
                        </a:rPr>
                        <a:t>Interval($/</a:t>
                      </a:r>
                      <a:r>
                        <a:rPr lang="en-US" sz="1400" b="1" dirty="0">
                          <a:effectLst/>
                        </a:rPr>
                        <a:t>MW)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kern="1200" dirty="0" smtClean="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effectLst/>
                          <a:latin typeface="+mn-lt"/>
                          <a:ea typeface="+mn-ea"/>
                          <a:cs typeface="+mn-cs"/>
                        </a:rPr>
                        <a:t>Total Congestion Rent ($)</a:t>
                      </a:r>
                    </a:p>
                    <a:p>
                      <a:pPr marL="0" marR="0" algn="ctr">
                        <a:spcBef>
                          <a:spcPts val="0"/>
                        </a:spcBef>
                        <a:spcAft>
                          <a:spcPts val="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BARL_FTSW1_1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SWCSBOO8</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110,934</a:t>
                      </a:r>
                    </a:p>
                  </a:txBody>
                  <a:tcPr marL="9525" marR="9525" marT="9525" marB="0" anchor="b"/>
                </a:tc>
                <a:tc>
                  <a:txBody>
                    <a:bodyPr/>
                    <a:lstStyle/>
                    <a:p>
                      <a:pPr algn="r" fontAlgn="b"/>
                      <a:r>
                        <a:rPr lang="en-US" sz="1400" b="1" kern="1200" dirty="0">
                          <a:solidFill>
                            <a:schemeClr val="tx1"/>
                          </a:solidFill>
                          <a:effectLst/>
                          <a:latin typeface="+mn-lt"/>
                          <a:ea typeface="+mn-ea"/>
                          <a:cs typeface="+mn-cs"/>
                        </a:rPr>
                        <a:t>3,967,314</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16TH_WRD2_1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MLOTYUC8</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41,850</a:t>
                      </a:r>
                    </a:p>
                  </a:txBody>
                  <a:tcPr marL="9525" marR="9525" marT="9525" marB="0" anchor="b"/>
                </a:tc>
                <a:tc>
                  <a:txBody>
                    <a:bodyPr/>
                    <a:lstStyle/>
                    <a:p>
                      <a:pPr algn="r" fontAlgn="b"/>
                      <a:r>
                        <a:rPr lang="en-US" sz="1400" b="1" kern="1200" dirty="0">
                          <a:solidFill>
                            <a:schemeClr val="tx1"/>
                          </a:solidFill>
                          <a:effectLst/>
                          <a:latin typeface="+mn-lt"/>
                          <a:ea typeface="+mn-ea"/>
                          <a:cs typeface="+mn-cs"/>
                        </a:rPr>
                        <a:t>5,781,930</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HAMILT_MAVERI1_1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DBIGKEN5</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34,836</a:t>
                      </a:r>
                    </a:p>
                  </a:txBody>
                  <a:tcPr marL="9525" marR="9525" marT="9525" marB="0" anchor="b"/>
                </a:tc>
                <a:tc>
                  <a:txBody>
                    <a:bodyPr/>
                    <a:lstStyle/>
                    <a:p>
                      <a:pPr algn="r" fontAlgn="b"/>
                      <a:r>
                        <a:rPr lang="en-US" sz="1400" b="1" kern="1200" dirty="0">
                          <a:solidFill>
                            <a:schemeClr val="tx1"/>
                          </a:solidFill>
                          <a:effectLst/>
                          <a:latin typeface="+mn-lt"/>
                          <a:ea typeface="+mn-ea"/>
                          <a:cs typeface="+mn-cs"/>
                        </a:rPr>
                        <a:t>4,118,599</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WHITE_PT_69A1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SPORWH28</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29,507</a:t>
                      </a:r>
                    </a:p>
                  </a:txBody>
                  <a:tcPr marL="9525" marR="9525" marT="9525" marB="0" anchor="b"/>
                </a:tc>
                <a:tc>
                  <a:txBody>
                    <a:bodyPr/>
                    <a:lstStyle/>
                    <a:p>
                      <a:pPr algn="r" fontAlgn="b"/>
                      <a:r>
                        <a:rPr lang="en-US" sz="1400" b="1" kern="1200" dirty="0">
                          <a:solidFill>
                            <a:schemeClr val="tx1"/>
                          </a:solidFill>
                          <a:effectLst/>
                          <a:latin typeface="+mn-lt"/>
                          <a:ea typeface="+mn-ea"/>
                          <a:cs typeface="+mn-cs"/>
                        </a:rPr>
                        <a:t>2,721,422</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6437__F</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DMTSCOS5</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24,789</a:t>
                      </a:r>
                    </a:p>
                  </a:txBody>
                  <a:tcPr marL="9525" marR="9525" marT="9525" marB="0" anchor="b"/>
                </a:tc>
                <a:tc>
                  <a:txBody>
                    <a:bodyPr/>
                    <a:lstStyle/>
                    <a:p>
                      <a:pPr algn="r" fontAlgn="b"/>
                      <a:r>
                        <a:rPr lang="en-US" sz="1400" b="1" kern="1200" dirty="0">
                          <a:solidFill>
                            <a:schemeClr val="tx1"/>
                          </a:solidFill>
                          <a:effectLst/>
                          <a:latin typeface="+mn-lt"/>
                          <a:ea typeface="+mn-ea"/>
                          <a:cs typeface="+mn-cs"/>
                        </a:rPr>
                        <a:t>5,475,694</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HILL_MAR_2_1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DELMELM5</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24,412</a:t>
                      </a:r>
                    </a:p>
                  </a:txBody>
                  <a:tcPr marL="9525" marR="9525" marT="9525" marB="0" anchor="b"/>
                </a:tc>
                <a:tc>
                  <a:txBody>
                    <a:bodyPr/>
                    <a:lstStyle/>
                    <a:p>
                      <a:pPr algn="r" fontAlgn="b"/>
                      <a:r>
                        <a:rPr lang="en-US" sz="1400" b="1" kern="1200" dirty="0">
                          <a:solidFill>
                            <a:schemeClr val="tx1"/>
                          </a:solidFill>
                          <a:effectLst/>
                          <a:latin typeface="+mn-lt"/>
                          <a:ea typeface="+mn-ea"/>
                          <a:cs typeface="+mn-cs"/>
                        </a:rPr>
                        <a:t>26,958,430</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TREADW_YELWJC1_1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DBIGKEN5</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rgbClr val="FF0000"/>
                          </a:solidFill>
                          <a:effectLst/>
                          <a:latin typeface="+mn-lt"/>
                          <a:ea typeface="+mn-ea"/>
                          <a:cs typeface="+mn-cs"/>
                        </a:rPr>
                        <a:t>10,272</a:t>
                      </a:r>
                    </a:p>
                  </a:txBody>
                  <a:tcPr marL="9525" marR="9525" marT="9525" marB="0" anchor="b"/>
                </a:tc>
                <a:tc>
                  <a:txBody>
                    <a:bodyPr/>
                    <a:lstStyle/>
                    <a:p>
                      <a:pPr algn="r" fontAlgn="b"/>
                      <a:r>
                        <a:rPr lang="en-US" sz="1400" b="1" kern="1200" dirty="0">
                          <a:solidFill>
                            <a:schemeClr val="tx1"/>
                          </a:solidFill>
                          <a:effectLst/>
                          <a:latin typeface="+mn-lt"/>
                          <a:ea typeface="+mn-ea"/>
                          <a:cs typeface="+mn-cs"/>
                        </a:rPr>
                        <a:t>2,058,331</a:t>
                      </a:r>
                    </a:p>
                  </a:txBody>
                  <a:tcPr marL="9525" marR="9525" marT="9525" marB="0" anchor="b"/>
                </a:tc>
              </a:tr>
              <a:tr h="335365">
                <a:tc>
                  <a:txBody>
                    <a:bodyPr/>
                    <a:lstStyle/>
                    <a:p>
                      <a:pPr marL="0" marR="0" algn="ctr">
                        <a:spcBef>
                          <a:spcPts val="0"/>
                        </a:spcBef>
                        <a:spcAft>
                          <a:spcPts val="0"/>
                        </a:spcAft>
                      </a:pPr>
                      <a:r>
                        <a:rPr lang="en-US" sz="1400" b="1" kern="1200" dirty="0">
                          <a:solidFill>
                            <a:schemeClr val="tx1"/>
                          </a:solidFill>
                          <a:effectLst/>
                          <a:latin typeface="+mn-lt"/>
                          <a:ea typeface="+mn-ea"/>
                          <a:cs typeface="+mn-cs"/>
                        </a:rPr>
                        <a:t>COOPERCK_ARCO_1</a:t>
                      </a:r>
                    </a:p>
                  </a:txBody>
                  <a:tcPr marL="68580" marR="68580" marT="0" marB="0" anchor="b"/>
                </a:tc>
                <a:tc>
                  <a:txBody>
                    <a:bodyPr/>
                    <a:lstStyle/>
                    <a:p>
                      <a:pPr marL="0" marR="0" algn="ctr">
                        <a:spcBef>
                          <a:spcPts val="0"/>
                        </a:spcBef>
                        <a:spcAft>
                          <a:spcPts val="0"/>
                        </a:spcAft>
                      </a:pPr>
                      <a:r>
                        <a:rPr lang="en-US" sz="1400" b="1" kern="1200" dirty="0">
                          <a:solidFill>
                            <a:schemeClr val="tx1"/>
                          </a:solidFill>
                          <a:effectLst/>
                        </a:rPr>
                        <a:t>DCRLLSW5</a:t>
                      </a:r>
                      <a:endParaRPr lang="en-US" sz="1400" b="1" kern="1200" dirty="0">
                        <a:solidFill>
                          <a:schemeClr val="tx1"/>
                        </a:solidFill>
                        <a:effectLst/>
                        <a:latin typeface="+mn-lt"/>
                        <a:ea typeface="+mn-ea"/>
                        <a:cs typeface="+mn-cs"/>
                      </a:endParaRPr>
                    </a:p>
                  </a:txBody>
                  <a:tcPr marL="68580" marR="68580" marT="0" marB="0" anchor="b"/>
                </a:tc>
                <a:tc>
                  <a:txBody>
                    <a:bodyPr/>
                    <a:lstStyle/>
                    <a:p>
                      <a:pPr algn="r" fontAlgn="b"/>
                      <a:r>
                        <a:rPr lang="en-US" sz="1400" b="1" kern="1200" dirty="0">
                          <a:solidFill>
                            <a:schemeClr val="tx1"/>
                          </a:solidFill>
                          <a:effectLst/>
                          <a:latin typeface="+mn-lt"/>
                          <a:ea typeface="+mn-ea"/>
                          <a:cs typeface="+mn-cs"/>
                        </a:rPr>
                        <a:t>9,791</a:t>
                      </a:r>
                    </a:p>
                  </a:txBody>
                  <a:tcPr marL="9525" marR="9525" marT="9525" marB="0" anchor="b"/>
                </a:tc>
                <a:tc>
                  <a:txBody>
                    <a:bodyPr/>
                    <a:lstStyle/>
                    <a:p>
                      <a:pPr algn="r" fontAlgn="b"/>
                      <a:r>
                        <a:rPr lang="en-US" sz="1400" b="1" kern="1200" dirty="0">
                          <a:solidFill>
                            <a:schemeClr val="tx1"/>
                          </a:solidFill>
                          <a:effectLst/>
                          <a:latin typeface="+mn-lt"/>
                          <a:ea typeface="+mn-ea"/>
                          <a:cs typeface="+mn-cs"/>
                        </a:rPr>
                        <a:t>2,110,532</a:t>
                      </a:r>
                    </a:p>
                  </a:txBody>
                  <a:tcPr marL="9525" marR="9525" marT="9525" marB="0" anchor="b"/>
                </a:tc>
              </a:tr>
            </a:tbl>
          </a:graphicData>
        </a:graphic>
      </p:graphicFrame>
      <p:sp>
        <p:nvSpPr>
          <p:cNvPr id="3" name="TextBox 2"/>
          <p:cNvSpPr txBox="1"/>
          <p:nvPr/>
        </p:nvSpPr>
        <p:spPr>
          <a:xfrm>
            <a:off x="467139" y="5181600"/>
            <a:ext cx="8267700"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t>All constraints meeting this </a:t>
            </a:r>
            <a:r>
              <a:rPr lang="en-US" sz="2000" dirty="0" smtClean="0"/>
              <a:t>condition in February have been included in ERCOT February Operations Report, and will be presented in April ROS meeting. </a:t>
            </a:r>
            <a:endParaRPr lang="en-US" sz="2000" dirty="0">
              <a:solidFill>
                <a:srgbClr val="FF0000"/>
              </a:solidFill>
            </a:endParaRPr>
          </a:p>
        </p:txBody>
      </p:sp>
    </p:spTree>
    <p:extLst>
      <p:ext uri="{BB962C8B-B14F-4D97-AF65-F5344CB8AC3E}">
        <p14:creationId xmlns:p14="http://schemas.microsoft.com/office/powerpoint/2010/main" val="363419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Exceeded </a:t>
            </a:r>
            <a:r>
              <a:rPr lang="en-US" altLang="en-US" dirty="0"/>
              <a:t>$95,000/MW of binding element rating </a:t>
            </a:r>
            <a:r>
              <a:rPr lang="en-US" altLang="en-US" dirty="0" smtClean="0"/>
              <a:t>in 2018</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3018612"/>
              </p:ext>
            </p:extLst>
          </p:nvPr>
        </p:nvGraphicFramePr>
        <p:xfrm>
          <a:off x="762000" y="1386682"/>
          <a:ext cx="8077200" cy="4545485"/>
        </p:xfrm>
        <a:graphic>
          <a:graphicData uri="http://schemas.openxmlformats.org/drawingml/2006/table">
            <a:tbl>
              <a:tblPr firstRow="1" firstCol="1" bandRow="1">
                <a:tableStyleId>{69CF1AB2-1976-4502-BF36-3FF5EA218861}</a:tableStyleId>
              </a:tblPr>
              <a:tblGrid>
                <a:gridCol w="2209800"/>
                <a:gridCol w="2362200"/>
                <a:gridCol w="1828800"/>
                <a:gridCol w="1676400"/>
              </a:tblGrid>
              <a:tr h="1026401">
                <a:tc>
                  <a:txBody>
                    <a:bodyPr/>
                    <a:lstStyle/>
                    <a:p>
                      <a:pPr marL="0" marR="0" algn="ctr">
                        <a:spcBef>
                          <a:spcPts val="0"/>
                        </a:spcBef>
                        <a:spcAft>
                          <a:spcPts val="0"/>
                        </a:spcAft>
                      </a:pPr>
                      <a:r>
                        <a:rPr lang="en-US" sz="1400" dirty="0">
                          <a:effectLst/>
                        </a:rPr>
                        <a:t>Constrained Element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Contingency Name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smtClean="0">
                          <a:effectLst/>
                        </a:rPr>
                        <a:t>Sum </a:t>
                      </a:r>
                      <a:r>
                        <a:rPr lang="en-US" sz="1400" dirty="0">
                          <a:effectLst/>
                        </a:rPr>
                        <a:t>of Shadow Price x Interval </a:t>
                      </a:r>
                      <a:r>
                        <a:rPr lang="en-US" sz="1400" dirty="0" smtClean="0">
                          <a:effectLst/>
                        </a:rPr>
                        <a:t> </a:t>
                      </a:r>
                      <a:r>
                        <a:rPr lang="en-US" sz="1400" dirty="0">
                          <a:effectLst/>
                        </a:rPr>
                        <a:t>($/MW)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kern="1200" dirty="0" smtClean="0">
                          <a:solidFill>
                            <a:schemeClr val="dk1"/>
                          </a:solidFill>
                          <a:effectLst/>
                          <a:latin typeface="+mn-lt"/>
                          <a:ea typeface="+mn-ea"/>
                          <a:cs typeface="+mn-cs"/>
                        </a:rPr>
                        <a:t>Total Congestion Rent ($)</a:t>
                      </a:r>
                      <a:endParaRPr lang="en-US" sz="1400" b="1" kern="1200" dirty="0">
                        <a:solidFill>
                          <a:schemeClr val="dk1"/>
                        </a:solidFill>
                        <a:effectLst/>
                        <a:latin typeface="+mn-lt"/>
                        <a:ea typeface="+mn-ea"/>
                        <a:cs typeface="+mn-cs"/>
                      </a:endParaRPr>
                    </a:p>
                  </a:txBody>
                  <a:tcPr marL="68580" marR="68580" marT="0" marB="0" anchor="ctr"/>
                </a:tc>
              </a:tr>
              <a:tr h="293257">
                <a:tc>
                  <a:txBody>
                    <a:bodyPr/>
                    <a:lstStyle/>
                    <a:p>
                      <a:pPr marL="0" marR="0" algn="ctr">
                        <a:spcBef>
                          <a:spcPts val="0"/>
                        </a:spcBef>
                        <a:spcAft>
                          <a:spcPts val="0"/>
                        </a:spcAft>
                      </a:pPr>
                      <a:r>
                        <a:rPr lang="en-US" sz="1400" b="1" dirty="0">
                          <a:solidFill>
                            <a:srgbClr val="00B050"/>
                          </a:solidFill>
                          <a:effectLst/>
                        </a:rPr>
                        <a:t>6332__A</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00B050"/>
                          </a:solidFill>
                          <a:effectLst/>
                        </a:rPr>
                        <a:t>SWCSBOO8</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1,535,807</a:t>
                      </a:r>
                    </a:p>
                  </a:txBody>
                  <a:tcPr marL="9525" marR="9525" marT="9525" marB="0" anchor="b"/>
                </a:tc>
                <a:tc>
                  <a:txBody>
                    <a:bodyPr/>
                    <a:lstStyle/>
                    <a:p>
                      <a:pPr algn="r" fontAlgn="b"/>
                      <a:r>
                        <a:rPr lang="en-US" sz="1400" b="1" kern="1200" dirty="0">
                          <a:solidFill>
                            <a:schemeClr val="tx1"/>
                          </a:solidFill>
                          <a:effectLst/>
                          <a:latin typeface="+mn-lt"/>
                          <a:ea typeface="+mn-ea"/>
                          <a:cs typeface="+mn-cs"/>
                        </a:rPr>
                        <a:t>251,852,003</a:t>
                      </a:r>
                    </a:p>
                  </a:txBody>
                  <a:tcPr marL="9525" marR="9525" marT="9525" marB="0" anchor="b"/>
                </a:tc>
              </a:tr>
              <a:tr h="293257">
                <a:tc>
                  <a:txBody>
                    <a:bodyPr/>
                    <a:lstStyle/>
                    <a:p>
                      <a:pPr marL="0" marR="0" algn="ctr">
                        <a:spcBef>
                          <a:spcPts val="0"/>
                        </a:spcBef>
                        <a:spcAft>
                          <a:spcPts val="0"/>
                        </a:spcAft>
                      </a:pPr>
                      <a:r>
                        <a:rPr lang="en-US" sz="1400" b="1">
                          <a:effectLst/>
                        </a:rPr>
                        <a:t>591__A</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effectLst/>
                        </a:rPr>
                        <a:t>DCRLLSW5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220,260</a:t>
                      </a:r>
                    </a:p>
                  </a:txBody>
                  <a:tcPr marL="9525" marR="9525" marT="9525" marB="0" anchor="b"/>
                </a:tc>
                <a:tc>
                  <a:txBody>
                    <a:bodyPr/>
                    <a:lstStyle/>
                    <a:p>
                      <a:pPr algn="r" fontAlgn="b"/>
                      <a:r>
                        <a:rPr lang="en-US" sz="1400" b="1" kern="1200" dirty="0">
                          <a:solidFill>
                            <a:schemeClr val="tx1"/>
                          </a:solidFill>
                          <a:effectLst/>
                          <a:latin typeface="+mn-lt"/>
                          <a:ea typeface="+mn-ea"/>
                          <a:cs typeface="+mn-cs"/>
                        </a:rPr>
                        <a:t>60,311,425</a:t>
                      </a:r>
                    </a:p>
                  </a:txBody>
                  <a:tcPr marL="9525" marR="9525" marT="9525" marB="0" anchor="b"/>
                </a:tc>
              </a:tr>
              <a:tr h="293257">
                <a:tc>
                  <a:txBody>
                    <a:bodyPr/>
                    <a:lstStyle/>
                    <a:p>
                      <a:pPr marL="0" marR="0" algn="ctr">
                        <a:spcBef>
                          <a:spcPts val="0"/>
                        </a:spcBef>
                        <a:spcAft>
                          <a:spcPts val="0"/>
                        </a:spcAft>
                      </a:pPr>
                      <a:r>
                        <a:rPr lang="en-US" sz="1400" b="1">
                          <a:solidFill>
                            <a:srgbClr val="00B050"/>
                          </a:solidFill>
                          <a:effectLst/>
                        </a:rPr>
                        <a:t>BARL_FTSW1_1</a:t>
                      </a:r>
                      <a:endParaRPr lang="en-US" sz="1400" b="1">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00B050"/>
                          </a:solidFill>
                          <a:effectLst/>
                        </a:rPr>
                        <a:t>SWCSBOO8</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198,390</a:t>
                      </a:r>
                    </a:p>
                  </a:txBody>
                  <a:tcPr marL="9525" marR="9525" marT="9525" marB="0" anchor="b"/>
                </a:tc>
                <a:tc>
                  <a:txBody>
                    <a:bodyPr/>
                    <a:lstStyle/>
                    <a:p>
                      <a:pPr algn="r" fontAlgn="b"/>
                      <a:r>
                        <a:rPr lang="en-US" sz="1400" b="1" kern="1200" dirty="0">
                          <a:solidFill>
                            <a:schemeClr val="tx1"/>
                          </a:solidFill>
                          <a:effectLst/>
                          <a:latin typeface="+mn-lt"/>
                          <a:ea typeface="+mn-ea"/>
                          <a:cs typeface="+mn-cs"/>
                        </a:rPr>
                        <a:t>6,633,871</a:t>
                      </a:r>
                    </a:p>
                  </a:txBody>
                  <a:tcPr marL="9525" marR="9525" marT="9525" marB="0" anchor="b"/>
                </a:tc>
              </a:tr>
              <a:tr h="293257">
                <a:tc>
                  <a:txBody>
                    <a:bodyPr/>
                    <a:lstStyle/>
                    <a:p>
                      <a:pPr marL="0" marR="0" algn="ctr">
                        <a:spcBef>
                          <a:spcPts val="0"/>
                        </a:spcBef>
                        <a:spcAft>
                          <a:spcPts val="0"/>
                        </a:spcAft>
                      </a:pPr>
                      <a:r>
                        <a:rPr lang="en-US" sz="1400" b="1">
                          <a:effectLst/>
                        </a:rPr>
                        <a:t>588_A_1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effectLst/>
                        </a:rPr>
                        <a:t>SLWVLWS8</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188,005</a:t>
                      </a:r>
                    </a:p>
                  </a:txBody>
                  <a:tcPr marL="9525" marR="9525" marT="9525" marB="0" anchor="b"/>
                </a:tc>
                <a:tc>
                  <a:txBody>
                    <a:bodyPr/>
                    <a:lstStyle/>
                    <a:p>
                      <a:pPr algn="r" fontAlgn="b"/>
                      <a:r>
                        <a:rPr lang="en-US" sz="1400" b="1" kern="1200" dirty="0">
                          <a:solidFill>
                            <a:schemeClr val="tx1"/>
                          </a:solidFill>
                          <a:effectLst/>
                          <a:latin typeface="+mn-lt"/>
                          <a:ea typeface="+mn-ea"/>
                          <a:cs typeface="+mn-cs"/>
                        </a:rPr>
                        <a:t>35,839,701</a:t>
                      </a:r>
                    </a:p>
                  </a:txBody>
                  <a:tcPr marL="9525" marR="9525" marT="9525" marB="0" anchor="b"/>
                </a:tc>
              </a:tr>
              <a:tr h="293257">
                <a:tc>
                  <a:txBody>
                    <a:bodyPr/>
                    <a:lstStyle/>
                    <a:p>
                      <a:pPr marL="0" marR="0" algn="ctr">
                        <a:spcBef>
                          <a:spcPts val="0"/>
                        </a:spcBef>
                        <a:spcAft>
                          <a:spcPts val="0"/>
                        </a:spcAft>
                      </a:pPr>
                      <a:r>
                        <a:rPr lang="en-US" sz="1400" b="1">
                          <a:effectLst/>
                        </a:rPr>
                        <a:t>6270__C</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a:effectLst/>
                        </a:rPr>
                        <a:t>DEMSSAG8</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161,907</a:t>
                      </a:r>
                    </a:p>
                  </a:txBody>
                  <a:tcPr marL="9525" marR="9525" marT="9525" marB="0" anchor="b"/>
                </a:tc>
                <a:tc>
                  <a:txBody>
                    <a:bodyPr/>
                    <a:lstStyle/>
                    <a:p>
                      <a:pPr algn="r" fontAlgn="b"/>
                      <a:r>
                        <a:rPr lang="en-US" sz="1400" b="1" kern="1200" dirty="0">
                          <a:solidFill>
                            <a:schemeClr val="tx1"/>
                          </a:solidFill>
                          <a:effectLst/>
                          <a:latin typeface="+mn-lt"/>
                          <a:ea typeface="+mn-ea"/>
                          <a:cs typeface="+mn-cs"/>
                        </a:rPr>
                        <a:t>35,676,195</a:t>
                      </a:r>
                    </a:p>
                  </a:txBody>
                  <a:tcPr marL="9525" marR="9525" marT="9525" marB="0" anchor="b"/>
                </a:tc>
              </a:tr>
              <a:tr h="293257">
                <a:tc>
                  <a:txBody>
                    <a:bodyPr/>
                    <a:lstStyle/>
                    <a:p>
                      <a:pPr marL="0" marR="0" algn="ctr">
                        <a:spcBef>
                          <a:spcPts val="0"/>
                        </a:spcBef>
                        <a:spcAft>
                          <a:spcPts val="0"/>
                        </a:spcAft>
                      </a:pPr>
                      <a:r>
                        <a:rPr lang="en-US" sz="1400" b="1">
                          <a:effectLst/>
                        </a:rPr>
                        <a:t>6437__F</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a:effectLst/>
                        </a:rPr>
                        <a:t>DMTSCOS5</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125,043</a:t>
                      </a:r>
                    </a:p>
                  </a:txBody>
                  <a:tcPr marL="9525" marR="9525" marT="9525" marB="0" anchor="b"/>
                </a:tc>
                <a:tc>
                  <a:txBody>
                    <a:bodyPr/>
                    <a:lstStyle/>
                    <a:p>
                      <a:pPr algn="r" fontAlgn="b"/>
                      <a:r>
                        <a:rPr lang="en-US" sz="1400" b="1" kern="1200" dirty="0">
                          <a:solidFill>
                            <a:schemeClr val="tx1"/>
                          </a:solidFill>
                          <a:effectLst/>
                          <a:latin typeface="+mn-lt"/>
                          <a:ea typeface="+mn-ea"/>
                          <a:cs typeface="+mn-cs"/>
                        </a:rPr>
                        <a:t>25,724,485</a:t>
                      </a:r>
                    </a:p>
                  </a:txBody>
                  <a:tcPr marL="9525" marR="9525" marT="9525" marB="0" anchor="b"/>
                </a:tc>
              </a:tr>
              <a:tr h="293257">
                <a:tc>
                  <a:txBody>
                    <a:bodyPr/>
                    <a:lstStyle/>
                    <a:p>
                      <a:pPr marL="0" marR="0" algn="ctr">
                        <a:spcBef>
                          <a:spcPts val="0"/>
                        </a:spcBef>
                        <a:spcAft>
                          <a:spcPts val="0"/>
                        </a:spcAft>
                      </a:pPr>
                      <a:r>
                        <a:rPr lang="en-US" sz="1400" b="1">
                          <a:effectLst/>
                        </a:rPr>
                        <a:t>LOYOLA_69_1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effectLst/>
                        </a:rPr>
                        <a:t>SKLELOY8</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123,838</a:t>
                      </a:r>
                    </a:p>
                  </a:txBody>
                  <a:tcPr marL="9525" marR="9525" marT="9525" marB="0" anchor="b"/>
                </a:tc>
                <a:tc>
                  <a:txBody>
                    <a:bodyPr/>
                    <a:lstStyle/>
                    <a:p>
                      <a:pPr algn="r" fontAlgn="b"/>
                      <a:r>
                        <a:rPr lang="en-US" sz="1400" b="1" kern="1200" dirty="0">
                          <a:solidFill>
                            <a:schemeClr val="tx1"/>
                          </a:solidFill>
                          <a:effectLst/>
                          <a:latin typeface="+mn-lt"/>
                          <a:ea typeface="+mn-ea"/>
                          <a:cs typeface="+mn-cs"/>
                        </a:rPr>
                        <a:t>4,557,923</a:t>
                      </a:r>
                    </a:p>
                  </a:txBody>
                  <a:tcPr marL="9525" marR="9525" marT="9525" marB="0" anchor="b"/>
                </a:tc>
              </a:tr>
              <a:tr h="293257">
                <a:tc>
                  <a:txBody>
                    <a:bodyPr/>
                    <a:lstStyle/>
                    <a:p>
                      <a:pPr marL="0" marR="0" algn="ctr">
                        <a:spcBef>
                          <a:spcPts val="0"/>
                        </a:spcBef>
                        <a:spcAft>
                          <a:spcPts val="0"/>
                        </a:spcAft>
                      </a:pPr>
                      <a:r>
                        <a:rPr lang="en-US" sz="1400" b="1" dirty="0">
                          <a:effectLst/>
                        </a:rPr>
                        <a:t>BRUNI_69_1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a:effectLst/>
                        </a:rPr>
                        <a:t>SLAQLOB8</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120,516</a:t>
                      </a:r>
                    </a:p>
                  </a:txBody>
                  <a:tcPr marL="9525" marR="9525" marT="9525" marB="0" anchor="b"/>
                </a:tc>
                <a:tc>
                  <a:txBody>
                    <a:bodyPr/>
                    <a:lstStyle/>
                    <a:p>
                      <a:pPr algn="r" fontAlgn="b"/>
                      <a:r>
                        <a:rPr lang="en-US" sz="1400" b="1" kern="1200" dirty="0">
                          <a:solidFill>
                            <a:schemeClr val="tx1"/>
                          </a:solidFill>
                          <a:effectLst/>
                          <a:latin typeface="+mn-lt"/>
                          <a:ea typeface="+mn-ea"/>
                          <a:cs typeface="+mn-cs"/>
                        </a:rPr>
                        <a:t>4,245,829</a:t>
                      </a:r>
                    </a:p>
                  </a:txBody>
                  <a:tcPr marL="9525" marR="9525" marT="9525" marB="0" anchor="b"/>
                </a:tc>
              </a:tr>
              <a:tr h="293257">
                <a:tc>
                  <a:txBody>
                    <a:bodyPr/>
                    <a:lstStyle/>
                    <a:p>
                      <a:pPr marL="0" marR="0" algn="ctr">
                        <a:spcBef>
                          <a:spcPts val="0"/>
                        </a:spcBef>
                        <a:spcAft>
                          <a:spcPts val="0"/>
                        </a:spcAft>
                      </a:pPr>
                      <a:r>
                        <a:rPr lang="en-US" sz="1400" b="1" dirty="0">
                          <a:solidFill>
                            <a:srgbClr val="00B050"/>
                          </a:solidFill>
                          <a:effectLst/>
                        </a:rPr>
                        <a:t>HEXT_YELWJC1_1</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00B050"/>
                          </a:solidFill>
                          <a:effectLst/>
                        </a:rPr>
                        <a:t>SJUNYEL9</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115,227</a:t>
                      </a:r>
                    </a:p>
                  </a:txBody>
                  <a:tcPr marL="9525" marR="9525" marT="9525" marB="0" anchor="b"/>
                </a:tc>
                <a:tc>
                  <a:txBody>
                    <a:bodyPr/>
                    <a:lstStyle/>
                    <a:p>
                      <a:pPr algn="r" fontAlgn="b"/>
                      <a:r>
                        <a:rPr lang="en-US" sz="1400" b="1" kern="1200" dirty="0">
                          <a:solidFill>
                            <a:schemeClr val="tx1"/>
                          </a:solidFill>
                          <a:effectLst/>
                          <a:latin typeface="+mn-lt"/>
                          <a:ea typeface="+mn-ea"/>
                          <a:cs typeface="+mn-cs"/>
                        </a:rPr>
                        <a:t>3,665,333</a:t>
                      </a:r>
                    </a:p>
                  </a:txBody>
                  <a:tcPr marL="9525" marR="9525" marT="9525" marB="0" anchor="b"/>
                </a:tc>
              </a:tr>
              <a:tr h="293257">
                <a:tc>
                  <a:txBody>
                    <a:bodyPr/>
                    <a:lstStyle/>
                    <a:p>
                      <a:pPr marL="0" marR="0" algn="ctr">
                        <a:spcBef>
                          <a:spcPts val="0"/>
                        </a:spcBef>
                        <a:spcAft>
                          <a:spcPts val="0"/>
                        </a:spcAft>
                      </a:pPr>
                      <a:r>
                        <a:rPr lang="en-US" sz="1400" b="1" dirty="0">
                          <a:solidFill>
                            <a:srgbClr val="00B050"/>
                          </a:solidFill>
                          <a:effectLst/>
                        </a:rPr>
                        <a:t>MHONDOCR_1</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00B050"/>
                          </a:solidFill>
                          <a:effectLst/>
                        </a:rPr>
                        <a:t>DCASTXR8</a:t>
                      </a:r>
                      <a:endParaRPr lang="en-US" sz="14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113,927</a:t>
                      </a:r>
                    </a:p>
                  </a:txBody>
                  <a:tcPr marL="9525" marR="9525" marT="9525" marB="0" anchor="b"/>
                </a:tc>
                <a:tc>
                  <a:txBody>
                    <a:bodyPr/>
                    <a:lstStyle/>
                    <a:p>
                      <a:pPr algn="r" fontAlgn="b"/>
                      <a:r>
                        <a:rPr lang="en-US" sz="1400" b="1" kern="1200" dirty="0">
                          <a:solidFill>
                            <a:schemeClr val="tx1"/>
                          </a:solidFill>
                          <a:effectLst/>
                          <a:latin typeface="+mn-lt"/>
                          <a:ea typeface="+mn-ea"/>
                          <a:cs typeface="+mn-cs"/>
                        </a:rPr>
                        <a:t>15,342,875</a:t>
                      </a:r>
                    </a:p>
                  </a:txBody>
                  <a:tcPr marL="9525" marR="9525" marT="9525" marB="0" anchor="b"/>
                </a:tc>
              </a:tr>
              <a:tr h="293257">
                <a:tc>
                  <a:txBody>
                    <a:bodyPr/>
                    <a:lstStyle/>
                    <a:p>
                      <a:pPr marL="0" marR="0" algn="ctr">
                        <a:spcBef>
                          <a:spcPts val="0"/>
                        </a:spcBef>
                        <a:spcAft>
                          <a:spcPts val="0"/>
                        </a:spcAft>
                      </a:pPr>
                      <a:r>
                        <a:rPr lang="en-US" sz="1400" b="1">
                          <a:effectLst/>
                        </a:rPr>
                        <a:t>CRTVLE_EINSTEN_1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effectLst/>
                        </a:rPr>
                        <a:t>SSTLEIN8</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rgbClr val="FF0000"/>
                          </a:solidFill>
                          <a:effectLst/>
                          <a:latin typeface="+mn-lt"/>
                          <a:ea typeface="+mn-ea"/>
                          <a:cs typeface="+mn-cs"/>
                        </a:rPr>
                        <a:t>107,328</a:t>
                      </a:r>
                    </a:p>
                  </a:txBody>
                  <a:tcPr marL="9525" marR="9525" marT="9525" marB="0" anchor="b"/>
                </a:tc>
                <a:tc>
                  <a:txBody>
                    <a:bodyPr/>
                    <a:lstStyle/>
                    <a:p>
                      <a:pPr algn="r" fontAlgn="b"/>
                      <a:r>
                        <a:rPr lang="en-US" sz="1400" b="1" kern="1200" dirty="0">
                          <a:solidFill>
                            <a:schemeClr val="tx1"/>
                          </a:solidFill>
                          <a:effectLst/>
                          <a:latin typeface="+mn-lt"/>
                          <a:ea typeface="+mn-ea"/>
                          <a:cs typeface="+mn-cs"/>
                        </a:rPr>
                        <a:t>9,169,389</a:t>
                      </a:r>
                    </a:p>
                  </a:txBody>
                  <a:tcPr marL="9525" marR="9525" marT="9525" marB="0" anchor="b"/>
                </a:tc>
              </a:tr>
              <a:tr h="293257">
                <a:tc>
                  <a:txBody>
                    <a:bodyPr/>
                    <a:lstStyle/>
                    <a:p>
                      <a:pPr marL="0" marR="0" algn="ctr">
                        <a:spcBef>
                          <a:spcPts val="0"/>
                        </a:spcBef>
                        <a:spcAft>
                          <a:spcPts val="0"/>
                        </a:spcAft>
                      </a:pPr>
                      <a:r>
                        <a:rPr lang="en-US" sz="1400" b="1">
                          <a:effectLst/>
                        </a:rPr>
                        <a:t>16TH_WRD2_1</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a:effectLst/>
                        </a:rPr>
                        <a:t>SWOORI38</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fontAlgn="b"/>
                      <a:r>
                        <a:rPr lang="en-US" sz="1400" b="1" kern="1200" dirty="0">
                          <a:solidFill>
                            <a:schemeClr val="tx1"/>
                          </a:solidFill>
                          <a:effectLst/>
                          <a:latin typeface="+mn-lt"/>
                          <a:ea typeface="+mn-ea"/>
                          <a:cs typeface="+mn-cs"/>
                        </a:rPr>
                        <a:t>93,644</a:t>
                      </a:r>
                    </a:p>
                  </a:txBody>
                  <a:tcPr marL="9525" marR="9525" marT="9525" marB="0" anchor="b"/>
                </a:tc>
                <a:tc>
                  <a:txBody>
                    <a:bodyPr/>
                    <a:lstStyle/>
                    <a:p>
                      <a:pPr algn="r" fontAlgn="b"/>
                      <a:r>
                        <a:rPr lang="en-US" sz="1400" b="1" kern="1200" dirty="0">
                          <a:solidFill>
                            <a:schemeClr val="tx1"/>
                          </a:solidFill>
                          <a:effectLst/>
                          <a:latin typeface="+mn-lt"/>
                          <a:ea typeface="+mn-ea"/>
                          <a:cs typeface="+mn-cs"/>
                        </a:rPr>
                        <a:t>13,666,794</a:t>
                      </a:r>
                    </a:p>
                  </a:txBody>
                  <a:tcPr marL="9525" marR="9525" marT="9525" marB="0" anchor="b"/>
                </a:tc>
              </a:tr>
            </a:tbl>
          </a:graphicData>
        </a:graphic>
      </p:graphicFrame>
    </p:spTree>
    <p:extLst>
      <p:ext uri="{BB962C8B-B14F-4D97-AF65-F5344CB8AC3E}">
        <p14:creationId xmlns:p14="http://schemas.microsoft.com/office/powerpoint/2010/main" val="308883985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dcmitype/"/>
    <ds:schemaRef ds:uri="http://schemas.microsoft.com/office/2006/documentManagement/types"/>
    <ds:schemaRef ds:uri="c34af464-7aa1-4edd-9be4-83dffc1cb926"/>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32406</TotalTime>
  <Words>736</Words>
  <Application>Microsoft Office PowerPoint</Application>
  <PresentationFormat>On-screen Show (4:3)</PresentationFormat>
  <Paragraphs>159</Paragraphs>
  <Slides>7</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Times New Roman</vt:lpstr>
      <vt:lpstr>1_Custom Design</vt:lpstr>
      <vt:lpstr>Office Theme</vt:lpstr>
      <vt:lpstr>Custom Design</vt:lpstr>
      <vt:lpstr>PowerPoint Presentation</vt:lpstr>
      <vt:lpstr>Constraint SWCSBOO8:BARL_FTSW1_1</vt:lpstr>
      <vt:lpstr>ERCOT actions for SWCSBOO8:BARL_FTSW1_1 when its net margin exceeding $95,000/MW (9/2017)</vt:lpstr>
      <vt:lpstr>Congestion in Far West</vt:lpstr>
      <vt:lpstr>Current transmission improvement projects</vt:lpstr>
      <vt:lpstr>Exceeding $10,000/MW of binding element rating in February, 2019</vt:lpstr>
      <vt:lpstr>Exceeded $95,000/MW of binding element rating in 2018</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330</cp:revision>
  <cp:lastPrinted>2016-01-21T20:53:15Z</cp:lastPrinted>
  <dcterms:created xsi:type="dcterms:W3CDTF">2016-01-21T15:20:31Z</dcterms:created>
  <dcterms:modified xsi:type="dcterms:W3CDTF">2019-03-28T18:25:10Z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