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6"/>
  </p:notesMasterIdLst>
  <p:handoutMasterIdLst>
    <p:handoutMasterId r:id="rId27"/>
  </p:handoutMasterIdLst>
  <p:sldIdLst>
    <p:sldId id="260" r:id="rId6"/>
    <p:sldId id="257" r:id="rId7"/>
    <p:sldId id="311" r:id="rId8"/>
    <p:sldId id="297" r:id="rId9"/>
    <p:sldId id="302" r:id="rId10"/>
    <p:sldId id="317" r:id="rId11"/>
    <p:sldId id="298" r:id="rId12"/>
    <p:sldId id="303" r:id="rId13"/>
    <p:sldId id="299" r:id="rId14"/>
    <p:sldId id="312" r:id="rId15"/>
    <p:sldId id="300" r:id="rId16"/>
    <p:sldId id="313" r:id="rId17"/>
    <p:sldId id="301" r:id="rId18"/>
    <p:sldId id="314" r:id="rId19"/>
    <p:sldId id="315" r:id="rId20"/>
    <p:sldId id="316" r:id="rId21"/>
    <p:sldId id="318" r:id="rId22"/>
    <p:sldId id="319" r:id="rId23"/>
    <p:sldId id="320" r:id="rId24"/>
    <p:sldId id="296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108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8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54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62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8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40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4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5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16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1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Retail Demand Response </a:t>
            </a:r>
            <a:r>
              <a:rPr lang="en-US" sz="2000" smtClean="0"/>
              <a:t>Survey 2018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DSWG Meeting – March 29, 2019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16681" y="3048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5486400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4% increase </a:t>
            </a:r>
            <a:r>
              <a:rPr lang="en-US" sz="1600" dirty="0"/>
              <a:t>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58" y="1131332"/>
            <a:ext cx="8153400" cy="18404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628" y="3427964"/>
            <a:ext cx="8153400" cy="184849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89856" y="5486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Res: 2,373 Bus: 17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872740" y="6048315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Participation 2018: 488,659</a:t>
            </a:r>
          </a:p>
        </p:txBody>
      </p:sp>
    </p:spTree>
    <p:extLst>
      <p:ext uri="{BB962C8B-B14F-4D97-AF65-F5344CB8AC3E}">
        <p14:creationId xmlns:p14="http://schemas.microsoft.com/office/powerpoint/2010/main" val="42589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229600" cy="278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Real Time Pricing ESIID </a:t>
            </a:r>
            <a:r>
              <a:rPr lang="en-US" altLang="en-US" dirty="0" smtClean="0"/>
              <a:t>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048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1"/>
            <a:ext cx="8229600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417333"/>
            <a:ext cx="8229600" cy="18404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76800" y="5483781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40</a:t>
            </a:r>
            <a:r>
              <a:rPr lang="en-US" sz="1600" dirty="0"/>
              <a:t>% </a:t>
            </a:r>
            <a:r>
              <a:rPr lang="en-US" sz="1600" dirty="0" smtClean="0"/>
              <a:t>increase </a:t>
            </a:r>
            <a:r>
              <a:rPr lang="en-US" sz="1600" dirty="0"/>
              <a:t>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89856" y="5486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Res: 10,983 Bus: 1,419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872740" y="6048315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Participation 2018: 35,306</a:t>
            </a:r>
          </a:p>
        </p:txBody>
      </p:sp>
    </p:spTree>
    <p:extLst>
      <p:ext uri="{BB962C8B-B14F-4D97-AF65-F5344CB8AC3E}">
        <p14:creationId xmlns:p14="http://schemas.microsoft.com/office/powerpoint/2010/main" val="19122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Time Of Use Pricing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048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43000"/>
            <a:ext cx="819150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490" y="3417332"/>
            <a:ext cx="8191500" cy="18404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29200" y="5486400"/>
            <a:ext cx="3642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16% increase </a:t>
            </a:r>
            <a:r>
              <a:rPr lang="en-US" sz="1600" dirty="0"/>
              <a:t>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89856" y="5486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Res: 2,821 Bus: 1.252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872740" y="6048315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Participation 2018: 483,545</a:t>
            </a:r>
          </a:p>
        </p:txBody>
      </p:sp>
    </p:spTree>
    <p:extLst>
      <p:ext uri="{BB962C8B-B14F-4D97-AF65-F5344CB8AC3E}">
        <p14:creationId xmlns:p14="http://schemas.microsoft.com/office/powerpoint/2010/main" val="39733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DR Program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399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Other DR Program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620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299466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5481161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3,900% increase </a:t>
            </a:r>
            <a:r>
              <a:rPr lang="en-US" sz="1600" dirty="0"/>
              <a:t>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31333"/>
            <a:ext cx="8229601" cy="18404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417332"/>
            <a:ext cx="8229601" cy="184046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9856" y="5486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Res: 139,171 Bus: 36,985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872740" y="6048315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Participation 2018: 411,498</a:t>
            </a:r>
          </a:p>
        </p:txBody>
      </p:sp>
    </p:spTree>
    <p:extLst>
      <p:ext uri="{BB962C8B-B14F-4D97-AF65-F5344CB8AC3E}">
        <p14:creationId xmlns:p14="http://schemas.microsoft.com/office/powerpoint/2010/main" val="33847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4CP Response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464826"/>
              </p:ext>
            </p:extLst>
          </p:nvPr>
        </p:nvGraphicFramePr>
        <p:xfrm>
          <a:off x="914400" y="1066801"/>
          <a:ext cx="7315200" cy="4025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0714"/>
                <a:gridCol w="2424758"/>
                <a:gridCol w="1919728"/>
              </a:tblGrid>
              <a:tr h="5062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Customer type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Estimated MW response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ESIIDs responding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2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IDR transmission-connected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245 - 525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81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2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IDR distribution-connected NWS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297 - 344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2,040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2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IDR distribution-connected WS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10 - 28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332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436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NOIE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368 - 884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23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(NOIEs)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62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4CP Total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effectLst/>
                        </a:rPr>
                        <a:t>920 – 1,781</a:t>
                      </a:r>
                      <a:endParaRPr lang="en-US" sz="14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2,475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110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 Demand/Price Response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530374"/>
              </p:ext>
            </p:extLst>
          </p:nvPr>
        </p:nvGraphicFramePr>
        <p:xfrm>
          <a:off x="914400" y="914399"/>
          <a:ext cx="7239000" cy="5105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650"/>
                <a:gridCol w="1130119"/>
                <a:gridCol w="42334"/>
                <a:gridCol w="1271386"/>
                <a:gridCol w="1163866"/>
                <a:gridCol w="838172"/>
                <a:gridCol w="1380473"/>
              </a:tblGrid>
              <a:tr h="6008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Product </a:t>
                      </a:r>
                      <a:r>
                        <a:rPr lang="en-US" sz="1200" b="1" kern="1200" dirty="0">
                          <a:effectLst/>
                        </a:rPr>
                        <a:t>type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ESIIDs Participating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NOIE Customers Participating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Estimated MW   Deployed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Events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ESIIDs Responding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282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Block &amp; Index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27,153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 – 401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30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20,600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Critical Peak Pricing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0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36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Other Load control 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3,594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200,736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1 – 2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9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3,461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Other Voluntary DR 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235,342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176,156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0 - 27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23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56,685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2753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Peak Rebate 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486,269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2,390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 – 101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10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201,973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Real-time Price 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22,903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12,402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0 - 57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30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19,583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2753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Time of Use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479,451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4,084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n/a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NOIE Price Response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22 NOIEs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n/a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0 - 827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25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22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6749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Price Response Total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1,254,734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395,804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1 – 1,415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302,324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 anchor="ctr"/>
                </a:tc>
              </a:tr>
              <a:tr h="475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Total Participation</a:t>
                      </a:r>
                      <a:endParaRPr lang="en-US" sz="1200" b="1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80" marR="80580" marT="40290" marB="40290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1,650,538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1497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Price Response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663614"/>
              </p:ext>
            </p:extLst>
          </p:nvPr>
        </p:nvGraphicFramePr>
        <p:xfrm>
          <a:off x="1828800" y="1295400"/>
          <a:ext cx="54864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137"/>
                <a:gridCol w="1268137"/>
                <a:gridCol w="1283203"/>
                <a:gridCol w="1666923"/>
              </a:tblGrid>
              <a:tr h="11201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DG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Sites</a:t>
                      </a:r>
                      <a:endParaRPr lang="en-US" sz="14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Estimated MW   Deployed</a:t>
                      </a:r>
                      <a:endParaRPr lang="en-US" sz="14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Price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Events</a:t>
                      </a:r>
                      <a:endParaRPr lang="en-US" sz="14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Total Responding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Sites</a:t>
                      </a:r>
                      <a:endParaRPr lang="en-US" sz="14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800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224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286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30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116</a:t>
                      </a:r>
                      <a:endParaRPr lang="en-US" sz="1400" b="1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3386078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 marL="342900" indent="-342900">
              <a:buAutoNum type="arabicPeriod"/>
            </a:pPr>
            <a:r>
              <a:rPr lang="en-US" dirty="0" smtClean="0"/>
              <a:t>Registered and Unregistered DG</a:t>
            </a:r>
          </a:p>
          <a:p>
            <a:pPr marL="342900" indent="-342900">
              <a:buAutoNum type="arabicPeriod"/>
            </a:pPr>
            <a:r>
              <a:rPr lang="en-US" dirty="0" smtClean="0"/>
              <a:t>Analysis based on exports to the grid</a:t>
            </a:r>
          </a:p>
          <a:p>
            <a:pPr marL="342900" indent="-342900">
              <a:buAutoNum type="arabicPeriod"/>
            </a:pPr>
            <a:r>
              <a:rPr lang="en-US" dirty="0" smtClean="0"/>
              <a:t>Unregistered</a:t>
            </a:r>
          </a:p>
          <a:p>
            <a:pPr marL="800100" lvl="1" indent="-342900">
              <a:buAutoNum type="alphaUcPeriod"/>
            </a:pPr>
            <a:r>
              <a:rPr lang="en-US" dirty="0" smtClean="0"/>
              <a:t>Competitive Areas only with AMS meters</a:t>
            </a:r>
          </a:p>
          <a:p>
            <a:pPr marL="800100" lvl="1" indent="-342900">
              <a:buAutoNum type="alphaUcPeriod"/>
            </a:pPr>
            <a:r>
              <a:rPr lang="en-US" dirty="0" smtClean="0"/>
              <a:t>Profile type ‘DG’ (excluding ‘PV’ and ‘WD’)</a:t>
            </a:r>
          </a:p>
          <a:p>
            <a:pPr marL="342900" indent="-342900">
              <a:buAutoNum type="arabicPeriod"/>
            </a:pPr>
            <a:r>
              <a:rPr lang="en-US" dirty="0" smtClean="0"/>
              <a:t>Registered DG excluding primary fuel types of ‘SUN’, WND’ and ‘UNK’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1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DR Survey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Annual surveys of retailer initiated demand response programs 2013 – 2018.</a:t>
            </a:r>
          </a:p>
          <a:p>
            <a:pPr>
              <a:defRPr/>
            </a:pPr>
            <a:r>
              <a:rPr lang="en-US" sz="1800" dirty="0" smtClean="0"/>
              <a:t>Retailers report to ERCOT on ESIID participation in four demand response categories:</a:t>
            </a:r>
          </a:p>
          <a:p>
            <a:pPr lvl="1">
              <a:defRPr/>
            </a:pPr>
            <a:r>
              <a:rPr lang="en-US" sz="1600" b="1" dirty="0" smtClean="0"/>
              <a:t>Block and Index (BI):   </a:t>
            </a:r>
            <a:r>
              <a:rPr lang="en-US" sz="1600" dirty="0" smtClean="0"/>
              <a:t>fixed </a:t>
            </a:r>
            <a:r>
              <a:rPr lang="en-US" sz="1600" dirty="0"/>
              <a:t>pricing for a defined volume of usage, coupled with pricing indexed to the wholesale market for usage exceeding the block.  Block prices and volumes may vary by time of </a:t>
            </a:r>
            <a:r>
              <a:rPr lang="en-US" sz="1600" dirty="0" smtClean="0"/>
              <a:t>day/week.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b="1" dirty="0"/>
              <a:t>Other Direct Load Control (OLC):</a:t>
            </a:r>
            <a:r>
              <a:rPr lang="en-US" sz="1600" dirty="0"/>
              <a:t>  contracts that allow the LSE or a third party to control the customer’s load remotely for economic or grid reliability purposes.  Customer incentive is predefined and does not vary based upon the response.</a:t>
            </a:r>
            <a:endParaRPr lang="en-US" altLang="en-US" sz="1600" dirty="0"/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Peak Rebates (PR):</a:t>
            </a:r>
            <a:r>
              <a:rPr lang="en-US" sz="1600" dirty="0" smtClean="0"/>
              <a:t>  the </a:t>
            </a:r>
            <a:r>
              <a:rPr lang="en-US" sz="1600" dirty="0"/>
              <a:t>customer is </a:t>
            </a:r>
            <a:r>
              <a:rPr lang="en-US" sz="1600" dirty="0" smtClean="0"/>
              <a:t>eligible </a:t>
            </a:r>
            <a:r>
              <a:rPr lang="en-US" sz="1600" dirty="0"/>
              <a:t>for a </a:t>
            </a:r>
            <a:r>
              <a:rPr lang="en-US" sz="1600" dirty="0" smtClean="0"/>
              <a:t>payment based on </a:t>
            </a:r>
            <a:r>
              <a:rPr lang="en-US" sz="1600" dirty="0"/>
              <a:t>load reductions </a:t>
            </a:r>
            <a:r>
              <a:rPr lang="en-US" sz="1600" dirty="0" smtClean="0"/>
              <a:t>during </a:t>
            </a:r>
            <a:r>
              <a:rPr lang="en-US" sz="1600" dirty="0"/>
              <a:t>periods of time identified </a:t>
            </a:r>
            <a:r>
              <a:rPr lang="en-US" sz="1600" dirty="0" smtClean="0"/>
              <a:t>in advance by </a:t>
            </a:r>
            <a:r>
              <a:rPr lang="en-US" sz="1600" dirty="0"/>
              <a:t>the </a:t>
            </a:r>
            <a:r>
              <a:rPr lang="en-US" sz="1600" dirty="0" smtClean="0"/>
              <a:t>LSE. Periods are communicated </a:t>
            </a:r>
            <a:r>
              <a:rPr lang="en-US" sz="1600" dirty="0"/>
              <a:t>to the customer during the prior day or the event day or both.  LSE has defined a method to </a:t>
            </a:r>
            <a:r>
              <a:rPr lang="en-US" sz="1600" dirty="0" smtClean="0"/>
              <a:t>quantify </a:t>
            </a:r>
            <a:r>
              <a:rPr lang="en-US" sz="1600" dirty="0"/>
              <a:t>the response </a:t>
            </a:r>
            <a:r>
              <a:rPr lang="en-US" sz="1600" dirty="0" smtClean="0"/>
              <a:t>amount and payment </a:t>
            </a:r>
            <a:r>
              <a:rPr lang="en-US" sz="1600" dirty="0"/>
              <a:t>(rebate) to customer is based upon </a:t>
            </a:r>
            <a:r>
              <a:rPr lang="en-US" sz="1600" dirty="0" smtClean="0"/>
              <a:t>that quantity.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/>
              <a:t>Real Time Pricing (RTP):  </a:t>
            </a:r>
            <a:r>
              <a:rPr lang="en-US" sz="1600" dirty="0"/>
              <a:t>retail prices for all intervals based on ERCOT Real-Time Settlement Point Prices for the premise Load Zone</a:t>
            </a:r>
            <a:r>
              <a:rPr lang="en-US" sz="800" dirty="0"/>
              <a:t>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Time of Use (TOU):  </a:t>
            </a:r>
            <a:r>
              <a:rPr lang="en-US" sz="1600" dirty="0" smtClean="0"/>
              <a:t>prices </a:t>
            </a:r>
            <a:r>
              <a:rPr lang="en-US" sz="1600" dirty="0"/>
              <a:t>that vary across defined blocks of hours, with predefined prices and </a:t>
            </a:r>
            <a:r>
              <a:rPr lang="en-US" sz="1600" dirty="0" smtClean="0"/>
              <a:t>schedules (does not include seasonal price adjustments).</a:t>
            </a:r>
          </a:p>
          <a:p>
            <a:pPr lvl="1">
              <a:defRPr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Reported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237566"/>
            <a:ext cx="2209800" cy="227227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700" dirty="0" smtClean="0"/>
              <a:t>2013 – 21</a:t>
            </a:r>
          </a:p>
          <a:p>
            <a:r>
              <a:rPr lang="en-US" sz="1700" dirty="0" smtClean="0"/>
              <a:t>2014 – 33</a:t>
            </a:r>
          </a:p>
          <a:p>
            <a:r>
              <a:rPr lang="en-US" sz="1700" dirty="0" smtClean="0"/>
              <a:t>2015 – 32</a:t>
            </a:r>
          </a:p>
          <a:p>
            <a:r>
              <a:rPr lang="en-US" sz="1700" dirty="0" smtClean="0"/>
              <a:t>2016 – 35</a:t>
            </a:r>
          </a:p>
          <a:p>
            <a:r>
              <a:rPr lang="en-US" sz="1700" dirty="0" smtClean="0"/>
              <a:t>2017 </a:t>
            </a:r>
            <a:r>
              <a:rPr lang="en-US" sz="1700" dirty="0"/>
              <a:t>–</a:t>
            </a:r>
            <a:r>
              <a:rPr lang="en-US" sz="1700" dirty="0" smtClean="0"/>
              <a:t> 38</a:t>
            </a:r>
          </a:p>
          <a:p>
            <a:r>
              <a:rPr lang="en-US" sz="1700" dirty="0" smtClean="0"/>
              <a:t>2018 </a:t>
            </a:r>
            <a:r>
              <a:rPr lang="en-US" sz="1700" dirty="0"/>
              <a:t>– </a:t>
            </a:r>
            <a:r>
              <a:rPr lang="en-US" sz="1700" dirty="0" smtClean="0"/>
              <a:t>46</a:t>
            </a:r>
            <a:endParaRPr lang="en-US" sz="17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82290" y="1219201"/>
            <a:ext cx="2632710" cy="22411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 (by Duns)</a:t>
            </a:r>
          </a:p>
          <a:p>
            <a:r>
              <a:rPr lang="en-US" sz="1700" dirty="0"/>
              <a:t>2013 – </a:t>
            </a:r>
            <a:r>
              <a:rPr lang="en-US" sz="1700" dirty="0" smtClean="0"/>
              <a:t>19</a:t>
            </a:r>
            <a:endParaRPr lang="en-US" sz="1700" dirty="0"/>
          </a:p>
          <a:p>
            <a:r>
              <a:rPr lang="en-US" sz="1700" dirty="0"/>
              <a:t>2014 – </a:t>
            </a:r>
            <a:r>
              <a:rPr lang="en-US" sz="1700" dirty="0" smtClean="0"/>
              <a:t>23</a:t>
            </a:r>
            <a:endParaRPr lang="en-US" sz="1700" dirty="0"/>
          </a:p>
          <a:p>
            <a:r>
              <a:rPr lang="en-US" sz="1700" dirty="0"/>
              <a:t>2015 – </a:t>
            </a:r>
            <a:r>
              <a:rPr lang="en-US" sz="1700" dirty="0" smtClean="0"/>
              <a:t>25</a:t>
            </a:r>
            <a:endParaRPr lang="en-US" sz="1700" dirty="0"/>
          </a:p>
          <a:p>
            <a:r>
              <a:rPr lang="en-US" sz="1700" dirty="0"/>
              <a:t>2016 – </a:t>
            </a:r>
            <a:r>
              <a:rPr lang="en-US" sz="1700" dirty="0" smtClean="0"/>
              <a:t>27</a:t>
            </a:r>
            <a:endParaRPr lang="en-US" sz="1700" dirty="0"/>
          </a:p>
          <a:p>
            <a:r>
              <a:rPr lang="en-US" sz="1700" dirty="0"/>
              <a:t>2017 – </a:t>
            </a:r>
            <a:r>
              <a:rPr lang="en-US" sz="1700" dirty="0" smtClean="0"/>
              <a:t>29</a:t>
            </a:r>
            <a:endParaRPr lang="en-US" sz="1700" dirty="0"/>
          </a:p>
          <a:p>
            <a:r>
              <a:rPr lang="en-US" sz="1700" dirty="0" smtClean="0"/>
              <a:t>2018 </a:t>
            </a:r>
            <a:r>
              <a:rPr lang="en-US" sz="1700" dirty="0"/>
              <a:t>– </a:t>
            </a:r>
            <a:r>
              <a:rPr lang="en-US" sz="1700" dirty="0" smtClean="0"/>
              <a:t>30</a:t>
            </a:r>
            <a:endParaRPr lang="en-US" sz="1700" dirty="0"/>
          </a:p>
          <a:p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26757" y="3599766"/>
            <a:ext cx="2667000" cy="2362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700" dirty="0" smtClean="0"/>
              <a:t>2013 –   179,195</a:t>
            </a:r>
          </a:p>
          <a:p>
            <a:r>
              <a:rPr lang="en-US" sz="1700" dirty="0" smtClean="0"/>
              <a:t>2014 –   763,445</a:t>
            </a:r>
          </a:p>
          <a:p>
            <a:r>
              <a:rPr lang="en-US" sz="1700" dirty="0" smtClean="0"/>
              <a:t>2015 –   847,574</a:t>
            </a:r>
          </a:p>
          <a:p>
            <a:r>
              <a:rPr lang="en-US" sz="1700" dirty="0" smtClean="0"/>
              <a:t>2016 –   906,646</a:t>
            </a:r>
          </a:p>
          <a:p>
            <a:r>
              <a:rPr lang="en-US" sz="1700" dirty="0" smtClean="0"/>
              <a:t>2017</a:t>
            </a:r>
            <a:r>
              <a:rPr lang="en-US" sz="1700" dirty="0"/>
              <a:t> –  </a:t>
            </a:r>
            <a:r>
              <a:rPr lang="en-US" sz="1700" dirty="0" smtClean="0"/>
              <a:t> 975,716</a:t>
            </a:r>
          </a:p>
          <a:p>
            <a:r>
              <a:rPr lang="en-US" sz="1700" dirty="0" smtClean="0"/>
              <a:t>2018 – 1,233,222</a:t>
            </a:r>
            <a:endParaRPr lang="en-US" sz="1700" dirty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45757" y="5833646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(26% ESIID increase 2017 – 2018)</a:t>
            </a:r>
            <a:endParaRPr lang="en-US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715000" y="1219200"/>
            <a:ext cx="2632710" cy="22906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NOIEs</a:t>
            </a:r>
          </a:p>
          <a:p>
            <a:r>
              <a:rPr lang="en-US" sz="1700" dirty="0"/>
              <a:t>2013 </a:t>
            </a:r>
            <a:r>
              <a:rPr lang="en-US" sz="1700" dirty="0" smtClean="0"/>
              <a:t>– </a:t>
            </a:r>
          </a:p>
          <a:p>
            <a:r>
              <a:rPr lang="en-US" sz="1700" dirty="0" smtClean="0"/>
              <a:t>2014 – </a:t>
            </a:r>
          </a:p>
          <a:p>
            <a:r>
              <a:rPr lang="en-US" sz="1700" dirty="0" smtClean="0"/>
              <a:t>2015 </a:t>
            </a:r>
            <a:r>
              <a:rPr lang="en-US" sz="1700" dirty="0"/>
              <a:t>– </a:t>
            </a:r>
          </a:p>
          <a:p>
            <a:r>
              <a:rPr lang="en-US" sz="1700" dirty="0"/>
              <a:t>2016 – </a:t>
            </a:r>
          </a:p>
          <a:p>
            <a:r>
              <a:rPr lang="en-US" sz="1700" dirty="0"/>
              <a:t>2017 – </a:t>
            </a:r>
          </a:p>
          <a:p>
            <a:r>
              <a:rPr lang="en-US" sz="1700" dirty="0" smtClean="0"/>
              <a:t>2018 – 16</a:t>
            </a:r>
            <a:endParaRPr lang="en-US" sz="1700" dirty="0"/>
          </a:p>
          <a:p>
            <a:endParaRPr lang="en-US" sz="1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498757" y="3485990"/>
            <a:ext cx="2667000" cy="2362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NOIE Customers</a:t>
            </a:r>
            <a:endParaRPr lang="en-US" sz="1800" dirty="0" smtClean="0"/>
          </a:p>
          <a:p>
            <a:r>
              <a:rPr lang="en-US" sz="1700" dirty="0"/>
              <a:t>2013 – </a:t>
            </a:r>
          </a:p>
          <a:p>
            <a:r>
              <a:rPr lang="en-US" sz="1700" dirty="0"/>
              <a:t>2014 – </a:t>
            </a:r>
          </a:p>
          <a:p>
            <a:r>
              <a:rPr lang="en-US" sz="1700" dirty="0"/>
              <a:t>2015 – </a:t>
            </a:r>
          </a:p>
          <a:p>
            <a:r>
              <a:rPr lang="en-US" sz="1700" dirty="0"/>
              <a:t>2016 – </a:t>
            </a:r>
          </a:p>
          <a:p>
            <a:r>
              <a:rPr lang="en-US" sz="1700" dirty="0"/>
              <a:t>2017 – </a:t>
            </a:r>
          </a:p>
          <a:p>
            <a:r>
              <a:rPr lang="en-US" sz="1700" dirty="0" smtClean="0"/>
              <a:t>2018 – 395,804</a:t>
            </a:r>
            <a:endParaRPr lang="en-US" sz="1700" dirty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91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1"/>
            <a:ext cx="8229600" cy="2301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01440" y="1244293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05000"/>
            <a:ext cx="8229600" cy="2442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16681" y="1230868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52060" y="5285033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30% ESIID increase 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5285033"/>
            <a:ext cx="3091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0</a:t>
            </a:r>
          </a:p>
        </p:txBody>
      </p:sp>
    </p:spTree>
    <p:extLst>
      <p:ext uri="{BB962C8B-B14F-4D97-AF65-F5344CB8AC3E}">
        <p14:creationId xmlns:p14="http://schemas.microsoft.com/office/powerpoint/2010/main" val="13772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Critical Peak Pricing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00600" y="2057400"/>
            <a:ext cx="327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 competitive participation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2057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BUS: 36</a:t>
            </a:r>
          </a:p>
        </p:txBody>
      </p:sp>
    </p:spTree>
    <p:extLst>
      <p:ext uri="{BB962C8B-B14F-4D97-AF65-F5344CB8AC3E}">
        <p14:creationId xmlns:p14="http://schemas.microsoft.com/office/powerpoint/2010/main" val="27972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399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773668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048000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89462" y="5486400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ESIIDs: 51% decrease </a:t>
            </a:r>
            <a:r>
              <a:rPr lang="en-US" sz="1600" dirty="0"/>
              <a:t>2017 – </a:t>
            </a:r>
            <a:r>
              <a:rPr lang="en-US" sz="1600" dirty="0" smtClean="0"/>
              <a:t>2018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542" y="1163989"/>
            <a:ext cx="8297780" cy="17971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856" y="3429000"/>
            <a:ext cx="8224092" cy="1828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9856" y="5486400"/>
            <a:ext cx="3091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NOIEs with programs: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Res: 197,315 Bus: 3,421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5942562"/>
            <a:ext cx="3832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Total Participation 2018: 204,330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594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399"/>
            <a:ext cx="8229600" cy="232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8531</TotalTime>
  <Words>833</Words>
  <Application>Microsoft Office PowerPoint</Application>
  <PresentationFormat>On-screen Show (4:3)</PresentationFormat>
  <Paragraphs>246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Britannic Bold</vt:lpstr>
      <vt:lpstr>Calibri</vt:lpstr>
      <vt:lpstr>Times New Roman</vt:lpstr>
      <vt:lpstr>1_Custom Design</vt:lpstr>
      <vt:lpstr>Office Theme</vt:lpstr>
      <vt:lpstr>PowerPoint Presentation</vt:lpstr>
      <vt:lpstr>DR Survey Overview</vt:lpstr>
      <vt:lpstr>Number of Reported REPs &amp; Unique ESIIDs By Year</vt:lpstr>
      <vt:lpstr>Block and Index REP Participation</vt:lpstr>
      <vt:lpstr>Block and Index ESIID Participation</vt:lpstr>
      <vt:lpstr>Critical Peak Pricing Participation</vt:lpstr>
      <vt:lpstr>Other Load Control REP Participation</vt:lpstr>
      <vt:lpstr>Other Load Control ESIID Participation</vt:lpstr>
      <vt:lpstr>Peak Rebate REP Participation</vt:lpstr>
      <vt:lpstr>Peak Rebate ESIID Participation</vt:lpstr>
      <vt:lpstr>Real Time Pricing REP Participation</vt:lpstr>
      <vt:lpstr>Real Time Pricing ESIID Participation</vt:lpstr>
      <vt:lpstr>Time Of Use Pricing REP Participation</vt:lpstr>
      <vt:lpstr>Time Of Use Pricing ESIID Participation</vt:lpstr>
      <vt:lpstr>Other DR Program Participation</vt:lpstr>
      <vt:lpstr>Other DR Program ESIID Participation</vt:lpstr>
      <vt:lpstr>4CP Response 2018</vt:lpstr>
      <vt:lpstr>REP Demand/Price Response 2018</vt:lpstr>
      <vt:lpstr>DG Price Response 2018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123</cp:revision>
  <cp:lastPrinted>2018-02-22T22:03:26Z</cp:lastPrinted>
  <dcterms:created xsi:type="dcterms:W3CDTF">2016-01-21T15:20:31Z</dcterms:created>
  <dcterms:modified xsi:type="dcterms:W3CDTF">2019-03-28T22:00:35Z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