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6">
  <p:sldMasterIdLst>
    <p:sldMasterId id="2147483653" r:id="rId4"/>
    <p:sldMasterId id="2147483648" r:id="rId5"/>
    <p:sldMasterId id="2147483651" r:id="rId6"/>
  </p:sldMasterIdLst>
  <p:notesMasterIdLst>
    <p:notesMasterId r:id="rId13"/>
  </p:notesMasterIdLst>
  <p:handoutMasterIdLst>
    <p:handoutMasterId r:id="rId14"/>
  </p:handoutMasterIdLst>
  <p:sldIdLst>
    <p:sldId id="260" r:id="rId7"/>
    <p:sldId id="269" r:id="rId8"/>
    <p:sldId id="275" r:id="rId9"/>
    <p:sldId id="283" r:id="rId10"/>
    <p:sldId id="282" r:id="rId11"/>
    <p:sldId id="280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10258"/>
    <a:srgbClr val="5B6770"/>
    <a:srgbClr val="003764"/>
    <a:srgbClr val="685B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0661" autoAdjust="0"/>
  </p:normalViewPr>
  <p:slideViewPr>
    <p:cSldViewPr showGuides="1">
      <p:cViewPr varScale="1">
        <p:scale>
          <a:sx n="121" d="100"/>
          <a:sy n="121" d="100"/>
        </p:scale>
        <p:origin x="1236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analysis\2018\180711_DC_Tie_Limit_Analysis\DC_Tie_JAN_2019\20190125_Event_Summary_QY_V1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ercot.com\SASShare\sasdata03\mav\analysis\2018\180711_DC_Tie_Limit_Analysis\DC_Tie_JAN_2019\20190125_Event_Summary_QY_V1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2"/>
          <c:tx>
            <c:strRef>
              <c:f>'SQL Results'!$D$1</c:f>
              <c:strCache>
                <c:ptCount val="1"/>
                <c:pt idx="0">
                  <c:v>DC_S Export</c:v>
                </c:pt>
              </c:strCache>
            </c:strRef>
          </c:tx>
          <c:spPr>
            <a:solidFill>
              <a:srgbClr val="5B6770">
                <a:alpha val="30000"/>
              </a:srgbClr>
            </a:solidFill>
            <a:ln>
              <a:noFill/>
            </a:ln>
            <a:effectLst/>
          </c:spPr>
          <c:invertIfNegative val="0"/>
          <c:cat>
            <c:numRef>
              <c:f>'SQL Results'!$B$2:$B$291</c:f>
              <c:numCache>
                <c:formatCode>m\/d\/yyyy\ h:mm:ss\ AM/PM</c:formatCode>
                <c:ptCount val="39"/>
                <c:pt idx="0">
                  <c:v>43490.333472222221</c:v>
                </c:pt>
                <c:pt idx="1">
                  <c:v>43490.336909722224</c:v>
                </c:pt>
                <c:pt idx="2">
                  <c:v>43490.340405092589</c:v>
                </c:pt>
                <c:pt idx="3">
                  <c:v>43490.343877314815</c:v>
                </c:pt>
                <c:pt idx="4">
                  <c:v>43490.347361111111</c:v>
                </c:pt>
                <c:pt idx="5">
                  <c:v>43490.350821759261</c:v>
                </c:pt>
                <c:pt idx="6">
                  <c:v>43490.35429398148</c:v>
                </c:pt>
                <c:pt idx="7">
                  <c:v>43490.357777777775</c:v>
                </c:pt>
                <c:pt idx="8">
                  <c:v>43490.361238425925</c:v>
                </c:pt>
                <c:pt idx="9">
                  <c:v>43490.364699074074</c:v>
                </c:pt>
                <c:pt idx="10">
                  <c:v>43490.36818287037</c:v>
                </c:pt>
                <c:pt idx="11">
                  <c:v>43490.371655092589</c:v>
                </c:pt>
                <c:pt idx="12">
                  <c:v>43490.375185185185</c:v>
                </c:pt>
                <c:pt idx="13">
                  <c:v>43490.378611111111</c:v>
                </c:pt>
                <c:pt idx="14">
                  <c:v>43490.382071759261</c:v>
                </c:pt>
                <c:pt idx="15">
                  <c:v>43490.38554398148</c:v>
                </c:pt>
                <c:pt idx="16">
                  <c:v>43490.389027777775</c:v>
                </c:pt>
                <c:pt idx="17">
                  <c:v>43490.392488425925</c:v>
                </c:pt>
                <c:pt idx="18">
                  <c:v>43490.395960648151</c:v>
                </c:pt>
                <c:pt idx="19">
                  <c:v>43490.399444444447</c:v>
                </c:pt>
                <c:pt idx="20">
                  <c:v>43490.40289351852</c:v>
                </c:pt>
                <c:pt idx="21">
                  <c:v>43490.406377314815</c:v>
                </c:pt>
                <c:pt idx="22">
                  <c:v>43490.409849537034</c:v>
                </c:pt>
                <c:pt idx="23">
                  <c:v>43490.413321759261</c:v>
                </c:pt>
                <c:pt idx="24">
                  <c:v>43490.416828703703</c:v>
                </c:pt>
                <c:pt idx="25">
                  <c:v>43490.420266203706</c:v>
                </c:pt>
                <c:pt idx="26">
                  <c:v>43490.423738425925</c:v>
                </c:pt>
                <c:pt idx="27">
                  <c:v>43490.427199074074</c:v>
                </c:pt>
                <c:pt idx="28">
                  <c:v>43490.43068287037</c:v>
                </c:pt>
                <c:pt idx="29">
                  <c:v>43490.434155092589</c:v>
                </c:pt>
                <c:pt idx="30">
                  <c:v>43490.437615740739</c:v>
                </c:pt>
                <c:pt idx="31">
                  <c:v>43490.441087962965</c:v>
                </c:pt>
                <c:pt idx="32">
                  <c:v>43490.444571759261</c:v>
                </c:pt>
                <c:pt idx="33">
                  <c:v>43490.44804398148</c:v>
                </c:pt>
                <c:pt idx="34">
                  <c:v>43490.451516203706</c:v>
                </c:pt>
                <c:pt idx="35">
                  <c:v>43490.454976851855</c:v>
                </c:pt>
                <c:pt idx="36">
                  <c:v>43490.458483796298</c:v>
                </c:pt>
              </c:numCache>
            </c:numRef>
          </c:cat>
          <c:val>
            <c:numRef>
              <c:f>'SQL Results'!$D$2:$D$291</c:f>
              <c:numCache>
                <c:formatCode>0.0</c:formatCode>
                <c:ptCount val="39"/>
                <c:pt idx="0">
                  <c:v>0.5</c:v>
                </c:pt>
                <c:pt idx="1">
                  <c:v>0.5</c:v>
                </c:pt>
                <c:pt idx="2">
                  <c:v>0.5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20.100000000000001</c:v>
                </c:pt>
                <c:pt idx="8">
                  <c:v>20.100000000000001</c:v>
                </c:pt>
                <c:pt idx="9">
                  <c:v>20.100000000000001</c:v>
                </c:pt>
                <c:pt idx="10">
                  <c:v>20.100000000000001</c:v>
                </c:pt>
                <c:pt idx="11">
                  <c:v>20.100000000000001</c:v>
                </c:pt>
                <c:pt idx="12">
                  <c:v>20.100000000000001</c:v>
                </c:pt>
                <c:pt idx="13">
                  <c:v>25.1</c:v>
                </c:pt>
                <c:pt idx="14">
                  <c:v>25.1</c:v>
                </c:pt>
                <c:pt idx="15">
                  <c:v>25.1</c:v>
                </c:pt>
                <c:pt idx="16">
                  <c:v>25.1</c:v>
                </c:pt>
                <c:pt idx="17">
                  <c:v>25.1</c:v>
                </c:pt>
                <c:pt idx="18">
                  <c:v>25.1</c:v>
                </c:pt>
                <c:pt idx="19">
                  <c:v>25.1</c:v>
                </c:pt>
                <c:pt idx="20">
                  <c:v>25.1</c:v>
                </c:pt>
                <c:pt idx="21">
                  <c:v>25.1</c:v>
                </c:pt>
                <c:pt idx="22">
                  <c:v>25.2</c:v>
                </c:pt>
                <c:pt idx="23">
                  <c:v>25.2</c:v>
                </c:pt>
                <c:pt idx="24">
                  <c:v>26.4</c:v>
                </c:pt>
                <c:pt idx="25">
                  <c:v>30.1</c:v>
                </c:pt>
                <c:pt idx="26">
                  <c:v>30.1</c:v>
                </c:pt>
                <c:pt idx="27">
                  <c:v>30.1</c:v>
                </c:pt>
                <c:pt idx="28">
                  <c:v>30.1</c:v>
                </c:pt>
                <c:pt idx="29">
                  <c:v>30.1</c:v>
                </c:pt>
                <c:pt idx="30">
                  <c:v>30.2</c:v>
                </c:pt>
                <c:pt idx="31">
                  <c:v>30.2</c:v>
                </c:pt>
                <c:pt idx="32">
                  <c:v>30.1</c:v>
                </c:pt>
                <c:pt idx="33">
                  <c:v>30.2</c:v>
                </c:pt>
                <c:pt idx="34">
                  <c:v>30.2</c:v>
                </c:pt>
                <c:pt idx="35">
                  <c:v>30.2</c:v>
                </c:pt>
                <c:pt idx="36">
                  <c:v>30.2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0"/>
        <c:axId val="592577160"/>
        <c:axId val="592577552"/>
      </c:barChart>
      <c:lineChart>
        <c:grouping val="standard"/>
        <c:varyColors val="0"/>
        <c:ser>
          <c:idx val="3"/>
          <c:order val="0"/>
          <c:tx>
            <c:strRef>
              <c:f>'SQL Results'!$I$1</c:f>
              <c:strCache>
                <c:ptCount val="1"/>
                <c:pt idx="0">
                  <c:v>Export Limit</c:v>
                </c:pt>
              </c:strCache>
            </c:strRef>
          </c:tx>
          <c:spPr>
            <a:ln w="28575" cap="rnd">
              <a:solidFill>
                <a:srgbClr val="003865"/>
              </a:solidFill>
              <a:prstDash val="dash"/>
              <a:round/>
            </a:ln>
            <a:effectLst/>
          </c:spPr>
          <c:marker>
            <c:symbol val="none"/>
          </c:marker>
          <c:val>
            <c:numRef>
              <c:f>'SQL Results'!$I$2:$I$291</c:f>
              <c:numCache>
                <c:formatCode>General</c:formatCode>
                <c:ptCount val="39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30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  <c:pt idx="7">
                  <c:v>30</c:v>
                </c:pt>
                <c:pt idx="8">
                  <c:v>30</c:v>
                </c:pt>
                <c:pt idx="9">
                  <c:v>30</c:v>
                </c:pt>
                <c:pt idx="10">
                  <c:v>30</c:v>
                </c:pt>
                <c:pt idx="11">
                  <c:v>30</c:v>
                </c:pt>
                <c:pt idx="12">
                  <c:v>30</c:v>
                </c:pt>
                <c:pt idx="13">
                  <c:v>30</c:v>
                </c:pt>
                <c:pt idx="14">
                  <c:v>30</c:v>
                </c:pt>
                <c:pt idx="15">
                  <c:v>30</c:v>
                </c:pt>
                <c:pt idx="16">
                  <c:v>30</c:v>
                </c:pt>
                <c:pt idx="17">
                  <c:v>30</c:v>
                </c:pt>
                <c:pt idx="18">
                  <c:v>30</c:v>
                </c:pt>
                <c:pt idx="19">
                  <c:v>30</c:v>
                </c:pt>
                <c:pt idx="20">
                  <c:v>30</c:v>
                </c:pt>
                <c:pt idx="21">
                  <c:v>30</c:v>
                </c:pt>
                <c:pt idx="22">
                  <c:v>30</c:v>
                </c:pt>
                <c:pt idx="23">
                  <c:v>30</c:v>
                </c:pt>
                <c:pt idx="24">
                  <c:v>30</c:v>
                </c:pt>
                <c:pt idx="25">
                  <c:v>30</c:v>
                </c:pt>
                <c:pt idx="26">
                  <c:v>30</c:v>
                </c:pt>
                <c:pt idx="27">
                  <c:v>30</c:v>
                </c:pt>
                <c:pt idx="28">
                  <c:v>30</c:v>
                </c:pt>
                <c:pt idx="29">
                  <c:v>30</c:v>
                </c:pt>
                <c:pt idx="30">
                  <c:v>30</c:v>
                </c:pt>
                <c:pt idx="31">
                  <c:v>30</c:v>
                </c:pt>
                <c:pt idx="32">
                  <c:v>30</c:v>
                </c:pt>
                <c:pt idx="33">
                  <c:v>30</c:v>
                </c:pt>
                <c:pt idx="34">
                  <c:v>30</c:v>
                </c:pt>
                <c:pt idx="35">
                  <c:v>30</c:v>
                </c:pt>
                <c:pt idx="36">
                  <c:v>30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2577160"/>
        <c:axId val="592577552"/>
      </c:lineChart>
      <c:lineChart>
        <c:grouping val="standard"/>
        <c:varyColors val="0"/>
        <c:ser>
          <c:idx val="1"/>
          <c:order val="1"/>
          <c:tx>
            <c:strRef>
              <c:f>'SQL Results'!$E$1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26D07C"/>
              </a:solidFill>
              <a:round/>
            </a:ln>
            <a:effectLst/>
          </c:spPr>
          <c:marker>
            <c:symbol val="none"/>
          </c:marker>
          <c:val>
            <c:numRef>
              <c:f>'SQL Results'!$E$2:$E$291</c:f>
              <c:numCache>
                <c:formatCode>General</c:formatCode>
                <c:ptCount val="39"/>
                <c:pt idx="0">
                  <c:v>52.646022796630902</c:v>
                </c:pt>
                <c:pt idx="1">
                  <c:v>37.4173583984375</c:v>
                </c:pt>
                <c:pt idx="2">
                  <c:v>35.381923675537102</c:v>
                </c:pt>
                <c:pt idx="3">
                  <c:v>35.809616088867202</c:v>
                </c:pt>
                <c:pt idx="4">
                  <c:v>34.0968208312988</c:v>
                </c:pt>
                <c:pt idx="5">
                  <c:v>32.429195404052699</c:v>
                </c:pt>
                <c:pt idx="6">
                  <c:v>29.997482299804702</c:v>
                </c:pt>
                <c:pt idx="7">
                  <c:v>29.267429351806602</c:v>
                </c:pt>
                <c:pt idx="8">
                  <c:v>29.044456481933601</c:v>
                </c:pt>
                <c:pt idx="9">
                  <c:v>30.897575378418001</c:v>
                </c:pt>
                <c:pt idx="10">
                  <c:v>29.855922698974599</c:v>
                </c:pt>
                <c:pt idx="11">
                  <c:v>31.144548416137699</c:v>
                </c:pt>
                <c:pt idx="12">
                  <c:v>34.331489562988303</c:v>
                </c:pt>
                <c:pt idx="13">
                  <c:v>32.054832458496101</c:v>
                </c:pt>
                <c:pt idx="14">
                  <c:v>30.1383152008057</c:v>
                </c:pt>
                <c:pt idx="15">
                  <c:v>29.048875808715799</c:v>
                </c:pt>
                <c:pt idx="16">
                  <c:v>26.772457122802699</c:v>
                </c:pt>
                <c:pt idx="17">
                  <c:v>27.5164279937744</c:v>
                </c:pt>
                <c:pt idx="18">
                  <c:v>25.821067810058601</c:v>
                </c:pt>
                <c:pt idx="19">
                  <c:v>25.304254531860401</c:v>
                </c:pt>
                <c:pt idx="20">
                  <c:v>24.975868225097699</c:v>
                </c:pt>
                <c:pt idx="21">
                  <c:v>24.738685607910199</c:v>
                </c:pt>
                <c:pt idx="22">
                  <c:v>24.555030822753899</c:v>
                </c:pt>
                <c:pt idx="23">
                  <c:v>24.356103897094702</c:v>
                </c:pt>
                <c:pt idx="24">
                  <c:v>24.9164428710938</c:v>
                </c:pt>
                <c:pt idx="25">
                  <c:v>24.872043609619102</c:v>
                </c:pt>
                <c:pt idx="26">
                  <c:v>24.341545104980501</c:v>
                </c:pt>
                <c:pt idx="27">
                  <c:v>23.624647140502901</c:v>
                </c:pt>
                <c:pt idx="28">
                  <c:v>23.145462036132798</c:v>
                </c:pt>
                <c:pt idx="29">
                  <c:v>23.506549835205099</c:v>
                </c:pt>
                <c:pt idx="30">
                  <c:v>23.265867233276399</c:v>
                </c:pt>
                <c:pt idx="31">
                  <c:v>23.677070617675799</c:v>
                </c:pt>
                <c:pt idx="32">
                  <c:v>23.527732849121101</c:v>
                </c:pt>
                <c:pt idx="33">
                  <c:v>23.391391754150401</c:v>
                </c:pt>
                <c:pt idx="34">
                  <c:v>23.2098503112793</c:v>
                </c:pt>
                <c:pt idx="35">
                  <c:v>22.9843845367432</c:v>
                </c:pt>
                <c:pt idx="36">
                  <c:v>23.349662780761701</c:v>
                </c:pt>
              </c:numCache>
            </c:numRef>
          </c:val>
          <c:smooth val="0"/>
        </c:ser>
        <c:ser>
          <c:idx val="4"/>
          <c:order val="3"/>
          <c:tx>
            <c:strRef>
              <c:f>'SQL Results'!$J$1</c:f>
              <c:strCache>
                <c:ptCount val="1"/>
                <c:pt idx="0">
                  <c:v>DCTIE_LMP</c:v>
                </c:pt>
              </c:strCache>
            </c:strRef>
          </c:tx>
          <c:spPr>
            <a:ln w="28575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val>
            <c:numRef>
              <c:f>'SQL Results'!$J$2:$J$289</c:f>
              <c:numCache>
                <c:formatCode>General</c:formatCode>
                <c:ptCount val="37"/>
                <c:pt idx="0">
                  <c:v>39.442300164794901</c:v>
                </c:pt>
                <c:pt idx="1">
                  <c:v>37.565928764343298</c:v>
                </c:pt>
                <c:pt idx="2">
                  <c:v>35.516204656982403</c:v>
                </c:pt>
                <c:pt idx="3">
                  <c:v>35.264384010009799</c:v>
                </c:pt>
                <c:pt idx="4">
                  <c:v>34.135885468673699</c:v>
                </c:pt>
                <c:pt idx="5">
                  <c:v>32.457442523803699</c:v>
                </c:pt>
                <c:pt idx="6">
                  <c:v>30.008605890769999</c:v>
                </c:pt>
                <c:pt idx="7">
                  <c:v>29.273499080657999</c:v>
                </c:pt>
                <c:pt idx="8">
                  <c:v>28.082651746110901</c:v>
                </c:pt>
                <c:pt idx="9">
                  <c:v>29.882472449836701</c:v>
                </c:pt>
                <c:pt idx="10">
                  <c:v>28.8717247421122</c:v>
                </c:pt>
                <c:pt idx="11">
                  <c:v>30.128361992321</c:v>
                </c:pt>
                <c:pt idx="12">
                  <c:v>33.234119609222397</c:v>
                </c:pt>
                <c:pt idx="13">
                  <c:v>31.023496872634901</c:v>
                </c:pt>
                <c:pt idx="14">
                  <c:v>29.1606228178787</c:v>
                </c:pt>
                <c:pt idx="15">
                  <c:v>28.102139191017201</c:v>
                </c:pt>
                <c:pt idx="16">
                  <c:v>25.878782702636698</c:v>
                </c:pt>
                <c:pt idx="17">
                  <c:v>26.605042326202401</c:v>
                </c:pt>
                <c:pt idx="18">
                  <c:v>24.9591386621094</c:v>
                </c:pt>
                <c:pt idx="19">
                  <c:v>24.461177111358602</c:v>
                </c:pt>
                <c:pt idx="20">
                  <c:v>24.143744548645</c:v>
                </c:pt>
                <c:pt idx="21">
                  <c:v>23.914417784729</c:v>
                </c:pt>
                <c:pt idx="22">
                  <c:v>24.5909315184402</c:v>
                </c:pt>
                <c:pt idx="23">
                  <c:v>24.392446209697699</c:v>
                </c:pt>
                <c:pt idx="24">
                  <c:v>24.953371418456999</c:v>
                </c:pt>
                <c:pt idx="25">
                  <c:v>24.049965330142999</c:v>
                </c:pt>
                <c:pt idx="26">
                  <c:v>24.321615952434499</c:v>
                </c:pt>
                <c:pt idx="27">
                  <c:v>23.653740499267599</c:v>
                </c:pt>
                <c:pt idx="28">
                  <c:v>22.462296328733</c:v>
                </c:pt>
                <c:pt idx="29">
                  <c:v>22.775362896881099</c:v>
                </c:pt>
                <c:pt idx="30">
                  <c:v>22.541566656189001</c:v>
                </c:pt>
                <c:pt idx="31">
                  <c:v>22.9395311277008</c:v>
                </c:pt>
                <c:pt idx="32">
                  <c:v>22.794422023143799</c:v>
                </c:pt>
                <c:pt idx="33">
                  <c:v>23.358429508032799</c:v>
                </c:pt>
                <c:pt idx="34">
                  <c:v>23.176275834464999</c:v>
                </c:pt>
                <c:pt idx="35">
                  <c:v>22.951194121952099</c:v>
                </c:pt>
                <c:pt idx="36">
                  <c:v>23.317416665844899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592578336"/>
        <c:axId val="592577944"/>
      </c:lineChart>
      <c:catAx>
        <c:axId val="592577160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h: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92577552"/>
        <c:crosses val="autoZero"/>
        <c:auto val="0"/>
        <c:lblAlgn val="ctr"/>
        <c:lblOffset val="100"/>
        <c:tickLblSkip val="12"/>
        <c:tickMarkSkip val="12"/>
        <c:noMultiLvlLbl val="0"/>
      </c:catAx>
      <c:valAx>
        <c:axId val="592577552"/>
        <c:scaling>
          <c:orientation val="minMax"/>
          <c:max val="35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DC Tie Export (MW)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cross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92577160"/>
        <c:crossesAt val="1"/>
        <c:crossBetween val="between"/>
      </c:valAx>
      <c:valAx>
        <c:axId val="592577944"/>
        <c:scaling>
          <c:orientation val="minMax"/>
          <c:max val="70"/>
          <c:min val="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00AEC7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00AEC7"/>
                    </a:solidFill>
                  </a:rPr>
                  <a:t>Price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00AEC7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General" sourceLinked="1"/>
        <c:majorTickMark val="cross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00AEC7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92578336"/>
        <c:crosses val="max"/>
        <c:crossBetween val="between"/>
        <c:majorUnit val="10"/>
      </c:valAx>
      <c:catAx>
        <c:axId val="592578336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592577944"/>
        <c:crosses val="autoZero"/>
        <c:auto val="0"/>
        <c:lblAlgn val="ctr"/>
        <c:lblOffset val="100"/>
        <c:noMultiLvlLbl val="0"/>
      </c:catAx>
      <c:spPr>
        <a:noFill/>
        <a:ln>
          <a:solidFill>
            <a:schemeClr val="tx1"/>
          </a:solidFill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003865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accent4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036154885664962"/>
          <c:y val="2.4156230451515617E-2"/>
          <c:w val="0.87187661446961828"/>
          <c:h val="0.84731651790565488"/>
        </c:manualLayout>
      </c:layout>
      <c:lineChart>
        <c:grouping val="standard"/>
        <c:varyColors val="0"/>
        <c:ser>
          <c:idx val="1"/>
          <c:order val="0"/>
          <c:tx>
            <c:strRef>
              <c:f>'SQL Results'!$E$1</c:f>
              <c:strCache>
                <c:ptCount val="1"/>
                <c:pt idx="0">
                  <c:v>System Lambda</c:v>
                </c:pt>
              </c:strCache>
            </c:strRef>
          </c:tx>
          <c:spPr>
            <a:ln w="28575" cap="rnd">
              <a:solidFill>
                <a:srgbClr val="26D07C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37"/>
                <c:pt idx="0">
                  <c:v>43490.333472222221</c:v>
                </c:pt>
                <c:pt idx="1">
                  <c:v>43490.336909722224</c:v>
                </c:pt>
                <c:pt idx="2">
                  <c:v>43490.340405092589</c:v>
                </c:pt>
                <c:pt idx="3">
                  <c:v>43490.343877314815</c:v>
                </c:pt>
                <c:pt idx="4">
                  <c:v>43490.347361111111</c:v>
                </c:pt>
                <c:pt idx="5">
                  <c:v>43490.350821759261</c:v>
                </c:pt>
                <c:pt idx="6">
                  <c:v>43490.35429398148</c:v>
                </c:pt>
                <c:pt idx="7">
                  <c:v>43490.357777777775</c:v>
                </c:pt>
                <c:pt idx="8">
                  <c:v>43490.361238425925</c:v>
                </c:pt>
                <c:pt idx="9">
                  <c:v>43490.364699074074</c:v>
                </c:pt>
                <c:pt idx="10">
                  <c:v>43490.36818287037</c:v>
                </c:pt>
                <c:pt idx="11">
                  <c:v>43490.371655092589</c:v>
                </c:pt>
                <c:pt idx="12">
                  <c:v>43490.375185185185</c:v>
                </c:pt>
                <c:pt idx="13">
                  <c:v>43490.378611111111</c:v>
                </c:pt>
                <c:pt idx="14">
                  <c:v>43490.382071759261</c:v>
                </c:pt>
                <c:pt idx="15">
                  <c:v>43490.38554398148</c:v>
                </c:pt>
                <c:pt idx="16">
                  <c:v>43490.389027777775</c:v>
                </c:pt>
                <c:pt idx="17">
                  <c:v>43490.392488425925</c:v>
                </c:pt>
                <c:pt idx="18">
                  <c:v>43490.395960648151</c:v>
                </c:pt>
                <c:pt idx="19">
                  <c:v>43490.399444444447</c:v>
                </c:pt>
                <c:pt idx="20">
                  <c:v>43490.40289351852</c:v>
                </c:pt>
                <c:pt idx="21">
                  <c:v>43490.406377314815</c:v>
                </c:pt>
                <c:pt idx="22">
                  <c:v>43490.409849537034</c:v>
                </c:pt>
                <c:pt idx="23">
                  <c:v>43490.413321759261</c:v>
                </c:pt>
                <c:pt idx="24">
                  <c:v>43490.416828703703</c:v>
                </c:pt>
                <c:pt idx="25">
                  <c:v>43490.420266203706</c:v>
                </c:pt>
                <c:pt idx="26">
                  <c:v>43490.423738425925</c:v>
                </c:pt>
                <c:pt idx="27">
                  <c:v>43490.427199074074</c:v>
                </c:pt>
                <c:pt idx="28">
                  <c:v>43490.43068287037</c:v>
                </c:pt>
                <c:pt idx="29">
                  <c:v>43490.434155092589</c:v>
                </c:pt>
                <c:pt idx="30">
                  <c:v>43490.437615740739</c:v>
                </c:pt>
                <c:pt idx="31">
                  <c:v>43490.441087962965</c:v>
                </c:pt>
                <c:pt idx="32">
                  <c:v>43490.444571759261</c:v>
                </c:pt>
                <c:pt idx="33">
                  <c:v>43490.44804398148</c:v>
                </c:pt>
                <c:pt idx="34">
                  <c:v>43490.451516203706</c:v>
                </c:pt>
                <c:pt idx="35">
                  <c:v>43490.454976851855</c:v>
                </c:pt>
                <c:pt idx="36">
                  <c:v>43490.458483796298</c:v>
                </c:pt>
              </c:numCache>
            </c:numRef>
          </c:cat>
          <c:val>
            <c:numRef>
              <c:f>'SQL Results'!$E$2:$E$289</c:f>
              <c:numCache>
                <c:formatCode>General</c:formatCode>
                <c:ptCount val="37"/>
                <c:pt idx="0">
                  <c:v>52.646022796630902</c:v>
                </c:pt>
                <c:pt idx="1">
                  <c:v>37.4173583984375</c:v>
                </c:pt>
                <c:pt idx="2">
                  <c:v>35.381923675537102</c:v>
                </c:pt>
                <c:pt idx="3">
                  <c:v>35.809616088867202</c:v>
                </c:pt>
                <c:pt idx="4">
                  <c:v>34.0968208312988</c:v>
                </c:pt>
                <c:pt idx="5">
                  <c:v>32.429195404052699</c:v>
                </c:pt>
                <c:pt idx="6">
                  <c:v>29.997482299804702</c:v>
                </c:pt>
                <c:pt idx="7">
                  <c:v>29.267429351806602</c:v>
                </c:pt>
                <c:pt idx="8">
                  <c:v>29.044456481933601</c:v>
                </c:pt>
                <c:pt idx="9">
                  <c:v>30.897575378418001</c:v>
                </c:pt>
                <c:pt idx="10">
                  <c:v>29.855922698974599</c:v>
                </c:pt>
                <c:pt idx="11">
                  <c:v>31.144548416137699</c:v>
                </c:pt>
                <c:pt idx="12">
                  <c:v>34.331489562988303</c:v>
                </c:pt>
                <c:pt idx="13">
                  <c:v>32.054832458496101</c:v>
                </c:pt>
                <c:pt idx="14">
                  <c:v>30.1383152008057</c:v>
                </c:pt>
                <c:pt idx="15">
                  <c:v>29.048875808715799</c:v>
                </c:pt>
                <c:pt idx="16">
                  <c:v>26.772457122802699</c:v>
                </c:pt>
                <c:pt idx="17">
                  <c:v>27.5164279937744</c:v>
                </c:pt>
                <c:pt idx="18">
                  <c:v>25.821067810058601</c:v>
                </c:pt>
                <c:pt idx="19">
                  <c:v>25.304254531860401</c:v>
                </c:pt>
                <c:pt idx="20">
                  <c:v>24.975868225097699</c:v>
                </c:pt>
                <c:pt idx="21">
                  <c:v>24.738685607910199</c:v>
                </c:pt>
                <c:pt idx="22">
                  <c:v>24.555030822753899</c:v>
                </c:pt>
                <c:pt idx="23">
                  <c:v>24.356103897094702</c:v>
                </c:pt>
                <c:pt idx="24">
                  <c:v>24.9164428710938</c:v>
                </c:pt>
                <c:pt idx="25">
                  <c:v>24.872043609619102</c:v>
                </c:pt>
                <c:pt idx="26">
                  <c:v>24.341545104980501</c:v>
                </c:pt>
                <c:pt idx="27">
                  <c:v>23.624647140502901</c:v>
                </c:pt>
                <c:pt idx="28">
                  <c:v>23.145462036132798</c:v>
                </c:pt>
                <c:pt idx="29">
                  <c:v>23.506549835205099</c:v>
                </c:pt>
                <c:pt idx="30">
                  <c:v>23.265867233276399</c:v>
                </c:pt>
                <c:pt idx="31">
                  <c:v>23.677070617675799</c:v>
                </c:pt>
                <c:pt idx="32">
                  <c:v>23.527732849121101</c:v>
                </c:pt>
                <c:pt idx="33">
                  <c:v>23.391391754150401</c:v>
                </c:pt>
                <c:pt idx="34">
                  <c:v>23.2098503112793</c:v>
                </c:pt>
                <c:pt idx="35">
                  <c:v>22.9843845367432</c:v>
                </c:pt>
                <c:pt idx="36">
                  <c:v>23.349662780761701</c:v>
                </c:pt>
              </c:numCache>
            </c:numRef>
          </c:val>
          <c:smooth val="0"/>
        </c:ser>
        <c:ser>
          <c:idx val="3"/>
          <c:order val="1"/>
          <c:tx>
            <c:strRef>
              <c:f>'SQL Results'!$K$1</c:f>
              <c:strCache>
                <c:ptCount val="1"/>
                <c:pt idx="0">
                  <c:v>HB_SOUTH_LMP</c:v>
                </c:pt>
              </c:strCache>
            </c:strRef>
          </c:tx>
          <c:spPr>
            <a:ln w="28575" cap="rnd">
              <a:solidFill>
                <a:srgbClr val="5B6770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37"/>
                <c:pt idx="0">
                  <c:v>43490.333472222221</c:v>
                </c:pt>
                <c:pt idx="1">
                  <c:v>43490.336909722224</c:v>
                </c:pt>
                <c:pt idx="2">
                  <c:v>43490.340405092589</c:v>
                </c:pt>
                <c:pt idx="3">
                  <c:v>43490.343877314815</c:v>
                </c:pt>
                <c:pt idx="4">
                  <c:v>43490.347361111111</c:v>
                </c:pt>
                <c:pt idx="5">
                  <c:v>43490.350821759261</c:v>
                </c:pt>
                <c:pt idx="6">
                  <c:v>43490.35429398148</c:v>
                </c:pt>
                <c:pt idx="7">
                  <c:v>43490.357777777775</c:v>
                </c:pt>
                <c:pt idx="8">
                  <c:v>43490.361238425925</c:v>
                </c:pt>
                <c:pt idx="9">
                  <c:v>43490.364699074074</c:v>
                </c:pt>
                <c:pt idx="10">
                  <c:v>43490.36818287037</c:v>
                </c:pt>
                <c:pt idx="11">
                  <c:v>43490.371655092589</c:v>
                </c:pt>
                <c:pt idx="12">
                  <c:v>43490.375185185185</c:v>
                </c:pt>
                <c:pt idx="13">
                  <c:v>43490.378611111111</c:v>
                </c:pt>
                <c:pt idx="14">
                  <c:v>43490.382071759261</c:v>
                </c:pt>
                <c:pt idx="15">
                  <c:v>43490.38554398148</c:v>
                </c:pt>
                <c:pt idx="16">
                  <c:v>43490.389027777775</c:v>
                </c:pt>
                <c:pt idx="17">
                  <c:v>43490.392488425925</c:v>
                </c:pt>
                <c:pt idx="18">
                  <c:v>43490.395960648151</c:v>
                </c:pt>
                <c:pt idx="19">
                  <c:v>43490.399444444447</c:v>
                </c:pt>
                <c:pt idx="20">
                  <c:v>43490.40289351852</c:v>
                </c:pt>
                <c:pt idx="21">
                  <c:v>43490.406377314815</c:v>
                </c:pt>
                <c:pt idx="22">
                  <c:v>43490.409849537034</c:v>
                </c:pt>
                <c:pt idx="23">
                  <c:v>43490.413321759261</c:v>
                </c:pt>
                <c:pt idx="24">
                  <c:v>43490.416828703703</c:v>
                </c:pt>
                <c:pt idx="25">
                  <c:v>43490.420266203706</c:v>
                </c:pt>
                <c:pt idx="26">
                  <c:v>43490.423738425925</c:v>
                </c:pt>
                <c:pt idx="27">
                  <c:v>43490.427199074074</c:v>
                </c:pt>
                <c:pt idx="28">
                  <c:v>43490.43068287037</c:v>
                </c:pt>
                <c:pt idx="29">
                  <c:v>43490.434155092589</c:v>
                </c:pt>
                <c:pt idx="30">
                  <c:v>43490.437615740739</c:v>
                </c:pt>
                <c:pt idx="31">
                  <c:v>43490.441087962965</c:v>
                </c:pt>
                <c:pt idx="32">
                  <c:v>43490.444571759261</c:v>
                </c:pt>
                <c:pt idx="33">
                  <c:v>43490.44804398148</c:v>
                </c:pt>
                <c:pt idx="34">
                  <c:v>43490.451516203706</c:v>
                </c:pt>
                <c:pt idx="35">
                  <c:v>43490.454976851855</c:v>
                </c:pt>
                <c:pt idx="36">
                  <c:v>43490.458483796298</c:v>
                </c:pt>
              </c:numCache>
            </c:numRef>
          </c:cat>
          <c:val>
            <c:numRef>
              <c:f>'SQL Results'!$K$2:$K$289</c:f>
              <c:numCache>
                <c:formatCode>General</c:formatCode>
                <c:ptCount val="37"/>
                <c:pt idx="0">
                  <c:v>50.369095386584398</c:v>
                </c:pt>
                <c:pt idx="1">
                  <c:v>37.833517452025703</c:v>
                </c:pt>
                <c:pt idx="2">
                  <c:v>35.827362009663403</c:v>
                </c:pt>
                <c:pt idx="3">
                  <c:v>35.835479934852501</c:v>
                </c:pt>
                <c:pt idx="4">
                  <c:v>34.123948105639798</c:v>
                </c:pt>
                <c:pt idx="5">
                  <c:v>32.448517010936797</c:v>
                </c:pt>
                <c:pt idx="6">
                  <c:v>30.004816475861499</c:v>
                </c:pt>
                <c:pt idx="7">
                  <c:v>29.271058843252298</c:v>
                </c:pt>
                <c:pt idx="8">
                  <c:v>28.864797077927701</c:v>
                </c:pt>
                <c:pt idx="9">
                  <c:v>30.711354630229302</c:v>
                </c:pt>
                <c:pt idx="10">
                  <c:v>29.685256085814899</c:v>
                </c:pt>
                <c:pt idx="11">
                  <c:v>30.992313688452299</c:v>
                </c:pt>
                <c:pt idx="12">
                  <c:v>34.142445144731198</c:v>
                </c:pt>
                <c:pt idx="13">
                  <c:v>31.872454738901201</c:v>
                </c:pt>
                <c:pt idx="14">
                  <c:v>29.960757091125402</c:v>
                </c:pt>
                <c:pt idx="15">
                  <c:v>28.875231774244099</c:v>
                </c:pt>
                <c:pt idx="16">
                  <c:v>26.601540750335801</c:v>
                </c:pt>
                <c:pt idx="17">
                  <c:v>27.343425193061702</c:v>
                </c:pt>
                <c:pt idx="18">
                  <c:v>25.6557906901017</c:v>
                </c:pt>
                <c:pt idx="19">
                  <c:v>25.143694604189999</c:v>
                </c:pt>
                <c:pt idx="20">
                  <c:v>24.8171890859496</c:v>
                </c:pt>
                <c:pt idx="21">
                  <c:v>24.582107331690899</c:v>
                </c:pt>
                <c:pt idx="22">
                  <c:v>24.5909315184402</c:v>
                </c:pt>
                <c:pt idx="23">
                  <c:v>24.392446209697699</c:v>
                </c:pt>
                <c:pt idx="24">
                  <c:v>24.953371418456999</c:v>
                </c:pt>
                <c:pt idx="25">
                  <c:v>24.717017357924199</c:v>
                </c:pt>
                <c:pt idx="26">
                  <c:v>24.370313976604901</c:v>
                </c:pt>
                <c:pt idx="27">
                  <c:v>23.653740499267599</c:v>
                </c:pt>
                <c:pt idx="28">
                  <c:v>23.057805270068201</c:v>
                </c:pt>
                <c:pt idx="29">
                  <c:v>23.411276395773701</c:v>
                </c:pt>
                <c:pt idx="30">
                  <c:v>23.171025506928999</c:v>
                </c:pt>
                <c:pt idx="31">
                  <c:v>23.5800279195382</c:v>
                </c:pt>
                <c:pt idx="32">
                  <c:v>23.4311221385796</c:v>
                </c:pt>
                <c:pt idx="33">
                  <c:v>23.410756580156399</c:v>
                </c:pt>
                <c:pt idx="34">
                  <c:v>23.228526655024901</c:v>
                </c:pt>
                <c:pt idx="35">
                  <c:v>23.003475912399001</c:v>
                </c:pt>
                <c:pt idx="36">
                  <c:v>23.369673924974201</c:v>
                </c:pt>
              </c:numCache>
            </c:numRef>
          </c:val>
          <c:smooth val="0"/>
        </c:ser>
        <c:ser>
          <c:idx val="0"/>
          <c:order val="2"/>
          <c:tx>
            <c:strRef>
              <c:f>'SQL Results'!$L$1</c:f>
              <c:strCache>
                <c:ptCount val="1"/>
                <c:pt idx="0">
                  <c:v>LZ_SOUTH_LMP</c:v>
                </c:pt>
              </c:strCache>
            </c:strRef>
          </c:tx>
          <c:spPr>
            <a:ln w="28575" cap="rnd">
              <a:solidFill>
                <a:srgbClr val="910258"/>
              </a:solidFill>
              <a:prstDash val="solid"/>
              <a:round/>
            </a:ln>
            <a:effectLst/>
          </c:spPr>
          <c:marker>
            <c:symbol val="none"/>
          </c:marker>
          <c:cat>
            <c:numRef>
              <c:f>'SQL Results'!$B$2:$B$289</c:f>
              <c:numCache>
                <c:formatCode>m\/d\/yyyy\ h:mm:ss\ AM/PM</c:formatCode>
                <c:ptCount val="37"/>
                <c:pt idx="0">
                  <c:v>43490.333472222221</c:v>
                </c:pt>
                <c:pt idx="1">
                  <c:v>43490.336909722224</c:v>
                </c:pt>
                <c:pt idx="2">
                  <c:v>43490.340405092589</c:v>
                </c:pt>
                <c:pt idx="3">
                  <c:v>43490.343877314815</c:v>
                </c:pt>
                <c:pt idx="4">
                  <c:v>43490.347361111111</c:v>
                </c:pt>
                <c:pt idx="5">
                  <c:v>43490.350821759261</c:v>
                </c:pt>
                <c:pt idx="6">
                  <c:v>43490.35429398148</c:v>
                </c:pt>
                <c:pt idx="7">
                  <c:v>43490.357777777775</c:v>
                </c:pt>
                <c:pt idx="8">
                  <c:v>43490.361238425925</c:v>
                </c:pt>
                <c:pt idx="9">
                  <c:v>43490.364699074074</c:v>
                </c:pt>
                <c:pt idx="10">
                  <c:v>43490.36818287037</c:v>
                </c:pt>
                <c:pt idx="11">
                  <c:v>43490.371655092589</c:v>
                </c:pt>
                <c:pt idx="12">
                  <c:v>43490.375185185185</c:v>
                </c:pt>
                <c:pt idx="13">
                  <c:v>43490.378611111111</c:v>
                </c:pt>
                <c:pt idx="14">
                  <c:v>43490.382071759261</c:v>
                </c:pt>
                <c:pt idx="15">
                  <c:v>43490.38554398148</c:v>
                </c:pt>
                <c:pt idx="16">
                  <c:v>43490.389027777775</c:v>
                </c:pt>
                <c:pt idx="17">
                  <c:v>43490.392488425925</c:v>
                </c:pt>
                <c:pt idx="18">
                  <c:v>43490.395960648151</c:v>
                </c:pt>
                <c:pt idx="19">
                  <c:v>43490.399444444447</c:v>
                </c:pt>
                <c:pt idx="20">
                  <c:v>43490.40289351852</c:v>
                </c:pt>
                <c:pt idx="21">
                  <c:v>43490.406377314815</c:v>
                </c:pt>
                <c:pt idx="22">
                  <c:v>43490.409849537034</c:v>
                </c:pt>
                <c:pt idx="23">
                  <c:v>43490.413321759261</c:v>
                </c:pt>
                <c:pt idx="24">
                  <c:v>43490.416828703703</c:v>
                </c:pt>
                <c:pt idx="25">
                  <c:v>43490.420266203706</c:v>
                </c:pt>
                <c:pt idx="26">
                  <c:v>43490.423738425925</c:v>
                </c:pt>
                <c:pt idx="27">
                  <c:v>43490.427199074074</c:v>
                </c:pt>
                <c:pt idx="28">
                  <c:v>43490.43068287037</c:v>
                </c:pt>
                <c:pt idx="29">
                  <c:v>43490.434155092589</c:v>
                </c:pt>
                <c:pt idx="30">
                  <c:v>43490.437615740739</c:v>
                </c:pt>
                <c:pt idx="31">
                  <c:v>43490.441087962965</c:v>
                </c:pt>
                <c:pt idx="32">
                  <c:v>43490.444571759261</c:v>
                </c:pt>
                <c:pt idx="33">
                  <c:v>43490.44804398148</c:v>
                </c:pt>
                <c:pt idx="34">
                  <c:v>43490.451516203706</c:v>
                </c:pt>
                <c:pt idx="35">
                  <c:v>43490.454976851855</c:v>
                </c:pt>
                <c:pt idx="36">
                  <c:v>43490.458483796298</c:v>
                </c:pt>
              </c:numCache>
            </c:numRef>
          </c:cat>
          <c:val>
            <c:numRef>
              <c:f>'SQL Results'!$L$2:$L$289</c:f>
              <c:numCache>
                <c:formatCode>General</c:formatCode>
                <c:ptCount val="37"/>
                <c:pt idx="0">
                  <c:v>49.796209946561497</c:v>
                </c:pt>
                <c:pt idx="1">
                  <c:v>37.835288336990402</c:v>
                </c:pt>
                <c:pt idx="2">
                  <c:v>35.829252879675302</c:v>
                </c:pt>
                <c:pt idx="3">
                  <c:v>37.469984955764602</c:v>
                </c:pt>
                <c:pt idx="4">
                  <c:v>34.124404526764401</c:v>
                </c:pt>
                <c:pt idx="5">
                  <c:v>32.448831558399803</c:v>
                </c:pt>
                <c:pt idx="6">
                  <c:v>30.004964062424701</c:v>
                </c:pt>
                <c:pt idx="7">
                  <c:v>29.271144054400001</c:v>
                </c:pt>
                <c:pt idx="8">
                  <c:v>28.821195681521601</c:v>
                </c:pt>
                <c:pt idx="9">
                  <c:v>30.664680051724801</c:v>
                </c:pt>
                <c:pt idx="10">
                  <c:v>29.639581485716999</c:v>
                </c:pt>
                <c:pt idx="11">
                  <c:v>30.944414606014501</c:v>
                </c:pt>
                <c:pt idx="12">
                  <c:v>34.0905146778125</c:v>
                </c:pt>
                <c:pt idx="13">
                  <c:v>31.8232491436289</c:v>
                </c:pt>
                <c:pt idx="14">
                  <c:v>29.9149691679672</c:v>
                </c:pt>
                <c:pt idx="15">
                  <c:v>28.830887193190701</c:v>
                </c:pt>
                <c:pt idx="16">
                  <c:v>26.5607158043087</c:v>
                </c:pt>
                <c:pt idx="17">
                  <c:v>27.3014143709309</c:v>
                </c:pt>
                <c:pt idx="18">
                  <c:v>25.616504578236501</c:v>
                </c:pt>
                <c:pt idx="19">
                  <c:v>25.105286908656101</c:v>
                </c:pt>
                <c:pt idx="20">
                  <c:v>24.7795911641328</c:v>
                </c:pt>
                <c:pt idx="21">
                  <c:v>24.5447672885598</c:v>
                </c:pt>
                <c:pt idx="22">
                  <c:v>24.5909315184402</c:v>
                </c:pt>
                <c:pt idx="23">
                  <c:v>24.392446209697699</c:v>
                </c:pt>
                <c:pt idx="24">
                  <c:v>24.953371418456999</c:v>
                </c:pt>
                <c:pt idx="25">
                  <c:v>24.6809614242934</c:v>
                </c:pt>
                <c:pt idx="26">
                  <c:v>24.367641765894898</c:v>
                </c:pt>
                <c:pt idx="27">
                  <c:v>23.653740499267599</c:v>
                </c:pt>
                <c:pt idx="28">
                  <c:v>23.025850366969799</c:v>
                </c:pt>
                <c:pt idx="29">
                  <c:v>23.376836412751501</c:v>
                </c:pt>
                <c:pt idx="30">
                  <c:v>23.137540716023501</c:v>
                </c:pt>
                <c:pt idx="31">
                  <c:v>23.5461764215712</c:v>
                </c:pt>
                <c:pt idx="32">
                  <c:v>23.397572090930801</c:v>
                </c:pt>
                <c:pt idx="33">
                  <c:v>23.407995254303799</c:v>
                </c:pt>
                <c:pt idx="34">
                  <c:v>23.225794615150001</c:v>
                </c:pt>
                <c:pt idx="35">
                  <c:v>23.0007749582225</c:v>
                </c:pt>
                <c:pt idx="36">
                  <c:v>23.366927210831602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593221248"/>
        <c:axId val="593221640"/>
      </c:lineChart>
      <c:catAx>
        <c:axId val="593221248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numFmt formatCode="h:mm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93221640"/>
        <c:crosses val="autoZero"/>
        <c:auto val="0"/>
        <c:lblAlgn val="ctr"/>
        <c:lblOffset val="100"/>
        <c:tickLblSkip val="12"/>
        <c:tickMarkSkip val="12"/>
        <c:noMultiLvlLbl val="0"/>
      </c:catAx>
      <c:valAx>
        <c:axId val="593221640"/>
        <c:scaling>
          <c:orientation val="minMax"/>
          <c:max val="70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rgbClr val="5B6770"/>
                    </a:solidFill>
                    <a:latin typeface="Arial" panose="020B0604020202020204" pitchFamily="34" charset="0"/>
                    <a:ea typeface="+mn-ea"/>
                    <a:cs typeface="Arial" panose="020B0604020202020204" pitchFamily="34" charset="0"/>
                  </a:defRPr>
                </a:pPr>
                <a:r>
                  <a:rPr lang="en-US">
                    <a:solidFill>
                      <a:srgbClr val="5B6770"/>
                    </a:solidFill>
                  </a:rPr>
                  <a:t>Price ($/MWh)</a:t>
                </a: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rgbClr val="5B6770"/>
                  </a:solidFill>
                  <a:latin typeface="Arial" panose="020B0604020202020204" pitchFamily="34" charset="0"/>
                  <a:ea typeface="+mn-ea"/>
                  <a:cs typeface="Arial" panose="020B0604020202020204" pitchFamily="34" charset="0"/>
                </a:defRPr>
              </a:pPr>
              <a:endParaRPr lang="en-US"/>
            </a:p>
          </c:txPr>
        </c:title>
        <c:numFmt formatCode="0" sourceLinked="0"/>
        <c:majorTickMark val="cross"/>
        <c:minorTickMark val="none"/>
        <c:tickLblPos val="nextTo"/>
        <c:spPr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  <c:crossAx val="593221248"/>
        <c:crossesAt val="1"/>
        <c:crossBetween val="between"/>
        <c:majorUnit val="10"/>
      </c:valAx>
      <c:spPr>
        <a:noFill/>
        <a:ln w="9525">
          <a:solidFill>
            <a:schemeClr val="tx1"/>
          </a:solidFill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26D07C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5B6770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rgbClr val="910258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defRPr>
            </a:pPr>
            <a:endParaRPr lang="en-US"/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ea typeface="+mn-ea"/>
              <a:cs typeface="Arial" panose="020B0604020202020204" pitchFamily="34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>
          <a:latin typeface="Arial" panose="020B0604020202020204" pitchFamily="34" charset="0"/>
          <a:cs typeface="Arial" panose="020B0604020202020204" pitchFamily="34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0.23946</cdr:x>
      <cdr:y>0.03002</cdr:y>
    </cdr:from>
    <cdr:to>
      <cdr:x>0.59337</cdr:x>
      <cdr:y>0.91473</cdr:y>
    </cdr:to>
    <cdr:sp macro="" textlink="">
      <cdr:nvSpPr>
        <cdr:cNvPr id="3" name="Rectangle 2"/>
        <cdr:cNvSpPr/>
      </cdr:nvSpPr>
      <cdr:spPr>
        <a:xfrm xmlns:a="http://schemas.openxmlformats.org/drawingml/2006/main">
          <a:off x="2189622" y="160336"/>
          <a:ext cx="3236153" cy="4724410"/>
        </a:xfrm>
        <a:prstGeom xmlns:a="http://schemas.openxmlformats.org/drawingml/2006/main" prst="rect">
          <a:avLst/>
        </a:prstGeom>
        <a:solidFill xmlns:a="http://schemas.openxmlformats.org/drawingml/2006/main">
          <a:srgbClr val="00AEC7">
            <a:alpha val="14000"/>
          </a:srgbClr>
        </a:solidFill>
        <a:ln xmlns:a="http://schemas.openxmlformats.org/drawingml/2006/main">
          <a:noFill/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0.65</cdr:x>
      <cdr:y>0.04429</cdr:y>
    </cdr:from>
    <cdr:to>
      <cdr:x>0.8518</cdr:x>
      <cdr:y>0.13468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5943600" y="236536"/>
          <a:ext cx="1845259" cy="482691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400"/>
            <a:t>Curtailment lasted </a:t>
          </a:r>
          <a:r>
            <a:rPr lang="en-US" sz="1400" baseline="0"/>
            <a:t>from 8:35 to 10:00</a:t>
          </a:r>
          <a:endParaRPr lang="en-US" sz="1400"/>
        </a:p>
      </cdr:txBody>
    </cdr:sp>
  </cdr:relSizeAnchor>
  <cdr:relSizeAnchor xmlns:cdr="http://schemas.openxmlformats.org/drawingml/2006/chartDrawing">
    <cdr:from>
      <cdr:x>0.59262</cdr:x>
      <cdr:y>0.08966</cdr:y>
    </cdr:from>
    <cdr:to>
      <cdr:x>0.64755</cdr:x>
      <cdr:y>0.09694</cdr:y>
    </cdr:to>
    <cdr:sp macro="" textlink="">
      <cdr:nvSpPr>
        <cdr:cNvPr id="4" name="Left Arrow 3"/>
        <cdr:cNvSpPr/>
      </cdr:nvSpPr>
      <cdr:spPr>
        <a:xfrm xmlns:a="http://schemas.openxmlformats.org/drawingml/2006/main">
          <a:off x="5418917" y="478793"/>
          <a:ext cx="502280" cy="38876"/>
        </a:xfrm>
        <a:prstGeom xmlns:a="http://schemas.openxmlformats.org/drawingml/2006/main" prst="leftArrow">
          <a:avLst/>
        </a:prstGeom>
        <a:ln xmlns:a="http://schemas.openxmlformats.org/drawingml/2006/main">
          <a:solidFill>
            <a:schemeClr val="tx1"/>
          </a:solidFill>
        </a:ln>
      </cdr:spPr>
      <cdr:style>
        <a:lnRef xmlns:a="http://schemas.openxmlformats.org/drawingml/2006/main" idx="2">
          <a:schemeClr val="accent1">
            <a:shade val="50000"/>
          </a:schemeClr>
        </a:lnRef>
        <a:fillRef xmlns:a="http://schemas.openxmlformats.org/drawingml/2006/main" idx="1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en-US"/>
        </a:p>
      </cdr:txBody>
    </cdr:sp>
  </cdr:relSizeAnchor>
  <cdr:relSizeAnchor xmlns:cdr="http://schemas.openxmlformats.org/drawingml/2006/chartDrawing">
    <cdr:from>
      <cdr:x>0.25821</cdr:x>
      <cdr:y>0.23077</cdr:y>
    </cdr:from>
    <cdr:to>
      <cdr:x>0.35843</cdr:x>
      <cdr:y>0.29873</cdr:y>
    </cdr:to>
    <cdr:sp macro="" textlink="">
      <cdr:nvSpPr>
        <cdr:cNvPr id="7" name="TextBox 1"/>
        <cdr:cNvSpPr txBox="1"/>
      </cdr:nvSpPr>
      <cdr:spPr>
        <a:xfrm xmlns:a="http://schemas.openxmlformats.org/drawingml/2006/main">
          <a:off x="2237114" y="1448322"/>
          <a:ext cx="868297" cy="42653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defPPr>
            <a:defRPr lang="en-US"/>
          </a:defPPr>
          <a:lvl1pPr marL="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9144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sz="1100" dirty="0" smtClean="0"/>
            <a:t>Curtailed 10 MW</a:t>
          </a:r>
          <a:endParaRPr lang="en-US" sz="1100" dirty="0"/>
        </a:p>
      </cdr:txBody>
    </cdr:sp>
  </cdr:relSizeAnchor>
  <cdr:relSizeAnchor xmlns:cdr="http://schemas.openxmlformats.org/drawingml/2006/chartDrawing">
    <cdr:from>
      <cdr:x>0.42002</cdr:x>
      <cdr:y>0.17857</cdr:y>
    </cdr:from>
    <cdr:to>
      <cdr:x>0.52024</cdr:x>
      <cdr:y>0.24653</cdr:y>
    </cdr:to>
    <cdr:sp macro="" textlink="">
      <cdr:nvSpPr>
        <cdr:cNvPr id="15" name="TextBox 1"/>
        <cdr:cNvSpPr txBox="1"/>
      </cdr:nvSpPr>
      <cdr:spPr>
        <a:xfrm xmlns:a="http://schemas.openxmlformats.org/drawingml/2006/main">
          <a:off x="3638985" y="1120731"/>
          <a:ext cx="868297" cy="426530"/>
        </a:xfrm>
        <a:prstGeom xmlns:a="http://schemas.openxmlformats.org/drawingml/2006/main" prst="rect">
          <a:avLst/>
        </a:prstGeom>
        <a:solidFill xmlns:a="http://schemas.openxmlformats.org/drawingml/2006/main">
          <a:schemeClr val="bg1"/>
        </a:solidFill>
        <a:ln xmlns:a="http://schemas.openxmlformats.org/drawingml/2006/main">
          <a:solidFill>
            <a:schemeClr val="tx1"/>
          </a:solidFill>
        </a:ln>
      </cdr:spPr>
      <cdr:txBody>
        <a:bodyPr xmlns:a="http://schemas.openxmlformats.org/drawingml/2006/main" wrap="square" rtlCol="0" anchor="ctr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algn="ctr"/>
          <a:r>
            <a:rPr lang="en-US" dirty="0" smtClean="0"/>
            <a:t>Curtailed 5 MW</a:t>
          </a:r>
          <a:endParaRPr lang="en-US" dirty="0"/>
        </a:p>
      </cdr:txBody>
    </cdr:sp>
  </cdr:relSizeAnchor>
  <cdr:relSizeAnchor xmlns:cdr="http://schemas.openxmlformats.org/drawingml/2006/chartDrawing">
    <cdr:from>
      <cdr:x>0.365</cdr:x>
      <cdr:y>0.21005</cdr:y>
    </cdr:from>
    <cdr:to>
      <cdr:x>0.41865</cdr:x>
      <cdr:y>0.21005</cdr:y>
    </cdr:to>
    <cdr:cxnSp macro="">
      <cdr:nvCxnSpPr>
        <cdr:cNvPr id="19" name="Straight Arrow Connector 18"/>
        <cdr:cNvCxnSpPr/>
      </cdr:nvCxnSpPr>
      <cdr:spPr>
        <a:xfrm xmlns:a="http://schemas.openxmlformats.org/drawingml/2006/main" flipH="1">
          <a:off x="3162300" y="1318260"/>
          <a:ext cx="464820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0.24011</cdr:x>
      <cdr:y>0.26468</cdr:y>
    </cdr:from>
    <cdr:to>
      <cdr:x>0.25682</cdr:x>
      <cdr:y>0.26468</cdr:y>
    </cdr:to>
    <cdr:cxnSp macro="">
      <cdr:nvCxnSpPr>
        <cdr:cNvPr id="21" name="Straight Arrow Connector 20"/>
        <cdr:cNvCxnSpPr/>
      </cdr:nvCxnSpPr>
      <cdr:spPr>
        <a:xfrm xmlns:a="http://schemas.openxmlformats.org/drawingml/2006/main" flipH="1">
          <a:off x="2080260" y="1661160"/>
          <a:ext cx="144780" cy="0"/>
        </a:xfrm>
        <a:prstGeom xmlns:a="http://schemas.openxmlformats.org/drawingml/2006/main" prst="straightConnector1">
          <a:avLst/>
        </a:prstGeom>
        <a:ln xmlns:a="http://schemas.openxmlformats.org/drawingml/2006/main">
          <a:solidFill>
            <a:schemeClr val="tx1"/>
          </a:solidFill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0.36667</cdr:x>
      <cdr:y>0.14418</cdr:y>
    </cdr:from>
    <cdr:to>
      <cdr:x>0.36667</cdr:x>
      <cdr:y>0.2726</cdr:y>
    </cdr:to>
    <cdr:cxnSp macro="">
      <cdr:nvCxnSpPr>
        <cdr:cNvPr id="8" name="Straight Connector 7"/>
        <cdr:cNvCxnSpPr/>
      </cdr:nvCxnSpPr>
      <cdr:spPr>
        <a:xfrm xmlns:a="http://schemas.openxmlformats.org/drawingml/2006/main">
          <a:off x="3352800" y="769936"/>
          <a:ext cx="0" cy="68580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chemeClr val="tx2">
              <a:lumMod val="40000"/>
              <a:lumOff val="60000"/>
            </a:schemeClr>
          </a:solidFill>
          <a:prstDash val="lgDash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6917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071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smtClean="0"/>
              <a:t>Footer text goes here.</a:t>
            </a:r>
            <a:endParaRPr lang="en-US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smtClean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388275"/>
            <a:ext cx="5105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Review of Commercial Impacts of DC Tie Curtailments</a:t>
            </a:r>
          </a:p>
          <a:p>
            <a:endParaRPr lang="en-US" b="1" dirty="0" smtClean="0"/>
          </a:p>
          <a:p>
            <a:r>
              <a:rPr lang="en-US" dirty="0"/>
              <a:t>W</a:t>
            </a:r>
            <a:r>
              <a:rPr lang="en-US" dirty="0" smtClean="0"/>
              <a:t>MWG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March</a:t>
            </a:r>
            <a:r>
              <a:rPr lang="en-US" dirty="0" smtClean="0"/>
              <a:t> </a:t>
            </a:r>
            <a:r>
              <a:rPr lang="en-US" dirty="0" smtClean="0"/>
              <a:t>25, 2019</a:t>
            </a:r>
          </a:p>
          <a:p>
            <a:endParaRPr lang="en-US" dirty="0" smtClean="0"/>
          </a:p>
          <a:p>
            <a:r>
              <a:rPr lang="en-US" dirty="0" smtClean="0"/>
              <a:t>Market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DC Tie Tag </a:t>
            </a:r>
            <a:r>
              <a:rPr lang="en-US" altLang="en-US" sz="2400" dirty="0"/>
              <a:t>Curtailments – </a:t>
            </a:r>
            <a:r>
              <a:rPr lang="en-US" altLang="en-US" sz="2400" dirty="0" smtClean="0"/>
              <a:t>January 2019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11" name="Content Placeholder 2"/>
          <p:cNvSpPr txBox="1">
            <a:spLocks/>
          </p:cNvSpPr>
          <p:nvPr/>
        </p:nvSpPr>
        <p:spPr>
          <a:xfrm>
            <a:off x="663742" y="1143000"/>
            <a:ext cx="8023058" cy="3962400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000" dirty="0" smtClean="0"/>
              <a:t>There was </a:t>
            </a:r>
            <a:r>
              <a:rPr lang="en-US" sz="2000" dirty="0"/>
              <a:t>1</a:t>
            </a:r>
            <a:r>
              <a:rPr lang="en-US" sz="2000" dirty="0" smtClean="0"/>
              <a:t> DC </a:t>
            </a:r>
            <a:r>
              <a:rPr lang="en-US" sz="2000" dirty="0"/>
              <a:t>t</a:t>
            </a:r>
            <a:r>
              <a:rPr lang="en-US" sz="2000" dirty="0" smtClean="0"/>
              <a:t>ie tag curtailment event</a:t>
            </a:r>
            <a:endParaRPr lang="en-US" sz="2000" dirty="0"/>
          </a:p>
          <a:p>
            <a:pPr lvl="1"/>
            <a:r>
              <a:rPr lang="en-US" sz="1800" dirty="0"/>
              <a:t>D</a:t>
            </a:r>
            <a:r>
              <a:rPr lang="en-US" sz="1800" dirty="0" smtClean="0"/>
              <a:t>ue </a:t>
            </a:r>
            <a:r>
              <a:rPr lang="en-US" sz="1800" dirty="0"/>
              <a:t>to local </a:t>
            </a:r>
            <a:r>
              <a:rPr lang="en-US" sz="1800" dirty="0" smtClean="0"/>
              <a:t>congestion</a:t>
            </a:r>
          </a:p>
          <a:p>
            <a:r>
              <a:rPr lang="en-US" sz="2000" dirty="0" smtClean="0"/>
              <a:t>ERCOT posted a DC tie curtailment notice to MIS during this event</a:t>
            </a:r>
            <a:endParaRPr lang="en-US" sz="2000" dirty="0"/>
          </a:p>
          <a:p>
            <a:endParaRPr lang="en-US" sz="2000" dirty="0"/>
          </a:p>
          <a:p>
            <a:endParaRPr lang="en-US" sz="2000" dirty="0" smtClean="0"/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/>
          </a:p>
          <a:p>
            <a:endParaRPr lang="en-US" sz="2000" dirty="0" smtClean="0"/>
          </a:p>
          <a:p>
            <a:endParaRPr lang="en-US" sz="2000" dirty="0" smtClean="0"/>
          </a:p>
          <a:p>
            <a:endParaRPr lang="en-US" sz="2000" dirty="0" smtClean="0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55763" y="2286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72689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altLang="en-US" sz="2400" dirty="0"/>
              <a:t>DC Tie Tag </a:t>
            </a:r>
            <a:r>
              <a:rPr lang="en-US" altLang="en-US" sz="2400" dirty="0" smtClean="0"/>
              <a:t>Curtailments – January 2019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7609757"/>
              </p:ext>
            </p:extLst>
          </p:nvPr>
        </p:nvGraphicFramePr>
        <p:xfrm>
          <a:off x="647701" y="1143000"/>
          <a:ext cx="7848599" cy="1600905"/>
        </p:xfrm>
        <a:graphic>
          <a:graphicData uri="http://schemas.openxmlformats.org/drawingml/2006/table">
            <a:tbl>
              <a:tblPr firstRow="1" firstCol="1" bandRow="1"/>
              <a:tblGrid>
                <a:gridCol w="1143000"/>
                <a:gridCol w="609600"/>
                <a:gridCol w="1066800"/>
                <a:gridCol w="1143000"/>
                <a:gridCol w="2590800"/>
                <a:gridCol w="1295399"/>
              </a:tblGrid>
              <a:tr h="686707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Date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 Tie</a:t>
                      </a:r>
                      <a:endParaRPr lang="en-US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Curtailing Period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# of Tags Curtailed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Initiating Event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1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Curtailment </a:t>
                      </a:r>
                      <a:r>
                        <a:rPr lang="en-US" sz="1800" b="1" dirty="0" smtClean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Reason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44D53"/>
                    </a:solidFill>
                  </a:tcPr>
                </a:tc>
              </a:tr>
              <a:tr h="914198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01/25/2019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DC-S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HE9, HE10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SBEVASH8, loss of </a:t>
                      </a:r>
                      <a:r>
                        <a:rPr lang="en-US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Asherton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to </a:t>
                      </a:r>
                      <a:r>
                        <a:rPr lang="en-US" sz="1600" dirty="0" err="1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Bevo</a:t>
                      </a: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138 kV, overloads Hamilton to Maverick 138 kV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Local Congestion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838200" y="3352800"/>
            <a:ext cx="7543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Constraint was not activated in SCED due to no Resources having meaningful shift factors.</a:t>
            </a: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8061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altLang="en-US" sz="2400" dirty="0" smtClean="0"/>
              <a:t>DC-S (Eagle Pass) and Constraint Locations</a:t>
            </a:r>
            <a:endParaRPr lang="en-US" sz="2400" b="1" dirty="0">
              <a:solidFill>
                <a:schemeClr val="accent1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4</a:t>
            </a:fld>
            <a:endParaRPr lang="en-US"/>
          </a:p>
        </p:txBody>
      </p:sp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1655763" y="2286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/>
            </a:r>
            <a:br>
              <a: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</a:br>
            <a:endParaRPr kumimoji="0" lang="en-US" alt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36717" y="990600"/>
            <a:ext cx="4782092" cy="4572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4648" y="2552700"/>
            <a:ext cx="3061547" cy="2743200"/>
          </a:xfrm>
          <a:prstGeom prst="rect">
            <a:avLst/>
          </a:prstGeom>
          <a:ln w="9525">
            <a:solidFill>
              <a:srgbClr val="FF0000"/>
            </a:solidFill>
          </a:ln>
        </p:spPr>
      </p:pic>
      <p:sp>
        <p:nvSpPr>
          <p:cNvPr id="12" name="Rectangle 11"/>
          <p:cNvSpPr/>
          <p:nvPr/>
        </p:nvSpPr>
        <p:spPr>
          <a:xfrm>
            <a:off x="5867400" y="3924300"/>
            <a:ext cx="533400" cy="571500"/>
          </a:xfrm>
          <a:prstGeom prst="rect">
            <a:avLst/>
          </a:prstGeom>
          <a:noFill/>
          <a:ln w="952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3466195" y="2552700"/>
            <a:ext cx="2401205" cy="13716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 flipV="1">
            <a:off x="3466195" y="4495800"/>
            <a:ext cx="2401205" cy="800100"/>
          </a:xfrm>
          <a:prstGeom prst="line">
            <a:avLst/>
          </a:prstGeom>
          <a:ln w="952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3010310" y="4592388"/>
            <a:ext cx="342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X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683748" y="3484253"/>
            <a:ext cx="922047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overloaded </a:t>
            </a:r>
          </a:p>
          <a:p>
            <a:r>
              <a:rPr lang="en-US" sz="1100" dirty="0" smtClean="0">
                <a:solidFill>
                  <a:srgbClr val="FF0000"/>
                </a:solidFill>
              </a:rPr>
              <a:t>element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394860" y="4161572"/>
            <a:ext cx="62388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DC-S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2366549" y="4796698"/>
            <a:ext cx="15240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smtClean="0">
                <a:solidFill>
                  <a:srgbClr val="FF0000"/>
                </a:solidFill>
              </a:rPr>
              <a:t>contingency</a:t>
            </a:r>
            <a:endParaRPr lang="en-US" sz="1100" dirty="0">
              <a:solidFill>
                <a:srgbClr val="FF0000"/>
              </a:solidFill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1494110" y="3515031"/>
            <a:ext cx="342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O</a:t>
            </a:r>
            <a:endParaRPr lang="en-US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7145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58764"/>
            <a:ext cx="8458200" cy="1143000"/>
          </a:xfrm>
        </p:spPr>
        <p:txBody>
          <a:bodyPr/>
          <a:lstStyle/>
          <a:p>
            <a:r>
              <a:rPr lang="en-US" altLang="en-US" dirty="0"/>
              <a:t>1/25/2019 Curtailment of </a:t>
            </a:r>
            <a:r>
              <a:rPr lang="en-US" altLang="en-US" dirty="0" smtClean="0"/>
              <a:t>DC-S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graphicFrame>
        <p:nvGraphicFramePr>
          <p:cNvPr id="5" name="Chart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857339"/>
              </p:ext>
            </p:extLst>
          </p:nvPr>
        </p:nvGraphicFramePr>
        <p:xfrm>
          <a:off x="0" y="830264"/>
          <a:ext cx="9144000" cy="53400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274799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2400" dirty="0" smtClean="0"/>
              <a:t>1/25/2019 LMPs Related </a:t>
            </a:r>
            <a:r>
              <a:rPr lang="en-US" altLang="en-US" sz="2400" dirty="0"/>
              <a:t>to </a:t>
            </a:r>
            <a:r>
              <a:rPr lang="en-US" altLang="en-US" sz="2400" dirty="0" smtClean="0"/>
              <a:t>DC-S </a:t>
            </a:r>
            <a:r>
              <a:rPr lang="en-US" altLang="en-US" sz="2400" dirty="0"/>
              <a:t>Curtailment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graphicFrame>
        <p:nvGraphicFramePr>
          <p:cNvPr id="7" name="Chart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8798162"/>
              </p:ext>
            </p:extLst>
          </p:nvPr>
        </p:nvGraphicFramePr>
        <p:xfrm>
          <a:off x="0" y="914400"/>
          <a:ext cx="88392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79121533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www.w3.org/XML/1998/namespace"/>
    <ds:schemaRef ds:uri="c34af464-7aa1-4edd-9be4-83dffc1cb926"/>
    <ds:schemaRef ds:uri="http://schemas.microsoft.com/office/infopath/2007/PartnerControls"/>
    <ds:schemaRef ds:uri="http://schemas.microsoft.com/office/2006/metadata/properties"/>
    <ds:schemaRef ds:uri="http://schemas.microsoft.com/office/2006/documentManagement/types"/>
    <ds:schemaRef ds:uri="http://purl.org/dc/elements/1.1/"/>
    <ds:schemaRef ds:uri="http://schemas.openxmlformats.org/package/2006/metadata/core-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12485</TotalTime>
  <Words>162</Words>
  <Application>Microsoft Office PowerPoint</Application>
  <PresentationFormat>On-screen Show (4:3)</PresentationFormat>
  <Paragraphs>59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Times New Roman</vt:lpstr>
      <vt:lpstr>1_Custom Design</vt:lpstr>
      <vt:lpstr>Office Theme</vt:lpstr>
      <vt:lpstr>Custom Design</vt:lpstr>
      <vt:lpstr>PowerPoint Presentation</vt:lpstr>
      <vt:lpstr>DC Tie Tag Curtailments – January 2019</vt:lpstr>
      <vt:lpstr>DC Tie Tag Curtailments – January 2019</vt:lpstr>
      <vt:lpstr>DC-S (Eagle Pass) and Constraint Locations</vt:lpstr>
      <vt:lpstr>1/25/2019 Curtailment of DC-S</vt:lpstr>
      <vt:lpstr>1/25/2019 LMPs Related to DC-S Curtailment</vt:lpstr>
    </vt:vector>
  </TitlesOfParts>
  <Company>The Electric Reliability Council of Texas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Chang, Sean</dc:creator>
  <cp:lastModifiedBy>Townsend, Aaron</cp:lastModifiedBy>
  <cp:revision>258</cp:revision>
  <cp:lastPrinted>2018-11-02T15:32:43Z</cp:lastPrinted>
  <dcterms:created xsi:type="dcterms:W3CDTF">2016-01-21T15:20:31Z</dcterms:created>
  <dcterms:modified xsi:type="dcterms:W3CDTF">2019-03-21T15:51:31Z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</Properties>
</file>