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64" r:id="rId3"/>
    <p:sldId id="259" r:id="rId4"/>
    <p:sldId id="297" r:id="rId5"/>
    <p:sldId id="261" r:id="rId6"/>
    <p:sldId id="298" r:id="rId7"/>
    <p:sldId id="299" r:id="rId8"/>
    <p:sldId id="300" r:id="rId9"/>
    <p:sldId id="302" r:id="rId10"/>
    <p:sldId id="301" r:id="rId11"/>
    <p:sldId id="256" r:id="rId12"/>
    <p:sldId id="260" r:id="rId13"/>
    <p:sldId id="296" r:id="rId14"/>
    <p:sldId id="303" r:id="rId15"/>
    <p:sldId id="266" r:id="rId1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29" autoAdjust="0"/>
    <p:restoredTop sz="99290" autoAdjust="0"/>
  </p:normalViewPr>
  <p:slideViewPr>
    <p:cSldViewPr>
      <p:cViewPr varScale="1">
        <p:scale>
          <a:sx n="136" d="100"/>
          <a:sy n="136" d="100"/>
        </p:scale>
        <p:origin x="924" y="120"/>
      </p:cViewPr>
      <p:guideLst>
        <p:guide orient="horz" pos="2160"/>
        <p:guide pos="2880"/>
      </p:guideLst>
    </p:cSldViewPr>
  </p:slideViewPr>
  <p:notesTextViewPr>
    <p:cViewPr>
      <p:scale>
        <a:sx n="1" d="1"/>
        <a:sy n="1" d="1"/>
      </p:scale>
      <p:origin x="0" y="0"/>
    </p:cViewPr>
  </p:notesTextViewPr>
  <p:sorterViewPr>
    <p:cViewPr>
      <p:scale>
        <a:sx n="125" d="100"/>
        <a:sy n="125"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93CAB71-3809-46C3-B6C7-65BF66442C5C}"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66BB9C-FB38-4E5D-B462-183E39EF7662}" type="slidenum">
              <a:rPr lang="en-US" smtClean="0"/>
              <a:t>‹#›</a:t>
            </a:fld>
            <a:endParaRPr lang="en-US"/>
          </a:p>
        </p:txBody>
      </p:sp>
    </p:spTree>
    <p:extLst>
      <p:ext uri="{BB962C8B-B14F-4D97-AF65-F5344CB8AC3E}">
        <p14:creationId xmlns:p14="http://schemas.microsoft.com/office/powerpoint/2010/main" val="31947361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93CAB71-3809-46C3-B6C7-65BF66442C5C}"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66BB9C-FB38-4E5D-B462-183E39EF7662}" type="slidenum">
              <a:rPr lang="en-US" smtClean="0"/>
              <a:t>‹#›</a:t>
            </a:fld>
            <a:endParaRPr lang="en-US"/>
          </a:p>
        </p:txBody>
      </p:sp>
    </p:spTree>
    <p:extLst>
      <p:ext uri="{BB962C8B-B14F-4D97-AF65-F5344CB8AC3E}">
        <p14:creationId xmlns:p14="http://schemas.microsoft.com/office/powerpoint/2010/main" val="30650985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93CAB71-3809-46C3-B6C7-65BF66442C5C}"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66BB9C-FB38-4E5D-B462-183E39EF7662}" type="slidenum">
              <a:rPr lang="en-US" smtClean="0"/>
              <a:t>‹#›</a:t>
            </a:fld>
            <a:endParaRPr lang="en-US"/>
          </a:p>
        </p:txBody>
      </p:sp>
    </p:spTree>
    <p:extLst>
      <p:ext uri="{BB962C8B-B14F-4D97-AF65-F5344CB8AC3E}">
        <p14:creationId xmlns:p14="http://schemas.microsoft.com/office/powerpoint/2010/main" val="33266547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93CAB71-3809-46C3-B6C7-65BF66442C5C}"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66BB9C-FB38-4E5D-B462-183E39EF7662}" type="slidenum">
              <a:rPr lang="en-US" smtClean="0"/>
              <a:t>‹#›</a:t>
            </a:fld>
            <a:endParaRPr lang="en-US"/>
          </a:p>
        </p:txBody>
      </p:sp>
    </p:spTree>
    <p:extLst>
      <p:ext uri="{BB962C8B-B14F-4D97-AF65-F5344CB8AC3E}">
        <p14:creationId xmlns:p14="http://schemas.microsoft.com/office/powerpoint/2010/main" val="22605321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93CAB71-3809-46C3-B6C7-65BF66442C5C}"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66BB9C-FB38-4E5D-B462-183E39EF7662}" type="slidenum">
              <a:rPr lang="en-US" smtClean="0"/>
              <a:t>‹#›</a:t>
            </a:fld>
            <a:endParaRPr lang="en-US"/>
          </a:p>
        </p:txBody>
      </p:sp>
    </p:spTree>
    <p:extLst>
      <p:ext uri="{BB962C8B-B14F-4D97-AF65-F5344CB8AC3E}">
        <p14:creationId xmlns:p14="http://schemas.microsoft.com/office/powerpoint/2010/main" val="23471432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93CAB71-3809-46C3-B6C7-65BF66442C5C}"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66BB9C-FB38-4E5D-B462-183E39EF7662}" type="slidenum">
              <a:rPr lang="en-US" smtClean="0"/>
              <a:t>‹#›</a:t>
            </a:fld>
            <a:endParaRPr lang="en-US"/>
          </a:p>
        </p:txBody>
      </p:sp>
    </p:spTree>
    <p:extLst>
      <p:ext uri="{BB962C8B-B14F-4D97-AF65-F5344CB8AC3E}">
        <p14:creationId xmlns:p14="http://schemas.microsoft.com/office/powerpoint/2010/main" val="8276214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93CAB71-3809-46C3-B6C7-65BF66442C5C}"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E66BB9C-FB38-4E5D-B462-183E39EF7662}" type="slidenum">
              <a:rPr lang="en-US" smtClean="0"/>
              <a:t>‹#›</a:t>
            </a:fld>
            <a:endParaRPr lang="en-US"/>
          </a:p>
        </p:txBody>
      </p:sp>
    </p:spTree>
    <p:extLst>
      <p:ext uri="{BB962C8B-B14F-4D97-AF65-F5344CB8AC3E}">
        <p14:creationId xmlns:p14="http://schemas.microsoft.com/office/powerpoint/2010/main" val="4282006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93CAB71-3809-46C3-B6C7-65BF66442C5C}"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E66BB9C-FB38-4E5D-B462-183E39EF7662}" type="slidenum">
              <a:rPr lang="en-US" smtClean="0"/>
              <a:t>‹#›</a:t>
            </a:fld>
            <a:endParaRPr lang="en-US"/>
          </a:p>
        </p:txBody>
      </p:sp>
    </p:spTree>
    <p:extLst>
      <p:ext uri="{BB962C8B-B14F-4D97-AF65-F5344CB8AC3E}">
        <p14:creationId xmlns:p14="http://schemas.microsoft.com/office/powerpoint/2010/main" val="34008230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3CAB71-3809-46C3-B6C7-65BF66442C5C}"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E66BB9C-FB38-4E5D-B462-183E39EF7662}" type="slidenum">
              <a:rPr lang="en-US" smtClean="0"/>
              <a:t>‹#›</a:t>
            </a:fld>
            <a:endParaRPr lang="en-US"/>
          </a:p>
        </p:txBody>
      </p:sp>
    </p:spTree>
    <p:extLst>
      <p:ext uri="{BB962C8B-B14F-4D97-AF65-F5344CB8AC3E}">
        <p14:creationId xmlns:p14="http://schemas.microsoft.com/office/powerpoint/2010/main" val="29627717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93CAB71-3809-46C3-B6C7-65BF66442C5C}"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66BB9C-FB38-4E5D-B462-183E39EF7662}" type="slidenum">
              <a:rPr lang="en-US" smtClean="0"/>
              <a:t>‹#›</a:t>
            </a:fld>
            <a:endParaRPr lang="en-US"/>
          </a:p>
        </p:txBody>
      </p:sp>
    </p:spTree>
    <p:extLst>
      <p:ext uri="{BB962C8B-B14F-4D97-AF65-F5344CB8AC3E}">
        <p14:creationId xmlns:p14="http://schemas.microsoft.com/office/powerpoint/2010/main" val="37367923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93CAB71-3809-46C3-B6C7-65BF66442C5C}"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66BB9C-FB38-4E5D-B462-183E39EF7662}" type="slidenum">
              <a:rPr lang="en-US" smtClean="0"/>
              <a:t>‹#›</a:t>
            </a:fld>
            <a:endParaRPr lang="en-US"/>
          </a:p>
        </p:txBody>
      </p:sp>
    </p:spTree>
    <p:extLst>
      <p:ext uri="{BB962C8B-B14F-4D97-AF65-F5344CB8AC3E}">
        <p14:creationId xmlns:p14="http://schemas.microsoft.com/office/powerpoint/2010/main" val="6229921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3CAB71-3809-46C3-B6C7-65BF66442C5C}" type="datetimeFigureOut">
              <a:rPr lang="en-US" smtClean="0"/>
              <a:t>3/28/2019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66BB9C-FB38-4E5D-B462-183E39EF7662}" type="slidenum">
              <a:rPr lang="en-US" smtClean="0"/>
              <a:t>‹#›</a:t>
            </a:fld>
            <a:endParaRPr lang="en-US"/>
          </a:p>
        </p:txBody>
      </p:sp>
    </p:spTree>
    <p:extLst>
      <p:ext uri="{BB962C8B-B14F-4D97-AF65-F5344CB8AC3E}">
        <p14:creationId xmlns:p14="http://schemas.microsoft.com/office/powerpoint/2010/main" val="28969071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1447800"/>
            <a:ext cx="7772400" cy="1470025"/>
          </a:xfrm>
        </p:spPr>
        <p:txBody>
          <a:bodyPr>
            <a:normAutofit fontScale="90000"/>
          </a:bodyPr>
          <a:lstStyle/>
          <a:p>
            <a:r>
              <a:rPr lang="en-US" dirty="0"/>
              <a:t>System Protection Working Group (SPWG) </a:t>
            </a:r>
            <a:br>
              <a:rPr lang="en-US" dirty="0"/>
            </a:br>
            <a:r>
              <a:rPr lang="en-US" dirty="0"/>
              <a:t>Update to ROS</a:t>
            </a:r>
          </a:p>
        </p:txBody>
      </p:sp>
      <p:sp>
        <p:nvSpPr>
          <p:cNvPr id="5" name="Subtitle 4"/>
          <p:cNvSpPr>
            <a:spLocks noGrp="1"/>
          </p:cNvSpPr>
          <p:nvPr>
            <p:ph type="subTitle" idx="1"/>
          </p:nvPr>
        </p:nvSpPr>
        <p:spPr>
          <a:xfrm>
            <a:off x="1371600" y="3886200"/>
            <a:ext cx="6400800" cy="1371600"/>
          </a:xfrm>
        </p:spPr>
        <p:txBody>
          <a:bodyPr>
            <a:normAutofit/>
          </a:bodyPr>
          <a:lstStyle/>
          <a:p>
            <a:r>
              <a:rPr lang="en-US" sz="2800" dirty="0">
                <a:solidFill>
                  <a:schemeClr val="tx1"/>
                </a:solidFill>
              </a:rPr>
              <a:t>April, 4, 2019</a:t>
            </a:r>
          </a:p>
          <a:p>
            <a:r>
              <a:rPr lang="en-US" sz="2800" dirty="0">
                <a:solidFill>
                  <a:schemeClr val="tx1"/>
                </a:solidFill>
              </a:rPr>
              <a:t>Micheal Davis, Jr, P.E.</a:t>
            </a:r>
          </a:p>
        </p:txBody>
      </p:sp>
    </p:spTree>
    <p:extLst>
      <p:ext uri="{BB962C8B-B14F-4D97-AF65-F5344CB8AC3E}">
        <p14:creationId xmlns:p14="http://schemas.microsoft.com/office/powerpoint/2010/main" val="17997771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AD483BD2-E2D1-4ACC-8D35-BB2B1B8B46AB}"/>
              </a:ext>
            </a:extLst>
          </p:cNvPr>
          <p:cNvPicPr>
            <a:picLocks noGrp="1" noChangeAspect="1"/>
          </p:cNvPicPr>
          <p:nvPr>
            <p:ph idx="1"/>
          </p:nvPr>
        </p:nvPicPr>
        <p:blipFill>
          <a:blip r:embed="rId2"/>
          <a:stretch>
            <a:fillRect/>
          </a:stretch>
        </p:blipFill>
        <p:spPr>
          <a:xfrm>
            <a:off x="1091431" y="1417638"/>
            <a:ext cx="6961137" cy="4925947"/>
          </a:xfrm>
          <a:prstGeom prst="rect">
            <a:avLst/>
          </a:prstGeom>
        </p:spPr>
      </p:pic>
      <p:sp>
        <p:nvSpPr>
          <p:cNvPr id="5" name="Title 1">
            <a:extLst>
              <a:ext uri="{FF2B5EF4-FFF2-40B4-BE49-F238E27FC236}">
                <a16:creationId xmlns:a16="http://schemas.microsoft.com/office/drawing/2014/main" id="{B5B01800-CA58-4668-BA0D-2B940A477774}"/>
              </a:ext>
            </a:extLst>
          </p:cNvPr>
          <p:cNvSpPr>
            <a:spLocks noGrp="1"/>
          </p:cNvSpPr>
          <p:nvPr>
            <p:ph type="title"/>
          </p:nvPr>
        </p:nvSpPr>
        <p:spPr/>
        <p:txBody>
          <a:bodyPr>
            <a:noAutofit/>
          </a:bodyPr>
          <a:lstStyle/>
          <a:p>
            <a:r>
              <a:rPr lang="en-US" sz="2800" dirty="0"/>
              <a:t>Protection System Misoperations 2018 Q4</a:t>
            </a:r>
          </a:p>
        </p:txBody>
      </p:sp>
    </p:spTree>
    <p:extLst>
      <p:ext uri="{BB962C8B-B14F-4D97-AF65-F5344CB8AC3E}">
        <p14:creationId xmlns:p14="http://schemas.microsoft.com/office/powerpoint/2010/main" val="504698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nvPr>
        </p:nvGraphicFramePr>
        <p:xfrm>
          <a:off x="3085473" y="1593298"/>
          <a:ext cx="2876550" cy="2571750"/>
        </p:xfrm>
        <a:graphic>
          <a:graphicData uri="http://schemas.openxmlformats.org/drawingml/2006/table">
            <a:tbl>
              <a:tblPr>
                <a:tableStyleId>{5C22544A-7EE6-4342-B048-85BDC9FD1C3A}</a:tableStyleId>
              </a:tblPr>
              <a:tblGrid>
                <a:gridCol w="752475">
                  <a:extLst>
                    <a:ext uri="{9D8B030D-6E8A-4147-A177-3AD203B41FA5}">
                      <a16:colId xmlns:a16="http://schemas.microsoft.com/office/drawing/2014/main" val="3409286281"/>
                    </a:ext>
                  </a:extLst>
                </a:gridCol>
                <a:gridCol w="1095375">
                  <a:extLst>
                    <a:ext uri="{9D8B030D-6E8A-4147-A177-3AD203B41FA5}">
                      <a16:colId xmlns:a16="http://schemas.microsoft.com/office/drawing/2014/main" val="2655465770"/>
                    </a:ext>
                  </a:extLst>
                </a:gridCol>
                <a:gridCol w="1028700">
                  <a:extLst>
                    <a:ext uri="{9D8B030D-6E8A-4147-A177-3AD203B41FA5}">
                      <a16:colId xmlns:a16="http://schemas.microsoft.com/office/drawing/2014/main" val="2221515804"/>
                    </a:ext>
                  </a:extLst>
                </a:gridCol>
              </a:tblGrid>
              <a:tr h="285750">
                <a:tc>
                  <a:txBody>
                    <a:bodyPr/>
                    <a:lstStyle/>
                    <a:p>
                      <a:pPr algn="l" fontAlgn="b"/>
                      <a:r>
                        <a:rPr lang="en-US" sz="800" u="sng" strike="noStrike" dirty="0">
                          <a:effectLst/>
                        </a:rPr>
                        <a:t>Manufacturer</a:t>
                      </a:r>
                      <a:endParaRPr lang="en-US" sz="800" b="0" i="0" u="sng"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en-US" sz="800" u="sng" strike="noStrike" dirty="0">
                          <a:effectLst/>
                        </a:rPr>
                        <a:t>Relay Type</a:t>
                      </a:r>
                      <a:endParaRPr lang="en-US" sz="800" b="0" i="0" u="sng"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en-US" sz="800" u="sng" strike="noStrike">
                          <a:effectLst/>
                        </a:rPr>
                        <a:t># of failures resulting in a misoperation</a:t>
                      </a:r>
                      <a:endParaRPr lang="en-US" sz="800" b="0" i="0" u="sng" strike="noStrike">
                        <a:solidFill>
                          <a:srgbClr val="000000"/>
                        </a:solidFill>
                        <a:effectLst/>
                        <a:latin typeface="Calibri" panose="020F0502020204030204" pitchFamily="34" charset="0"/>
                      </a:endParaRPr>
                    </a:p>
                  </a:txBody>
                  <a:tcPr marL="7144" marR="7144" marT="7144" marB="0" anchor="b"/>
                </a:tc>
                <a:extLst>
                  <a:ext uri="{0D108BD9-81ED-4DB2-BD59-A6C34878D82A}">
                    <a16:rowId xmlns:a16="http://schemas.microsoft.com/office/drawing/2014/main" val="1309407901"/>
                  </a:ext>
                </a:extLst>
              </a:tr>
              <a:tr h="142875">
                <a:tc>
                  <a:txBody>
                    <a:bodyPr/>
                    <a:lstStyle/>
                    <a:p>
                      <a:pPr algn="l" fontAlgn="b"/>
                      <a:r>
                        <a:rPr lang="en-US" sz="800" u="none" strike="noStrike">
                          <a:effectLst/>
                        </a:rPr>
                        <a:t>GE</a:t>
                      </a:r>
                      <a:endParaRPr lang="en-US"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en-US" sz="800" u="none" strike="noStrike">
                          <a:effectLst/>
                        </a:rPr>
                        <a:t>B30</a:t>
                      </a:r>
                      <a:endParaRPr lang="en-US"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en-US" sz="800" u="none" strike="noStrike">
                          <a:effectLst/>
                        </a:rPr>
                        <a:t>3</a:t>
                      </a:r>
                      <a:endParaRPr lang="en-US"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a16="http://schemas.microsoft.com/office/drawing/2014/main" val="3896023725"/>
                  </a:ext>
                </a:extLst>
              </a:tr>
              <a:tr h="142875">
                <a:tc>
                  <a:txBody>
                    <a:bodyPr/>
                    <a:lstStyle/>
                    <a:p>
                      <a:pPr algn="l" fontAlgn="b"/>
                      <a:r>
                        <a:rPr lang="en-US" sz="800" u="none" strike="noStrike">
                          <a:effectLst/>
                        </a:rPr>
                        <a:t>GE</a:t>
                      </a:r>
                      <a:endParaRPr lang="en-US"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en-US" sz="800" u="none" strike="noStrike">
                          <a:effectLst/>
                        </a:rPr>
                        <a:t>B90</a:t>
                      </a:r>
                      <a:endParaRPr lang="en-US"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en-US" sz="800" u="none" strike="noStrike">
                          <a:effectLst/>
                        </a:rPr>
                        <a:t>3</a:t>
                      </a:r>
                      <a:endParaRPr lang="en-US"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a16="http://schemas.microsoft.com/office/drawing/2014/main" val="1275531422"/>
                  </a:ext>
                </a:extLst>
              </a:tr>
              <a:tr h="142875">
                <a:tc>
                  <a:txBody>
                    <a:bodyPr/>
                    <a:lstStyle/>
                    <a:p>
                      <a:pPr algn="l" fontAlgn="b"/>
                      <a:r>
                        <a:rPr lang="en-US" sz="800" u="none" strike="noStrike">
                          <a:effectLst/>
                        </a:rPr>
                        <a:t>GE</a:t>
                      </a:r>
                      <a:endParaRPr lang="en-US"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en-US" sz="800" u="none" strike="noStrike">
                          <a:effectLst/>
                        </a:rPr>
                        <a:t>BDD</a:t>
                      </a:r>
                      <a:endParaRPr lang="en-US"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en-US" sz="800" u="none" strike="noStrike">
                          <a:effectLst/>
                        </a:rPr>
                        <a:t>2</a:t>
                      </a:r>
                      <a:endParaRPr lang="en-US"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a16="http://schemas.microsoft.com/office/drawing/2014/main" val="3248805466"/>
                  </a:ext>
                </a:extLst>
              </a:tr>
              <a:tr h="142875">
                <a:tc>
                  <a:txBody>
                    <a:bodyPr/>
                    <a:lstStyle/>
                    <a:p>
                      <a:pPr algn="l" fontAlgn="b"/>
                      <a:r>
                        <a:rPr lang="en-US" sz="800" u="none" strike="noStrike">
                          <a:effectLst/>
                        </a:rPr>
                        <a:t>GE</a:t>
                      </a:r>
                      <a:endParaRPr lang="en-US"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en-US" sz="800" u="none" strike="noStrike">
                          <a:effectLst/>
                        </a:rPr>
                        <a:t>CFD</a:t>
                      </a:r>
                      <a:endParaRPr lang="en-US"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en-US" sz="800" u="none" strike="noStrike">
                          <a:effectLst/>
                        </a:rPr>
                        <a:t>1</a:t>
                      </a:r>
                      <a:endParaRPr lang="en-US"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a16="http://schemas.microsoft.com/office/drawing/2014/main" val="9972735"/>
                  </a:ext>
                </a:extLst>
              </a:tr>
              <a:tr h="142875">
                <a:tc>
                  <a:txBody>
                    <a:bodyPr/>
                    <a:lstStyle/>
                    <a:p>
                      <a:pPr algn="l" fontAlgn="b"/>
                      <a:r>
                        <a:rPr lang="en-US" sz="800" u="none" strike="noStrike">
                          <a:effectLst/>
                        </a:rPr>
                        <a:t>GE</a:t>
                      </a:r>
                      <a:endParaRPr lang="en-US"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en-US" sz="800" u="none" strike="noStrike">
                          <a:effectLst/>
                        </a:rPr>
                        <a:t>D60</a:t>
                      </a:r>
                      <a:endParaRPr lang="en-US"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en-US" sz="800" u="none" strike="noStrike">
                          <a:effectLst/>
                        </a:rPr>
                        <a:t>8</a:t>
                      </a:r>
                      <a:endParaRPr lang="en-US"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a16="http://schemas.microsoft.com/office/drawing/2014/main" val="2345749864"/>
                  </a:ext>
                </a:extLst>
              </a:tr>
              <a:tr h="142875">
                <a:tc>
                  <a:txBody>
                    <a:bodyPr/>
                    <a:lstStyle/>
                    <a:p>
                      <a:pPr algn="l" fontAlgn="b"/>
                      <a:r>
                        <a:rPr lang="en-US" sz="800" u="none" strike="noStrike">
                          <a:effectLst/>
                        </a:rPr>
                        <a:t>GE</a:t>
                      </a:r>
                      <a:endParaRPr lang="en-US"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en-US" sz="800" u="none" strike="noStrike">
                          <a:effectLst/>
                        </a:rPr>
                        <a:t>F35</a:t>
                      </a:r>
                      <a:endParaRPr lang="en-US"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en-US" sz="800" u="none" strike="noStrike">
                          <a:effectLst/>
                        </a:rPr>
                        <a:t>2</a:t>
                      </a:r>
                      <a:endParaRPr lang="en-US"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a16="http://schemas.microsoft.com/office/drawing/2014/main" val="2998381894"/>
                  </a:ext>
                </a:extLst>
              </a:tr>
              <a:tr h="142875">
                <a:tc>
                  <a:txBody>
                    <a:bodyPr/>
                    <a:lstStyle/>
                    <a:p>
                      <a:pPr algn="l" fontAlgn="b"/>
                      <a:r>
                        <a:rPr lang="en-US" sz="800" u="none" strike="noStrike">
                          <a:effectLst/>
                        </a:rPr>
                        <a:t>GE</a:t>
                      </a:r>
                      <a:endParaRPr lang="en-US"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en-US" sz="800" u="none" strike="noStrike">
                          <a:effectLst/>
                        </a:rPr>
                        <a:t>FANUC PLC</a:t>
                      </a:r>
                      <a:endParaRPr lang="en-US"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en-US" sz="800" u="none" strike="noStrike">
                          <a:effectLst/>
                        </a:rPr>
                        <a:t>3</a:t>
                      </a:r>
                      <a:endParaRPr lang="en-US"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a16="http://schemas.microsoft.com/office/drawing/2014/main" val="4222774414"/>
                  </a:ext>
                </a:extLst>
              </a:tr>
              <a:tr h="142875">
                <a:tc>
                  <a:txBody>
                    <a:bodyPr/>
                    <a:lstStyle/>
                    <a:p>
                      <a:pPr algn="l" fontAlgn="b"/>
                      <a:r>
                        <a:rPr lang="en-US" sz="800" u="none" strike="noStrike">
                          <a:effectLst/>
                        </a:rPr>
                        <a:t>GE</a:t>
                      </a:r>
                      <a:endParaRPr lang="en-US"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en-US" sz="800" u="none" strike="noStrike">
                          <a:effectLst/>
                        </a:rPr>
                        <a:t>G60</a:t>
                      </a:r>
                      <a:endParaRPr lang="en-US"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en-US" sz="800" u="none" strike="noStrike">
                          <a:effectLst/>
                        </a:rPr>
                        <a:t>2</a:t>
                      </a:r>
                      <a:endParaRPr lang="en-US"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a16="http://schemas.microsoft.com/office/drawing/2014/main" val="474244463"/>
                  </a:ext>
                </a:extLst>
              </a:tr>
              <a:tr h="142875">
                <a:tc>
                  <a:txBody>
                    <a:bodyPr/>
                    <a:lstStyle/>
                    <a:p>
                      <a:pPr algn="l" fontAlgn="b"/>
                      <a:r>
                        <a:rPr lang="en-US" sz="800" u="none" strike="noStrike">
                          <a:effectLst/>
                        </a:rPr>
                        <a:t>GE</a:t>
                      </a:r>
                      <a:endParaRPr lang="en-US"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en-US" sz="800" u="none" strike="noStrike">
                          <a:effectLst/>
                        </a:rPr>
                        <a:t>GCX</a:t>
                      </a:r>
                      <a:endParaRPr lang="en-US"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en-US" sz="800" u="none" strike="noStrike">
                          <a:effectLst/>
                        </a:rPr>
                        <a:t>2</a:t>
                      </a:r>
                      <a:endParaRPr lang="en-US"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a16="http://schemas.microsoft.com/office/drawing/2014/main" val="978794636"/>
                  </a:ext>
                </a:extLst>
              </a:tr>
              <a:tr h="142875">
                <a:tc>
                  <a:txBody>
                    <a:bodyPr/>
                    <a:lstStyle/>
                    <a:p>
                      <a:pPr algn="l" fontAlgn="b"/>
                      <a:r>
                        <a:rPr lang="en-US" sz="800" u="none" strike="noStrike">
                          <a:effectLst/>
                        </a:rPr>
                        <a:t>GE</a:t>
                      </a:r>
                      <a:endParaRPr lang="en-US"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en-US" sz="800" u="none" strike="noStrike">
                          <a:effectLst/>
                        </a:rPr>
                        <a:t>ICW</a:t>
                      </a:r>
                      <a:endParaRPr lang="en-US"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en-US" sz="800" u="none" strike="noStrike">
                          <a:effectLst/>
                        </a:rPr>
                        <a:t>3</a:t>
                      </a:r>
                      <a:endParaRPr lang="en-US"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a16="http://schemas.microsoft.com/office/drawing/2014/main" val="2237722683"/>
                  </a:ext>
                </a:extLst>
              </a:tr>
              <a:tr h="142875">
                <a:tc>
                  <a:txBody>
                    <a:bodyPr/>
                    <a:lstStyle/>
                    <a:p>
                      <a:pPr algn="l" fontAlgn="b"/>
                      <a:r>
                        <a:rPr lang="en-US" sz="800" u="none" strike="noStrike">
                          <a:effectLst/>
                        </a:rPr>
                        <a:t>GE</a:t>
                      </a:r>
                      <a:endParaRPr lang="en-US"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en-US" sz="800" u="none" strike="noStrike">
                          <a:effectLst/>
                        </a:rPr>
                        <a:t>L90</a:t>
                      </a:r>
                      <a:endParaRPr lang="en-US"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en-US" sz="800" u="none" strike="noStrike">
                          <a:effectLst/>
                        </a:rPr>
                        <a:t>9</a:t>
                      </a:r>
                      <a:endParaRPr lang="en-US"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a16="http://schemas.microsoft.com/office/drawing/2014/main" val="220077971"/>
                  </a:ext>
                </a:extLst>
              </a:tr>
              <a:tr h="142875">
                <a:tc>
                  <a:txBody>
                    <a:bodyPr/>
                    <a:lstStyle/>
                    <a:p>
                      <a:pPr algn="l" fontAlgn="b"/>
                      <a:r>
                        <a:rPr lang="en-US" sz="800" u="none" strike="noStrike">
                          <a:effectLst/>
                        </a:rPr>
                        <a:t>GE</a:t>
                      </a:r>
                      <a:endParaRPr lang="en-US"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en-US" sz="800" u="none" strike="noStrike">
                          <a:effectLst/>
                        </a:rPr>
                        <a:t>SAM</a:t>
                      </a:r>
                      <a:endParaRPr lang="en-US"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en-US" sz="800" u="none" strike="noStrike">
                          <a:effectLst/>
                        </a:rPr>
                        <a:t>1</a:t>
                      </a:r>
                      <a:endParaRPr lang="en-US"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a16="http://schemas.microsoft.com/office/drawing/2014/main" val="2682422193"/>
                  </a:ext>
                </a:extLst>
              </a:tr>
              <a:tr h="142875">
                <a:tc>
                  <a:txBody>
                    <a:bodyPr/>
                    <a:lstStyle/>
                    <a:p>
                      <a:pPr algn="l" fontAlgn="b"/>
                      <a:r>
                        <a:rPr lang="en-US" sz="800" u="none" strike="noStrike">
                          <a:effectLst/>
                        </a:rPr>
                        <a:t>GE</a:t>
                      </a:r>
                      <a:endParaRPr lang="en-US"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en-US" sz="800" u="none" strike="noStrike">
                          <a:effectLst/>
                        </a:rPr>
                        <a:t>SBC</a:t>
                      </a:r>
                      <a:endParaRPr lang="en-US"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en-US" sz="800" u="none" strike="noStrike">
                          <a:effectLst/>
                        </a:rPr>
                        <a:t>1</a:t>
                      </a:r>
                      <a:endParaRPr lang="en-US"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a16="http://schemas.microsoft.com/office/drawing/2014/main" val="2823584585"/>
                  </a:ext>
                </a:extLst>
              </a:tr>
              <a:tr h="142875">
                <a:tc>
                  <a:txBody>
                    <a:bodyPr/>
                    <a:lstStyle/>
                    <a:p>
                      <a:pPr algn="l" fontAlgn="b"/>
                      <a:r>
                        <a:rPr lang="en-US" sz="800" u="none" strike="noStrike">
                          <a:effectLst/>
                        </a:rPr>
                        <a:t>GE</a:t>
                      </a:r>
                      <a:endParaRPr lang="en-US"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en-US" sz="800" u="none" strike="noStrike">
                          <a:effectLst/>
                        </a:rPr>
                        <a:t>SLY</a:t>
                      </a:r>
                      <a:endParaRPr lang="en-US"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en-US" sz="800" u="none" strike="noStrike">
                          <a:effectLst/>
                        </a:rPr>
                        <a:t>1</a:t>
                      </a:r>
                      <a:endParaRPr lang="en-US"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a16="http://schemas.microsoft.com/office/drawing/2014/main" val="4144769928"/>
                  </a:ext>
                </a:extLst>
              </a:tr>
              <a:tr h="142875">
                <a:tc>
                  <a:txBody>
                    <a:bodyPr/>
                    <a:lstStyle/>
                    <a:p>
                      <a:pPr algn="l" fontAlgn="b"/>
                      <a:r>
                        <a:rPr lang="en-US" sz="800" u="none" strike="noStrike">
                          <a:effectLst/>
                        </a:rPr>
                        <a:t>GE</a:t>
                      </a:r>
                      <a:endParaRPr lang="en-US"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en-US" sz="800" u="none" strike="noStrike">
                          <a:effectLst/>
                        </a:rPr>
                        <a:t>SPD11</a:t>
                      </a:r>
                      <a:endParaRPr lang="en-US"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en-US" sz="800" u="none" strike="noStrike">
                          <a:effectLst/>
                        </a:rPr>
                        <a:t>2</a:t>
                      </a:r>
                      <a:endParaRPr lang="en-US"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a16="http://schemas.microsoft.com/office/drawing/2014/main" val="1543655011"/>
                  </a:ext>
                </a:extLst>
              </a:tr>
              <a:tr h="142875">
                <a:tc>
                  <a:txBody>
                    <a:bodyPr/>
                    <a:lstStyle/>
                    <a:p>
                      <a:pPr algn="l" fontAlgn="b"/>
                      <a:r>
                        <a:rPr lang="en-US" sz="800" u="none" strike="noStrike">
                          <a:effectLst/>
                        </a:rPr>
                        <a:t>GE</a:t>
                      </a:r>
                      <a:endParaRPr lang="en-US"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en-US" sz="800" u="none" strike="noStrike">
                          <a:effectLst/>
                        </a:rPr>
                        <a:t>T60</a:t>
                      </a:r>
                      <a:endParaRPr lang="en-US"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en-US" sz="800" u="none" strike="noStrike" dirty="0">
                          <a:effectLst/>
                        </a:rPr>
                        <a:t>2</a:t>
                      </a:r>
                      <a:endParaRPr lang="en-US" sz="800" b="0" i="0" u="none" strike="noStrike" dirty="0">
                        <a:solidFill>
                          <a:srgbClr val="000000"/>
                        </a:solidFill>
                        <a:effectLst/>
                        <a:latin typeface="Calibri" panose="020F0502020204030204" pitchFamily="34" charset="0"/>
                      </a:endParaRPr>
                    </a:p>
                  </a:txBody>
                  <a:tcPr marL="7144" marR="7144" marT="7144" marB="0" anchor="b"/>
                </a:tc>
                <a:extLst>
                  <a:ext uri="{0D108BD9-81ED-4DB2-BD59-A6C34878D82A}">
                    <a16:rowId xmlns:a16="http://schemas.microsoft.com/office/drawing/2014/main" val="925232947"/>
                  </a:ext>
                </a:extLst>
              </a:tr>
            </a:tbl>
          </a:graphicData>
        </a:graphic>
      </p:graphicFrame>
      <p:graphicFrame>
        <p:nvGraphicFramePr>
          <p:cNvPr id="6" name="Table 5"/>
          <p:cNvGraphicFramePr>
            <a:graphicFrameLocks noGrp="1"/>
          </p:cNvGraphicFramePr>
          <p:nvPr>
            <p:extLst/>
          </p:nvPr>
        </p:nvGraphicFramePr>
        <p:xfrm>
          <a:off x="123797" y="4271807"/>
          <a:ext cx="2876550" cy="1428750"/>
        </p:xfrm>
        <a:graphic>
          <a:graphicData uri="http://schemas.openxmlformats.org/drawingml/2006/table">
            <a:tbl>
              <a:tblPr>
                <a:tableStyleId>{5C22544A-7EE6-4342-B048-85BDC9FD1C3A}</a:tableStyleId>
              </a:tblPr>
              <a:tblGrid>
                <a:gridCol w="752475">
                  <a:extLst>
                    <a:ext uri="{9D8B030D-6E8A-4147-A177-3AD203B41FA5}">
                      <a16:colId xmlns:a16="http://schemas.microsoft.com/office/drawing/2014/main" val="3560111818"/>
                    </a:ext>
                  </a:extLst>
                </a:gridCol>
                <a:gridCol w="1095375">
                  <a:extLst>
                    <a:ext uri="{9D8B030D-6E8A-4147-A177-3AD203B41FA5}">
                      <a16:colId xmlns:a16="http://schemas.microsoft.com/office/drawing/2014/main" val="3434860826"/>
                    </a:ext>
                  </a:extLst>
                </a:gridCol>
                <a:gridCol w="1028700">
                  <a:extLst>
                    <a:ext uri="{9D8B030D-6E8A-4147-A177-3AD203B41FA5}">
                      <a16:colId xmlns:a16="http://schemas.microsoft.com/office/drawing/2014/main" val="3314409201"/>
                    </a:ext>
                  </a:extLst>
                </a:gridCol>
              </a:tblGrid>
              <a:tr h="285750">
                <a:tc>
                  <a:txBody>
                    <a:bodyPr/>
                    <a:lstStyle/>
                    <a:p>
                      <a:pPr algn="l" fontAlgn="b"/>
                      <a:r>
                        <a:rPr lang="en-US" sz="800" u="sng" strike="noStrike" dirty="0">
                          <a:effectLst/>
                        </a:rPr>
                        <a:t>Manufacturer</a:t>
                      </a:r>
                      <a:endParaRPr lang="en-US" sz="800" b="0" i="0" u="sng"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en-US" sz="800" u="sng" strike="noStrike">
                          <a:effectLst/>
                        </a:rPr>
                        <a:t>Relay Type</a:t>
                      </a:r>
                      <a:endParaRPr lang="en-US" sz="800" b="0" i="0" u="sng"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en-US" sz="800" u="sng" strike="noStrike">
                          <a:effectLst/>
                        </a:rPr>
                        <a:t># of failures resulting in a misoperation</a:t>
                      </a:r>
                      <a:endParaRPr lang="en-US" sz="800" b="0" i="0" u="sng" strike="noStrike">
                        <a:solidFill>
                          <a:srgbClr val="000000"/>
                        </a:solidFill>
                        <a:effectLst/>
                        <a:latin typeface="Calibri" panose="020F0502020204030204" pitchFamily="34" charset="0"/>
                      </a:endParaRPr>
                    </a:p>
                  </a:txBody>
                  <a:tcPr marL="7144" marR="7144" marT="7144" marB="0" anchor="b"/>
                </a:tc>
                <a:extLst>
                  <a:ext uri="{0D108BD9-81ED-4DB2-BD59-A6C34878D82A}">
                    <a16:rowId xmlns:a16="http://schemas.microsoft.com/office/drawing/2014/main" val="399931950"/>
                  </a:ext>
                </a:extLst>
              </a:tr>
              <a:tr h="142875">
                <a:tc>
                  <a:txBody>
                    <a:bodyPr/>
                    <a:lstStyle/>
                    <a:p>
                      <a:pPr algn="l" fontAlgn="b"/>
                      <a:r>
                        <a:rPr lang="en-US" sz="800" u="none" strike="noStrike" dirty="0">
                          <a:effectLst/>
                        </a:rPr>
                        <a:t>SEL</a:t>
                      </a:r>
                      <a:endParaRPr lang="en-US"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en-US" sz="800" u="none" strike="noStrike" dirty="0">
                          <a:effectLst/>
                        </a:rPr>
                        <a:t>311</a:t>
                      </a:r>
                      <a:endParaRPr lang="en-US"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en-US" sz="800" u="none" strike="noStrike">
                          <a:effectLst/>
                        </a:rPr>
                        <a:t>4</a:t>
                      </a:r>
                      <a:endParaRPr lang="en-US"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a16="http://schemas.microsoft.com/office/drawing/2014/main" val="278189640"/>
                  </a:ext>
                </a:extLst>
              </a:tr>
              <a:tr h="142875">
                <a:tc>
                  <a:txBody>
                    <a:bodyPr/>
                    <a:lstStyle/>
                    <a:p>
                      <a:pPr algn="l" fontAlgn="b"/>
                      <a:r>
                        <a:rPr lang="en-US" sz="800" u="none" strike="noStrike" dirty="0">
                          <a:effectLst/>
                        </a:rPr>
                        <a:t>SEL</a:t>
                      </a:r>
                      <a:endParaRPr lang="en-US"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en-US" sz="800" u="none" strike="noStrike">
                          <a:effectLst/>
                        </a:rPr>
                        <a:t>321</a:t>
                      </a:r>
                      <a:endParaRPr lang="en-US"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en-US" sz="800" u="none" strike="noStrike">
                          <a:effectLst/>
                        </a:rPr>
                        <a:t>15</a:t>
                      </a:r>
                      <a:endParaRPr lang="en-US"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a16="http://schemas.microsoft.com/office/drawing/2014/main" val="3159745876"/>
                  </a:ext>
                </a:extLst>
              </a:tr>
              <a:tr h="142875">
                <a:tc>
                  <a:txBody>
                    <a:bodyPr/>
                    <a:lstStyle/>
                    <a:p>
                      <a:pPr algn="l" fontAlgn="b"/>
                      <a:r>
                        <a:rPr lang="en-US" sz="800" u="none" strike="noStrike">
                          <a:effectLst/>
                        </a:rPr>
                        <a:t>SEL</a:t>
                      </a:r>
                      <a:endParaRPr lang="en-US"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en-US" sz="800" u="none" strike="noStrike">
                          <a:effectLst/>
                        </a:rPr>
                        <a:t>351</a:t>
                      </a:r>
                      <a:endParaRPr lang="en-US"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en-US" sz="800" u="none" strike="noStrike">
                          <a:effectLst/>
                        </a:rPr>
                        <a:t>3</a:t>
                      </a:r>
                      <a:endParaRPr lang="en-US"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a16="http://schemas.microsoft.com/office/drawing/2014/main" val="2022816772"/>
                  </a:ext>
                </a:extLst>
              </a:tr>
              <a:tr h="142875">
                <a:tc>
                  <a:txBody>
                    <a:bodyPr/>
                    <a:lstStyle/>
                    <a:p>
                      <a:pPr algn="l" fontAlgn="b"/>
                      <a:r>
                        <a:rPr lang="en-US" sz="800" u="none" strike="noStrike">
                          <a:effectLst/>
                        </a:rPr>
                        <a:t>SEL</a:t>
                      </a:r>
                      <a:endParaRPr lang="en-US"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en-US" sz="800" u="none" strike="noStrike">
                          <a:effectLst/>
                        </a:rPr>
                        <a:t>411</a:t>
                      </a:r>
                      <a:endParaRPr lang="en-US"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en-US" sz="800" u="none" strike="noStrike">
                          <a:effectLst/>
                        </a:rPr>
                        <a:t>3</a:t>
                      </a:r>
                      <a:endParaRPr lang="en-US"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a16="http://schemas.microsoft.com/office/drawing/2014/main" val="2613847272"/>
                  </a:ext>
                </a:extLst>
              </a:tr>
              <a:tr h="142875">
                <a:tc>
                  <a:txBody>
                    <a:bodyPr/>
                    <a:lstStyle/>
                    <a:p>
                      <a:pPr algn="l" fontAlgn="b"/>
                      <a:r>
                        <a:rPr lang="en-US" sz="800" u="none" strike="noStrike">
                          <a:effectLst/>
                        </a:rPr>
                        <a:t>SEL</a:t>
                      </a:r>
                      <a:endParaRPr lang="en-US"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en-US" sz="800" u="none" strike="noStrike">
                          <a:effectLst/>
                        </a:rPr>
                        <a:t>421</a:t>
                      </a:r>
                      <a:endParaRPr lang="en-US"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en-US" sz="800" u="none" strike="noStrike">
                          <a:effectLst/>
                        </a:rPr>
                        <a:t>11</a:t>
                      </a:r>
                      <a:endParaRPr lang="en-US"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a16="http://schemas.microsoft.com/office/drawing/2014/main" val="3514795179"/>
                  </a:ext>
                </a:extLst>
              </a:tr>
              <a:tr h="142875">
                <a:tc>
                  <a:txBody>
                    <a:bodyPr/>
                    <a:lstStyle/>
                    <a:p>
                      <a:pPr algn="l" fontAlgn="b"/>
                      <a:r>
                        <a:rPr lang="en-US" sz="800" u="none" strike="noStrike">
                          <a:effectLst/>
                        </a:rPr>
                        <a:t>SEL</a:t>
                      </a:r>
                      <a:endParaRPr lang="en-US"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en-US" sz="800" u="none" strike="noStrike">
                          <a:effectLst/>
                        </a:rPr>
                        <a:t>451</a:t>
                      </a:r>
                      <a:endParaRPr lang="en-US"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en-US" sz="800" u="none" strike="noStrike">
                          <a:effectLst/>
                        </a:rPr>
                        <a:t>3</a:t>
                      </a:r>
                      <a:endParaRPr lang="en-US"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a16="http://schemas.microsoft.com/office/drawing/2014/main" val="428794711"/>
                  </a:ext>
                </a:extLst>
              </a:tr>
              <a:tr h="142875">
                <a:tc>
                  <a:txBody>
                    <a:bodyPr/>
                    <a:lstStyle/>
                    <a:p>
                      <a:pPr algn="l" fontAlgn="b"/>
                      <a:r>
                        <a:rPr lang="en-US" sz="800" u="none" strike="noStrike" dirty="0">
                          <a:effectLst/>
                        </a:rPr>
                        <a:t>SEL</a:t>
                      </a:r>
                      <a:endParaRPr lang="en-US"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en-US" sz="800" u="none" strike="noStrike">
                          <a:effectLst/>
                        </a:rPr>
                        <a:t>487</a:t>
                      </a:r>
                      <a:endParaRPr lang="en-US"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en-US" sz="800" u="none" strike="noStrike">
                          <a:effectLst/>
                        </a:rPr>
                        <a:t>2</a:t>
                      </a:r>
                      <a:endParaRPr lang="en-US"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a16="http://schemas.microsoft.com/office/drawing/2014/main" val="2672398032"/>
                  </a:ext>
                </a:extLst>
              </a:tr>
              <a:tr h="142875">
                <a:tc>
                  <a:txBody>
                    <a:bodyPr/>
                    <a:lstStyle/>
                    <a:p>
                      <a:pPr algn="l" fontAlgn="b"/>
                      <a:r>
                        <a:rPr lang="en-US" sz="800" u="none" strike="noStrike">
                          <a:effectLst/>
                        </a:rPr>
                        <a:t>SEL</a:t>
                      </a:r>
                      <a:endParaRPr lang="en-US"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en-US" sz="800" u="none" strike="noStrike">
                          <a:effectLst/>
                        </a:rPr>
                        <a:t>551</a:t>
                      </a:r>
                      <a:endParaRPr lang="en-US"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en-US" sz="800" u="none" strike="noStrike" dirty="0">
                          <a:effectLst/>
                        </a:rPr>
                        <a:t>1</a:t>
                      </a:r>
                      <a:endParaRPr lang="en-US" sz="800" b="0" i="0" u="none" strike="noStrike" dirty="0">
                        <a:solidFill>
                          <a:srgbClr val="000000"/>
                        </a:solidFill>
                        <a:effectLst/>
                        <a:latin typeface="Calibri" panose="020F0502020204030204" pitchFamily="34" charset="0"/>
                      </a:endParaRPr>
                    </a:p>
                  </a:txBody>
                  <a:tcPr marL="7144" marR="7144" marT="7144" marB="0" anchor="b"/>
                </a:tc>
                <a:extLst>
                  <a:ext uri="{0D108BD9-81ED-4DB2-BD59-A6C34878D82A}">
                    <a16:rowId xmlns:a16="http://schemas.microsoft.com/office/drawing/2014/main" val="44412426"/>
                  </a:ext>
                </a:extLst>
              </a:tr>
            </a:tbl>
          </a:graphicData>
        </a:graphic>
      </p:graphicFrame>
      <p:graphicFrame>
        <p:nvGraphicFramePr>
          <p:cNvPr id="7" name="Table 6"/>
          <p:cNvGraphicFramePr>
            <a:graphicFrameLocks noGrp="1"/>
          </p:cNvGraphicFramePr>
          <p:nvPr>
            <p:extLst/>
          </p:nvPr>
        </p:nvGraphicFramePr>
        <p:xfrm>
          <a:off x="3085473" y="4271807"/>
          <a:ext cx="2876550" cy="1143000"/>
        </p:xfrm>
        <a:graphic>
          <a:graphicData uri="http://schemas.openxmlformats.org/drawingml/2006/table">
            <a:tbl>
              <a:tblPr>
                <a:tableStyleId>{5C22544A-7EE6-4342-B048-85BDC9FD1C3A}</a:tableStyleId>
              </a:tblPr>
              <a:tblGrid>
                <a:gridCol w="752475">
                  <a:extLst>
                    <a:ext uri="{9D8B030D-6E8A-4147-A177-3AD203B41FA5}">
                      <a16:colId xmlns:a16="http://schemas.microsoft.com/office/drawing/2014/main" val="1857326952"/>
                    </a:ext>
                  </a:extLst>
                </a:gridCol>
                <a:gridCol w="1095375">
                  <a:extLst>
                    <a:ext uri="{9D8B030D-6E8A-4147-A177-3AD203B41FA5}">
                      <a16:colId xmlns:a16="http://schemas.microsoft.com/office/drawing/2014/main" val="4042387442"/>
                    </a:ext>
                  </a:extLst>
                </a:gridCol>
                <a:gridCol w="1028700">
                  <a:extLst>
                    <a:ext uri="{9D8B030D-6E8A-4147-A177-3AD203B41FA5}">
                      <a16:colId xmlns:a16="http://schemas.microsoft.com/office/drawing/2014/main" val="792177755"/>
                    </a:ext>
                  </a:extLst>
                </a:gridCol>
              </a:tblGrid>
              <a:tr h="285750">
                <a:tc>
                  <a:txBody>
                    <a:bodyPr/>
                    <a:lstStyle/>
                    <a:p>
                      <a:pPr algn="l" fontAlgn="b"/>
                      <a:r>
                        <a:rPr lang="en-US" sz="800" u="sng" strike="noStrike" dirty="0">
                          <a:effectLst/>
                        </a:rPr>
                        <a:t>Manufacturer</a:t>
                      </a:r>
                      <a:endParaRPr lang="en-US" sz="800" b="0" i="0" u="sng"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en-US" sz="800" u="sng" strike="noStrike" dirty="0">
                          <a:effectLst/>
                        </a:rPr>
                        <a:t>Relay Type</a:t>
                      </a:r>
                      <a:endParaRPr lang="en-US" sz="800" b="0" i="0" u="sng"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en-US" sz="800" u="sng" strike="noStrike" dirty="0">
                          <a:effectLst/>
                        </a:rPr>
                        <a:t># of failures resulting in a </a:t>
                      </a:r>
                      <a:r>
                        <a:rPr lang="en-US" sz="800" u="sng" strike="noStrike" dirty="0" err="1">
                          <a:effectLst/>
                        </a:rPr>
                        <a:t>misoperation</a:t>
                      </a:r>
                      <a:endParaRPr lang="en-US" sz="800" b="0" i="0" u="sng" strike="noStrike" dirty="0">
                        <a:solidFill>
                          <a:srgbClr val="000000"/>
                        </a:solidFill>
                        <a:effectLst/>
                        <a:latin typeface="Calibri" panose="020F0502020204030204" pitchFamily="34" charset="0"/>
                      </a:endParaRPr>
                    </a:p>
                  </a:txBody>
                  <a:tcPr marL="7144" marR="7144" marT="7144" marB="0" anchor="b"/>
                </a:tc>
                <a:extLst>
                  <a:ext uri="{0D108BD9-81ED-4DB2-BD59-A6C34878D82A}">
                    <a16:rowId xmlns:a16="http://schemas.microsoft.com/office/drawing/2014/main" val="548775762"/>
                  </a:ext>
                </a:extLst>
              </a:tr>
              <a:tr h="142875">
                <a:tc>
                  <a:txBody>
                    <a:bodyPr/>
                    <a:lstStyle/>
                    <a:p>
                      <a:pPr algn="l" fontAlgn="b"/>
                      <a:r>
                        <a:rPr lang="en-US" sz="800" u="none" strike="noStrike">
                          <a:effectLst/>
                        </a:rPr>
                        <a:t>Basler</a:t>
                      </a:r>
                      <a:endParaRPr lang="en-US"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en-US" sz="800" u="none" strike="noStrike">
                          <a:effectLst/>
                        </a:rPr>
                        <a:t>BE1-50BF</a:t>
                      </a:r>
                      <a:endParaRPr lang="en-US"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en-US" sz="800" u="none" strike="noStrike">
                          <a:effectLst/>
                        </a:rPr>
                        <a:t>1</a:t>
                      </a:r>
                      <a:endParaRPr lang="en-US"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a16="http://schemas.microsoft.com/office/drawing/2014/main" val="4254795483"/>
                  </a:ext>
                </a:extLst>
              </a:tr>
              <a:tr h="142875">
                <a:tc>
                  <a:txBody>
                    <a:bodyPr/>
                    <a:lstStyle/>
                    <a:p>
                      <a:pPr algn="l" fontAlgn="b"/>
                      <a:r>
                        <a:rPr lang="en-US" sz="800" u="none" strike="noStrike">
                          <a:effectLst/>
                        </a:rPr>
                        <a:t>Beckwith</a:t>
                      </a:r>
                      <a:endParaRPr lang="en-US"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en-US" sz="800" u="none" strike="noStrike">
                          <a:effectLst/>
                        </a:rPr>
                        <a:t>M3425</a:t>
                      </a:r>
                      <a:endParaRPr lang="en-US"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en-US" sz="800" u="none" strike="noStrike">
                          <a:effectLst/>
                        </a:rPr>
                        <a:t>1</a:t>
                      </a:r>
                      <a:endParaRPr lang="en-US"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a16="http://schemas.microsoft.com/office/drawing/2014/main" val="1450983172"/>
                  </a:ext>
                </a:extLst>
              </a:tr>
              <a:tr h="142875">
                <a:tc>
                  <a:txBody>
                    <a:bodyPr/>
                    <a:lstStyle/>
                    <a:p>
                      <a:pPr algn="l" fontAlgn="b"/>
                      <a:r>
                        <a:rPr lang="en-US" sz="800" u="none" strike="noStrike">
                          <a:effectLst/>
                        </a:rPr>
                        <a:t>Beckwith</a:t>
                      </a:r>
                      <a:endParaRPr lang="en-US"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en-US" sz="800" u="none" strike="noStrike">
                          <a:effectLst/>
                        </a:rPr>
                        <a:t>M3430</a:t>
                      </a:r>
                      <a:endParaRPr lang="en-US"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en-US" sz="800" u="none" strike="noStrike" dirty="0">
                          <a:effectLst/>
                        </a:rPr>
                        <a:t>1</a:t>
                      </a:r>
                      <a:endParaRPr lang="en-US" sz="800" b="0" i="0" u="none" strike="noStrike" dirty="0">
                        <a:solidFill>
                          <a:srgbClr val="000000"/>
                        </a:solidFill>
                        <a:effectLst/>
                        <a:latin typeface="Calibri" panose="020F0502020204030204" pitchFamily="34" charset="0"/>
                      </a:endParaRPr>
                    </a:p>
                  </a:txBody>
                  <a:tcPr marL="7144" marR="7144" marT="7144" marB="0" anchor="b"/>
                </a:tc>
                <a:extLst>
                  <a:ext uri="{0D108BD9-81ED-4DB2-BD59-A6C34878D82A}">
                    <a16:rowId xmlns:a16="http://schemas.microsoft.com/office/drawing/2014/main" val="3843692262"/>
                  </a:ext>
                </a:extLst>
              </a:tr>
              <a:tr h="142875">
                <a:tc>
                  <a:txBody>
                    <a:bodyPr/>
                    <a:lstStyle/>
                    <a:p>
                      <a:pPr algn="l" fontAlgn="b"/>
                      <a:r>
                        <a:rPr lang="en-US" sz="800" u="none" strike="noStrike">
                          <a:effectLst/>
                        </a:rPr>
                        <a:t>Electroswitch</a:t>
                      </a:r>
                      <a:endParaRPr lang="en-US"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en-US" sz="800" u="none" strike="noStrike">
                          <a:effectLst/>
                        </a:rPr>
                        <a:t>Lockout relay</a:t>
                      </a:r>
                      <a:endParaRPr lang="en-US"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en-US" sz="800" u="none" strike="noStrike">
                          <a:effectLst/>
                        </a:rPr>
                        <a:t>16</a:t>
                      </a:r>
                      <a:endParaRPr lang="en-US"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a16="http://schemas.microsoft.com/office/drawing/2014/main" val="866750136"/>
                  </a:ext>
                </a:extLst>
              </a:tr>
              <a:tr h="142875">
                <a:tc>
                  <a:txBody>
                    <a:bodyPr/>
                    <a:lstStyle/>
                    <a:p>
                      <a:pPr algn="l" fontAlgn="b"/>
                      <a:r>
                        <a:rPr lang="en-US" sz="800" u="none" strike="noStrike">
                          <a:effectLst/>
                        </a:rPr>
                        <a:t>Qualitrol</a:t>
                      </a:r>
                      <a:endParaRPr lang="en-US"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en-US" sz="800" u="none" strike="noStrike">
                          <a:effectLst/>
                        </a:rPr>
                        <a:t>SPR or Pressure Relief</a:t>
                      </a:r>
                      <a:endParaRPr lang="en-US"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en-US" sz="800" u="none" strike="noStrike">
                          <a:effectLst/>
                        </a:rPr>
                        <a:t>4</a:t>
                      </a:r>
                      <a:endParaRPr lang="en-US"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a16="http://schemas.microsoft.com/office/drawing/2014/main" val="4050258599"/>
                  </a:ext>
                </a:extLst>
              </a:tr>
              <a:tr h="142875">
                <a:tc>
                  <a:txBody>
                    <a:bodyPr/>
                    <a:lstStyle/>
                    <a:p>
                      <a:pPr algn="l" fontAlgn="b"/>
                      <a:r>
                        <a:rPr lang="en-US" sz="800" u="none" strike="noStrike">
                          <a:effectLst/>
                        </a:rPr>
                        <a:t>RFL</a:t>
                      </a:r>
                      <a:endParaRPr lang="en-US"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en-US" sz="800" u="none" strike="noStrike" dirty="0">
                          <a:effectLst/>
                        </a:rPr>
                        <a:t>RFL9300</a:t>
                      </a:r>
                      <a:endParaRPr lang="en-US"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en-US" sz="800" u="none" strike="noStrike" dirty="0">
                          <a:effectLst/>
                        </a:rPr>
                        <a:t>8</a:t>
                      </a:r>
                      <a:endParaRPr lang="en-US" sz="800" b="0" i="0" u="none" strike="noStrike" dirty="0">
                        <a:solidFill>
                          <a:srgbClr val="000000"/>
                        </a:solidFill>
                        <a:effectLst/>
                        <a:latin typeface="Calibri" panose="020F0502020204030204" pitchFamily="34" charset="0"/>
                      </a:endParaRPr>
                    </a:p>
                  </a:txBody>
                  <a:tcPr marL="7144" marR="7144" marT="7144" marB="0" anchor="b"/>
                </a:tc>
                <a:extLst>
                  <a:ext uri="{0D108BD9-81ED-4DB2-BD59-A6C34878D82A}">
                    <a16:rowId xmlns:a16="http://schemas.microsoft.com/office/drawing/2014/main" val="1473632738"/>
                  </a:ext>
                </a:extLst>
              </a:tr>
            </a:tbl>
          </a:graphicData>
        </a:graphic>
      </p:graphicFrame>
      <p:graphicFrame>
        <p:nvGraphicFramePr>
          <p:cNvPr id="8" name="Table 7"/>
          <p:cNvGraphicFramePr>
            <a:graphicFrameLocks noGrp="1"/>
          </p:cNvGraphicFramePr>
          <p:nvPr>
            <p:extLst/>
          </p:nvPr>
        </p:nvGraphicFramePr>
        <p:xfrm>
          <a:off x="123797" y="1593298"/>
          <a:ext cx="2876550" cy="2571750"/>
        </p:xfrm>
        <a:graphic>
          <a:graphicData uri="http://schemas.openxmlformats.org/drawingml/2006/table">
            <a:tbl>
              <a:tblPr>
                <a:tableStyleId>{5C22544A-7EE6-4342-B048-85BDC9FD1C3A}</a:tableStyleId>
              </a:tblPr>
              <a:tblGrid>
                <a:gridCol w="752475">
                  <a:extLst>
                    <a:ext uri="{9D8B030D-6E8A-4147-A177-3AD203B41FA5}">
                      <a16:colId xmlns:a16="http://schemas.microsoft.com/office/drawing/2014/main" val="2679583719"/>
                    </a:ext>
                  </a:extLst>
                </a:gridCol>
                <a:gridCol w="1095375">
                  <a:extLst>
                    <a:ext uri="{9D8B030D-6E8A-4147-A177-3AD203B41FA5}">
                      <a16:colId xmlns:a16="http://schemas.microsoft.com/office/drawing/2014/main" val="1160178349"/>
                    </a:ext>
                  </a:extLst>
                </a:gridCol>
                <a:gridCol w="1028700">
                  <a:extLst>
                    <a:ext uri="{9D8B030D-6E8A-4147-A177-3AD203B41FA5}">
                      <a16:colId xmlns:a16="http://schemas.microsoft.com/office/drawing/2014/main" val="2605666678"/>
                    </a:ext>
                  </a:extLst>
                </a:gridCol>
              </a:tblGrid>
              <a:tr h="285750">
                <a:tc>
                  <a:txBody>
                    <a:bodyPr/>
                    <a:lstStyle/>
                    <a:p>
                      <a:pPr algn="l" fontAlgn="b"/>
                      <a:r>
                        <a:rPr lang="en-US" sz="800" u="sng" strike="noStrike">
                          <a:effectLst/>
                        </a:rPr>
                        <a:t>Manufacturer</a:t>
                      </a:r>
                      <a:endParaRPr lang="en-US" sz="800" b="0" i="0" u="sng"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en-US" sz="800" u="sng" strike="noStrike">
                          <a:effectLst/>
                        </a:rPr>
                        <a:t>Relay Type</a:t>
                      </a:r>
                      <a:endParaRPr lang="en-US" sz="800" b="0" i="0" u="sng"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en-US" sz="800" u="sng" strike="noStrike">
                          <a:effectLst/>
                        </a:rPr>
                        <a:t># of failures resulting in a misoperation</a:t>
                      </a:r>
                      <a:endParaRPr lang="en-US" sz="800" b="0" i="0" u="sng" strike="noStrike">
                        <a:solidFill>
                          <a:srgbClr val="000000"/>
                        </a:solidFill>
                        <a:effectLst/>
                        <a:latin typeface="Calibri" panose="020F0502020204030204" pitchFamily="34" charset="0"/>
                      </a:endParaRPr>
                    </a:p>
                  </a:txBody>
                  <a:tcPr marL="7144" marR="7144" marT="7144" marB="0" anchor="b"/>
                </a:tc>
                <a:extLst>
                  <a:ext uri="{0D108BD9-81ED-4DB2-BD59-A6C34878D82A}">
                    <a16:rowId xmlns:a16="http://schemas.microsoft.com/office/drawing/2014/main" val="3322680919"/>
                  </a:ext>
                </a:extLst>
              </a:tr>
              <a:tr h="142875">
                <a:tc>
                  <a:txBody>
                    <a:bodyPr/>
                    <a:lstStyle/>
                    <a:p>
                      <a:pPr algn="l" fontAlgn="b"/>
                      <a:r>
                        <a:rPr lang="en-US" sz="800" u="none" strike="noStrike">
                          <a:effectLst/>
                        </a:rPr>
                        <a:t>ABB</a:t>
                      </a:r>
                      <a:endParaRPr lang="en-US"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en-US" sz="800" u="none" strike="noStrike">
                          <a:effectLst/>
                        </a:rPr>
                        <a:t>AR</a:t>
                      </a:r>
                      <a:endParaRPr lang="en-US"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en-US" sz="800" u="none" strike="noStrike">
                          <a:effectLst/>
                        </a:rPr>
                        <a:t>1</a:t>
                      </a:r>
                      <a:endParaRPr lang="en-US"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a16="http://schemas.microsoft.com/office/drawing/2014/main" val="3925931847"/>
                  </a:ext>
                </a:extLst>
              </a:tr>
              <a:tr h="142875">
                <a:tc>
                  <a:txBody>
                    <a:bodyPr/>
                    <a:lstStyle/>
                    <a:p>
                      <a:pPr algn="l" fontAlgn="b"/>
                      <a:r>
                        <a:rPr lang="en-US" sz="800" u="none" strike="noStrike">
                          <a:effectLst/>
                        </a:rPr>
                        <a:t>ABB</a:t>
                      </a:r>
                      <a:endParaRPr lang="en-US"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en-US" sz="800" u="none" strike="noStrike">
                          <a:effectLst/>
                        </a:rPr>
                        <a:t>HCB-1</a:t>
                      </a:r>
                      <a:endParaRPr lang="en-US"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en-US" sz="800" u="none" strike="noStrike">
                          <a:effectLst/>
                        </a:rPr>
                        <a:t>5</a:t>
                      </a:r>
                      <a:endParaRPr lang="en-US"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a16="http://schemas.microsoft.com/office/drawing/2014/main" val="551590210"/>
                  </a:ext>
                </a:extLst>
              </a:tr>
              <a:tr h="142875">
                <a:tc>
                  <a:txBody>
                    <a:bodyPr/>
                    <a:lstStyle/>
                    <a:p>
                      <a:pPr algn="l" fontAlgn="b"/>
                      <a:r>
                        <a:rPr lang="en-US" sz="800" u="none" strike="noStrike">
                          <a:effectLst/>
                        </a:rPr>
                        <a:t>ABB</a:t>
                      </a:r>
                      <a:endParaRPr lang="en-US"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en-US" sz="800" u="none" strike="noStrike">
                          <a:effectLst/>
                        </a:rPr>
                        <a:t>HU-1</a:t>
                      </a:r>
                      <a:endParaRPr lang="en-US"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en-US" sz="800" u="none" strike="noStrike" dirty="0">
                          <a:effectLst/>
                        </a:rPr>
                        <a:t>2</a:t>
                      </a:r>
                      <a:endParaRPr lang="en-US" sz="800" b="0" i="0" u="none" strike="noStrike" dirty="0">
                        <a:solidFill>
                          <a:srgbClr val="000000"/>
                        </a:solidFill>
                        <a:effectLst/>
                        <a:latin typeface="Calibri" panose="020F0502020204030204" pitchFamily="34" charset="0"/>
                      </a:endParaRPr>
                    </a:p>
                  </a:txBody>
                  <a:tcPr marL="7144" marR="7144" marT="7144" marB="0" anchor="b"/>
                </a:tc>
                <a:extLst>
                  <a:ext uri="{0D108BD9-81ED-4DB2-BD59-A6C34878D82A}">
                    <a16:rowId xmlns:a16="http://schemas.microsoft.com/office/drawing/2014/main" val="1059240114"/>
                  </a:ext>
                </a:extLst>
              </a:tr>
              <a:tr h="142875">
                <a:tc>
                  <a:txBody>
                    <a:bodyPr/>
                    <a:lstStyle/>
                    <a:p>
                      <a:pPr algn="l" fontAlgn="b"/>
                      <a:r>
                        <a:rPr lang="en-US" sz="800" u="none" strike="noStrike">
                          <a:effectLst/>
                        </a:rPr>
                        <a:t>ABB</a:t>
                      </a:r>
                      <a:endParaRPr lang="en-US"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en-US" sz="800" u="none" strike="noStrike">
                          <a:effectLst/>
                        </a:rPr>
                        <a:t>IRD-9</a:t>
                      </a:r>
                      <a:endParaRPr lang="en-US"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en-US" sz="800" u="none" strike="noStrike">
                          <a:effectLst/>
                        </a:rPr>
                        <a:t>2</a:t>
                      </a:r>
                      <a:endParaRPr lang="en-US"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a16="http://schemas.microsoft.com/office/drawing/2014/main" val="464189259"/>
                  </a:ext>
                </a:extLst>
              </a:tr>
              <a:tr h="142875">
                <a:tc>
                  <a:txBody>
                    <a:bodyPr/>
                    <a:lstStyle/>
                    <a:p>
                      <a:pPr algn="l" fontAlgn="b"/>
                      <a:r>
                        <a:rPr lang="en-US" sz="800" u="none" strike="noStrike">
                          <a:effectLst/>
                        </a:rPr>
                        <a:t>ABB</a:t>
                      </a:r>
                      <a:endParaRPr lang="en-US"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en-US" sz="800" u="none" strike="noStrike">
                          <a:effectLst/>
                        </a:rPr>
                        <a:t>IRP</a:t>
                      </a:r>
                      <a:endParaRPr lang="en-US"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en-US" sz="800" u="none" strike="noStrike">
                          <a:effectLst/>
                        </a:rPr>
                        <a:t>1</a:t>
                      </a:r>
                      <a:endParaRPr lang="en-US"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a16="http://schemas.microsoft.com/office/drawing/2014/main" val="3681072454"/>
                  </a:ext>
                </a:extLst>
              </a:tr>
              <a:tr h="142875">
                <a:tc>
                  <a:txBody>
                    <a:bodyPr/>
                    <a:lstStyle/>
                    <a:p>
                      <a:pPr algn="l" fontAlgn="b"/>
                      <a:r>
                        <a:rPr lang="en-US" sz="800" u="none" strike="noStrike">
                          <a:effectLst/>
                        </a:rPr>
                        <a:t>ABB</a:t>
                      </a:r>
                      <a:endParaRPr lang="en-US"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en-US" sz="800" u="none" strike="noStrike">
                          <a:effectLst/>
                        </a:rPr>
                        <a:t>ITH</a:t>
                      </a:r>
                      <a:endParaRPr lang="en-US"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en-US" sz="800" u="none" strike="noStrike" dirty="0">
                          <a:effectLst/>
                        </a:rPr>
                        <a:t>1</a:t>
                      </a:r>
                      <a:endParaRPr lang="en-US" sz="800" b="0" i="0" u="none" strike="noStrike" dirty="0">
                        <a:solidFill>
                          <a:srgbClr val="000000"/>
                        </a:solidFill>
                        <a:effectLst/>
                        <a:latin typeface="Calibri" panose="020F0502020204030204" pitchFamily="34" charset="0"/>
                      </a:endParaRPr>
                    </a:p>
                  </a:txBody>
                  <a:tcPr marL="7144" marR="7144" marT="7144" marB="0" anchor="b"/>
                </a:tc>
                <a:extLst>
                  <a:ext uri="{0D108BD9-81ED-4DB2-BD59-A6C34878D82A}">
                    <a16:rowId xmlns:a16="http://schemas.microsoft.com/office/drawing/2014/main" val="56706368"/>
                  </a:ext>
                </a:extLst>
              </a:tr>
              <a:tr h="142875">
                <a:tc>
                  <a:txBody>
                    <a:bodyPr/>
                    <a:lstStyle/>
                    <a:p>
                      <a:pPr algn="l" fontAlgn="b"/>
                      <a:r>
                        <a:rPr lang="en-US" sz="800" u="none" strike="noStrike">
                          <a:effectLst/>
                        </a:rPr>
                        <a:t>ABB</a:t>
                      </a:r>
                      <a:endParaRPr lang="en-US"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en-US" sz="800" u="none" strike="noStrike">
                          <a:effectLst/>
                        </a:rPr>
                        <a:t>KA-4</a:t>
                      </a:r>
                      <a:endParaRPr lang="en-US"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en-US" sz="800" u="none" strike="noStrike">
                          <a:effectLst/>
                        </a:rPr>
                        <a:t>2</a:t>
                      </a:r>
                      <a:endParaRPr lang="en-US"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a16="http://schemas.microsoft.com/office/drawing/2014/main" val="3416006610"/>
                  </a:ext>
                </a:extLst>
              </a:tr>
              <a:tr h="142875">
                <a:tc>
                  <a:txBody>
                    <a:bodyPr/>
                    <a:lstStyle/>
                    <a:p>
                      <a:pPr algn="l" fontAlgn="b"/>
                      <a:r>
                        <a:rPr lang="en-US" sz="800" u="none" strike="noStrike">
                          <a:effectLst/>
                        </a:rPr>
                        <a:t>ABB</a:t>
                      </a:r>
                      <a:endParaRPr lang="en-US"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en-US" sz="800" u="none" strike="noStrike">
                          <a:effectLst/>
                        </a:rPr>
                        <a:t>KC</a:t>
                      </a:r>
                      <a:endParaRPr lang="en-US"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en-US" sz="800" u="none" strike="noStrike">
                          <a:effectLst/>
                        </a:rPr>
                        <a:t>2</a:t>
                      </a:r>
                      <a:endParaRPr lang="en-US"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a16="http://schemas.microsoft.com/office/drawing/2014/main" val="3397787145"/>
                  </a:ext>
                </a:extLst>
              </a:tr>
              <a:tr h="142875">
                <a:tc>
                  <a:txBody>
                    <a:bodyPr/>
                    <a:lstStyle/>
                    <a:p>
                      <a:pPr algn="l" fontAlgn="b"/>
                      <a:r>
                        <a:rPr lang="en-US" sz="800" u="none" strike="noStrike">
                          <a:effectLst/>
                        </a:rPr>
                        <a:t>ABB</a:t>
                      </a:r>
                      <a:endParaRPr lang="en-US"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en-US" sz="800" u="none" strike="noStrike">
                          <a:effectLst/>
                        </a:rPr>
                        <a:t>KD</a:t>
                      </a:r>
                      <a:endParaRPr lang="en-US"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en-US" sz="800" u="none" strike="noStrike">
                          <a:effectLst/>
                        </a:rPr>
                        <a:t>7</a:t>
                      </a:r>
                      <a:endParaRPr lang="en-US"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a16="http://schemas.microsoft.com/office/drawing/2014/main" val="3001406723"/>
                  </a:ext>
                </a:extLst>
              </a:tr>
              <a:tr h="142875">
                <a:tc>
                  <a:txBody>
                    <a:bodyPr/>
                    <a:lstStyle/>
                    <a:p>
                      <a:pPr algn="l" fontAlgn="b"/>
                      <a:r>
                        <a:rPr lang="en-US" sz="800" u="none" strike="noStrike">
                          <a:effectLst/>
                        </a:rPr>
                        <a:t>ABB</a:t>
                      </a:r>
                      <a:endParaRPr lang="en-US"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en-US" sz="800" u="none" strike="noStrike">
                          <a:effectLst/>
                        </a:rPr>
                        <a:t>KF</a:t>
                      </a:r>
                      <a:endParaRPr lang="en-US"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en-US" sz="800" u="none" strike="noStrike">
                          <a:effectLst/>
                        </a:rPr>
                        <a:t>2</a:t>
                      </a:r>
                      <a:endParaRPr lang="en-US"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a16="http://schemas.microsoft.com/office/drawing/2014/main" val="2036994938"/>
                  </a:ext>
                </a:extLst>
              </a:tr>
              <a:tr h="142875">
                <a:tc>
                  <a:txBody>
                    <a:bodyPr/>
                    <a:lstStyle/>
                    <a:p>
                      <a:pPr algn="l" fontAlgn="b"/>
                      <a:r>
                        <a:rPr lang="en-US" sz="800" u="none" strike="noStrike">
                          <a:effectLst/>
                        </a:rPr>
                        <a:t>ABB</a:t>
                      </a:r>
                      <a:endParaRPr lang="en-US"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en-US" sz="800" u="none" strike="noStrike">
                          <a:effectLst/>
                        </a:rPr>
                        <a:t>KLF</a:t>
                      </a:r>
                      <a:endParaRPr lang="en-US"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en-US" sz="800" u="none" strike="noStrike">
                          <a:effectLst/>
                        </a:rPr>
                        <a:t>1</a:t>
                      </a:r>
                      <a:endParaRPr lang="en-US"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a16="http://schemas.microsoft.com/office/drawing/2014/main" val="3102342394"/>
                  </a:ext>
                </a:extLst>
              </a:tr>
              <a:tr h="142875">
                <a:tc>
                  <a:txBody>
                    <a:bodyPr/>
                    <a:lstStyle/>
                    <a:p>
                      <a:pPr algn="l" fontAlgn="b"/>
                      <a:r>
                        <a:rPr lang="en-US" sz="800" u="none" strike="noStrike">
                          <a:effectLst/>
                        </a:rPr>
                        <a:t>ABB</a:t>
                      </a:r>
                      <a:endParaRPr lang="en-US"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en-US" sz="800" u="none" strike="noStrike">
                          <a:effectLst/>
                        </a:rPr>
                        <a:t>KRP</a:t>
                      </a:r>
                      <a:endParaRPr lang="en-US"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en-US" sz="800" u="none" strike="noStrike">
                          <a:effectLst/>
                        </a:rPr>
                        <a:t>1</a:t>
                      </a:r>
                      <a:endParaRPr lang="en-US"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a16="http://schemas.microsoft.com/office/drawing/2014/main" val="732853324"/>
                  </a:ext>
                </a:extLst>
              </a:tr>
              <a:tr h="142875">
                <a:tc>
                  <a:txBody>
                    <a:bodyPr/>
                    <a:lstStyle/>
                    <a:p>
                      <a:pPr algn="l" fontAlgn="b"/>
                      <a:r>
                        <a:rPr lang="en-US" sz="800" u="none" strike="noStrike">
                          <a:effectLst/>
                        </a:rPr>
                        <a:t>ABB</a:t>
                      </a:r>
                      <a:endParaRPr lang="en-US"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en-US" sz="800" u="none" strike="noStrike">
                          <a:effectLst/>
                        </a:rPr>
                        <a:t>LCB-II</a:t>
                      </a:r>
                      <a:endParaRPr lang="en-US"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en-US" sz="800" u="none" strike="noStrike">
                          <a:effectLst/>
                        </a:rPr>
                        <a:t>10</a:t>
                      </a:r>
                      <a:endParaRPr lang="en-US"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a16="http://schemas.microsoft.com/office/drawing/2014/main" val="1489291941"/>
                  </a:ext>
                </a:extLst>
              </a:tr>
              <a:tr h="142875">
                <a:tc>
                  <a:txBody>
                    <a:bodyPr/>
                    <a:lstStyle/>
                    <a:p>
                      <a:pPr algn="l" fontAlgn="b"/>
                      <a:r>
                        <a:rPr lang="en-US" sz="800" u="none" strike="noStrike">
                          <a:effectLst/>
                        </a:rPr>
                        <a:t>ABB</a:t>
                      </a:r>
                      <a:endParaRPr lang="en-US"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en-US" sz="800" u="none" strike="noStrike">
                          <a:effectLst/>
                        </a:rPr>
                        <a:t>MDAR</a:t>
                      </a:r>
                      <a:endParaRPr lang="en-US"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en-US" sz="800" u="none" strike="noStrike">
                          <a:effectLst/>
                        </a:rPr>
                        <a:t>1</a:t>
                      </a:r>
                      <a:endParaRPr lang="en-US"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a16="http://schemas.microsoft.com/office/drawing/2014/main" val="2994407067"/>
                  </a:ext>
                </a:extLst>
              </a:tr>
              <a:tr h="142875">
                <a:tc>
                  <a:txBody>
                    <a:bodyPr/>
                    <a:lstStyle/>
                    <a:p>
                      <a:pPr algn="l" fontAlgn="b"/>
                      <a:r>
                        <a:rPr lang="en-US" sz="800" u="none" strike="noStrike">
                          <a:effectLst/>
                        </a:rPr>
                        <a:t>ABB</a:t>
                      </a:r>
                      <a:endParaRPr lang="en-US"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en-US" sz="800" u="none" strike="noStrike">
                          <a:effectLst/>
                        </a:rPr>
                        <a:t>REL-512</a:t>
                      </a:r>
                      <a:endParaRPr lang="en-US"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en-US" sz="800" u="none" strike="noStrike">
                          <a:effectLst/>
                        </a:rPr>
                        <a:t>1</a:t>
                      </a:r>
                      <a:endParaRPr lang="en-US"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a16="http://schemas.microsoft.com/office/drawing/2014/main" val="2343740794"/>
                  </a:ext>
                </a:extLst>
              </a:tr>
              <a:tr h="142875">
                <a:tc>
                  <a:txBody>
                    <a:bodyPr/>
                    <a:lstStyle/>
                    <a:p>
                      <a:pPr algn="l" fontAlgn="b"/>
                      <a:r>
                        <a:rPr lang="en-US" sz="800" u="none" strike="noStrike">
                          <a:effectLst/>
                        </a:rPr>
                        <a:t>ABB</a:t>
                      </a:r>
                      <a:endParaRPr lang="en-US"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en-US" sz="800" u="none" strike="noStrike">
                          <a:effectLst/>
                        </a:rPr>
                        <a:t>TD</a:t>
                      </a:r>
                      <a:endParaRPr lang="en-US"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en-US" sz="800" u="none" strike="noStrike" dirty="0">
                          <a:effectLst/>
                        </a:rPr>
                        <a:t>3</a:t>
                      </a:r>
                      <a:endParaRPr lang="en-US" sz="800" b="0" i="0" u="none" strike="noStrike" dirty="0">
                        <a:solidFill>
                          <a:srgbClr val="000000"/>
                        </a:solidFill>
                        <a:effectLst/>
                        <a:latin typeface="Calibri" panose="020F0502020204030204" pitchFamily="34" charset="0"/>
                      </a:endParaRPr>
                    </a:p>
                  </a:txBody>
                  <a:tcPr marL="7144" marR="7144" marT="7144" marB="0" anchor="b"/>
                </a:tc>
                <a:extLst>
                  <a:ext uri="{0D108BD9-81ED-4DB2-BD59-A6C34878D82A}">
                    <a16:rowId xmlns:a16="http://schemas.microsoft.com/office/drawing/2014/main" val="1421879496"/>
                  </a:ext>
                </a:extLst>
              </a:tr>
            </a:tbl>
          </a:graphicData>
        </a:graphic>
      </p:graphicFrame>
      <p:sp>
        <p:nvSpPr>
          <p:cNvPr id="9" name="TextBox 8"/>
          <p:cNvSpPr txBox="1"/>
          <p:nvPr/>
        </p:nvSpPr>
        <p:spPr>
          <a:xfrm>
            <a:off x="511342" y="977566"/>
            <a:ext cx="7236995" cy="507831"/>
          </a:xfrm>
          <a:prstGeom prst="rect">
            <a:avLst/>
          </a:prstGeom>
          <a:noFill/>
        </p:spPr>
        <p:txBody>
          <a:bodyPr wrap="square" rtlCol="0">
            <a:spAutoFit/>
          </a:bodyPr>
          <a:lstStyle/>
          <a:p>
            <a:pPr algn="ctr"/>
            <a:r>
              <a:rPr lang="en-US" sz="1350" dirty="0"/>
              <a:t>Relay Failures Resulting in a </a:t>
            </a:r>
            <a:r>
              <a:rPr lang="en-US" sz="1350" dirty="0" err="1"/>
              <a:t>Misoperation</a:t>
            </a:r>
            <a:endParaRPr lang="en-US" sz="1350" dirty="0"/>
          </a:p>
          <a:p>
            <a:pPr algn="ctr"/>
            <a:r>
              <a:rPr lang="en-US" sz="1350" dirty="0"/>
              <a:t>Period:  2012-2018</a:t>
            </a:r>
          </a:p>
        </p:txBody>
      </p:sp>
      <p:sp>
        <p:nvSpPr>
          <p:cNvPr id="10" name="TextBox 9"/>
          <p:cNvSpPr txBox="1"/>
          <p:nvPr/>
        </p:nvSpPr>
        <p:spPr>
          <a:xfrm>
            <a:off x="6166533" y="4769915"/>
            <a:ext cx="2731865" cy="1061829"/>
          </a:xfrm>
          <a:prstGeom prst="rect">
            <a:avLst/>
          </a:prstGeom>
          <a:noFill/>
        </p:spPr>
        <p:txBody>
          <a:bodyPr wrap="square" rtlCol="0">
            <a:spAutoFit/>
          </a:bodyPr>
          <a:lstStyle/>
          <a:p>
            <a:r>
              <a:rPr lang="en-US" sz="900" dirty="0"/>
              <a:t>Notes:</a:t>
            </a:r>
          </a:p>
          <a:p>
            <a:pPr marL="257175" indent="-257175">
              <a:buAutoNum type="arabicPeriod"/>
            </a:pPr>
            <a:r>
              <a:rPr lang="en-US" sz="900" dirty="0"/>
              <a:t>190 </a:t>
            </a:r>
            <a:r>
              <a:rPr lang="en-US" sz="900" dirty="0" err="1"/>
              <a:t>misoperations</a:t>
            </a:r>
            <a:r>
              <a:rPr lang="en-US" sz="900" dirty="0"/>
              <a:t> reported from 2012-2018 with Relay Failure/Malfunction as the cause</a:t>
            </a:r>
          </a:p>
          <a:p>
            <a:pPr marL="257175" indent="-257175">
              <a:buAutoNum type="arabicPeriod"/>
            </a:pPr>
            <a:r>
              <a:rPr lang="en-US" sz="900" dirty="0"/>
              <a:t>160 </a:t>
            </a:r>
            <a:r>
              <a:rPr lang="en-US" sz="900" dirty="0" err="1"/>
              <a:t>misoperation</a:t>
            </a:r>
            <a:r>
              <a:rPr lang="en-US" sz="900" dirty="0"/>
              <a:t> reports contained sufficient detail on manufacturer and relay type</a:t>
            </a:r>
          </a:p>
          <a:p>
            <a:pPr marL="257175" indent="-257175">
              <a:buAutoNum type="arabicPeriod"/>
            </a:pPr>
            <a:r>
              <a:rPr lang="en-US" sz="900" dirty="0"/>
              <a:t>This data should not be used as an indicator of relay failure rates</a:t>
            </a:r>
          </a:p>
        </p:txBody>
      </p:sp>
      <p:graphicFrame>
        <p:nvGraphicFramePr>
          <p:cNvPr id="11" name="Table 10"/>
          <p:cNvGraphicFramePr>
            <a:graphicFrameLocks noGrp="1"/>
          </p:cNvGraphicFramePr>
          <p:nvPr>
            <p:extLst/>
          </p:nvPr>
        </p:nvGraphicFramePr>
        <p:xfrm>
          <a:off x="6251549" y="1593298"/>
          <a:ext cx="2200275" cy="1548768"/>
        </p:xfrm>
        <a:graphic>
          <a:graphicData uri="http://schemas.openxmlformats.org/drawingml/2006/table">
            <a:tbl>
              <a:tblPr>
                <a:tableStyleId>{5C22544A-7EE6-4342-B048-85BDC9FD1C3A}</a:tableStyleId>
              </a:tblPr>
              <a:tblGrid>
                <a:gridCol w="1743075">
                  <a:extLst>
                    <a:ext uri="{9D8B030D-6E8A-4147-A177-3AD203B41FA5}">
                      <a16:colId xmlns:a16="http://schemas.microsoft.com/office/drawing/2014/main" val="3081444491"/>
                    </a:ext>
                  </a:extLst>
                </a:gridCol>
                <a:gridCol w="457200">
                  <a:extLst>
                    <a:ext uri="{9D8B030D-6E8A-4147-A177-3AD203B41FA5}">
                      <a16:colId xmlns:a16="http://schemas.microsoft.com/office/drawing/2014/main" val="469024629"/>
                    </a:ext>
                  </a:extLst>
                </a:gridCol>
              </a:tblGrid>
              <a:tr h="121444">
                <a:tc>
                  <a:txBody>
                    <a:bodyPr/>
                    <a:lstStyle/>
                    <a:p>
                      <a:pPr algn="l" fontAlgn="ctr"/>
                      <a:r>
                        <a:rPr lang="en-US" sz="800" u="sng" strike="noStrike">
                          <a:effectLst/>
                        </a:rPr>
                        <a:t>Relay Failures by Scheme</a:t>
                      </a:r>
                      <a:endParaRPr lang="en-US" sz="800" b="0" i="0" u="sng" strike="noStrike">
                        <a:effectLst/>
                        <a:latin typeface="Arial" panose="020B0604020202020204" pitchFamily="34" charset="0"/>
                      </a:endParaRPr>
                    </a:p>
                  </a:txBody>
                  <a:tcPr marL="7144" marR="7144" marT="7144" marB="0" anchor="ctr"/>
                </a:tc>
                <a:tc>
                  <a:txBody>
                    <a:bodyPr/>
                    <a:lstStyle/>
                    <a:p>
                      <a:pPr algn="l" fontAlgn="b"/>
                      <a:endParaRPr lang="en-US" sz="800" b="0" i="0" u="none" strike="noStrike">
                        <a:effectLst/>
                        <a:latin typeface="Arial" panose="020B0604020202020204" pitchFamily="34" charset="0"/>
                      </a:endParaRPr>
                    </a:p>
                  </a:txBody>
                  <a:tcPr marL="7144" marR="7144" marT="7144" marB="0" anchor="b"/>
                </a:tc>
                <a:extLst>
                  <a:ext uri="{0D108BD9-81ED-4DB2-BD59-A6C34878D82A}">
                    <a16:rowId xmlns:a16="http://schemas.microsoft.com/office/drawing/2014/main" val="1880972314"/>
                  </a:ext>
                </a:extLst>
              </a:tr>
              <a:tr h="121444">
                <a:tc>
                  <a:txBody>
                    <a:bodyPr/>
                    <a:lstStyle/>
                    <a:p>
                      <a:pPr algn="l" fontAlgn="ctr"/>
                      <a:r>
                        <a:rPr lang="en-US" sz="800" u="none" strike="noStrike">
                          <a:effectLst/>
                        </a:rPr>
                        <a:t>Step Distance</a:t>
                      </a:r>
                      <a:endParaRPr lang="en-US" sz="800" b="0" i="0" u="none" strike="noStrike">
                        <a:effectLst/>
                        <a:latin typeface="Arial" panose="020B0604020202020204" pitchFamily="34" charset="0"/>
                      </a:endParaRPr>
                    </a:p>
                  </a:txBody>
                  <a:tcPr marL="7144" marR="7144" marT="7144" marB="0" anchor="ctr"/>
                </a:tc>
                <a:tc>
                  <a:txBody>
                    <a:bodyPr/>
                    <a:lstStyle/>
                    <a:p>
                      <a:pPr algn="r" fontAlgn="b"/>
                      <a:r>
                        <a:rPr lang="en-US" sz="800" u="none" strike="noStrike">
                          <a:effectLst/>
                        </a:rPr>
                        <a:t>4</a:t>
                      </a:r>
                      <a:endParaRPr lang="en-US" sz="800" b="0" i="0" u="none" strike="noStrike">
                        <a:effectLst/>
                        <a:latin typeface="Arial" panose="020B0604020202020204" pitchFamily="34" charset="0"/>
                      </a:endParaRPr>
                    </a:p>
                  </a:txBody>
                  <a:tcPr marL="7144" marR="7144" marT="7144" marB="0" anchor="b"/>
                </a:tc>
                <a:extLst>
                  <a:ext uri="{0D108BD9-81ED-4DB2-BD59-A6C34878D82A}">
                    <a16:rowId xmlns:a16="http://schemas.microsoft.com/office/drawing/2014/main" val="3383260002"/>
                  </a:ext>
                </a:extLst>
              </a:tr>
              <a:tr h="121444">
                <a:tc>
                  <a:txBody>
                    <a:bodyPr/>
                    <a:lstStyle/>
                    <a:p>
                      <a:pPr algn="l" fontAlgn="ctr"/>
                      <a:r>
                        <a:rPr lang="en-US" sz="800" u="none" strike="noStrike">
                          <a:effectLst/>
                        </a:rPr>
                        <a:t>DCB</a:t>
                      </a:r>
                      <a:endParaRPr lang="en-US" sz="800" b="0" i="0" u="none" strike="noStrike">
                        <a:effectLst/>
                        <a:latin typeface="Arial" panose="020B0604020202020204" pitchFamily="34" charset="0"/>
                      </a:endParaRPr>
                    </a:p>
                  </a:txBody>
                  <a:tcPr marL="7144" marR="7144" marT="7144" marB="0" anchor="ctr"/>
                </a:tc>
                <a:tc>
                  <a:txBody>
                    <a:bodyPr/>
                    <a:lstStyle/>
                    <a:p>
                      <a:pPr algn="r" fontAlgn="b"/>
                      <a:r>
                        <a:rPr lang="en-US" sz="800" u="none" strike="noStrike">
                          <a:effectLst/>
                        </a:rPr>
                        <a:t>17</a:t>
                      </a:r>
                      <a:endParaRPr lang="en-US" sz="800" b="0" i="0" u="none" strike="noStrike">
                        <a:effectLst/>
                        <a:latin typeface="Arial" panose="020B0604020202020204" pitchFamily="34" charset="0"/>
                      </a:endParaRPr>
                    </a:p>
                  </a:txBody>
                  <a:tcPr marL="7144" marR="7144" marT="7144" marB="0" anchor="b"/>
                </a:tc>
                <a:extLst>
                  <a:ext uri="{0D108BD9-81ED-4DB2-BD59-A6C34878D82A}">
                    <a16:rowId xmlns:a16="http://schemas.microsoft.com/office/drawing/2014/main" val="1563905087"/>
                  </a:ext>
                </a:extLst>
              </a:tr>
              <a:tr h="121444">
                <a:tc>
                  <a:txBody>
                    <a:bodyPr/>
                    <a:lstStyle/>
                    <a:p>
                      <a:pPr algn="l" fontAlgn="ctr"/>
                      <a:r>
                        <a:rPr lang="en-US" sz="800" u="none" strike="noStrike">
                          <a:effectLst/>
                        </a:rPr>
                        <a:t>POR/POTT</a:t>
                      </a:r>
                      <a:endParaRPr lang="en-US" sz="800" b="0" i="0" u="none" strike="noStrike">
                        <a:effectLst/>
                        <a:latin typeface="Arial" panose="020B0604020202020204" pitchFamily="34" charset="0"/>
                      </a:endParaRPr>
                    </a:p>
                  </a:txBody>
                  <a:tcPr marL="7144" marR="7144" marT="7144" marB="0" anchor="ctr"/>
                </a:tc>
                <a:tc>
                  <a:txBody>
                    <a:bodyPr/>
                    <a:lstStyle/>
                    <a:p>
                      <a:pPr algn="r" fontAlgn="b"/>
                      <a:r>
                        <a:rPr lang="en-US" sz="800" u="none" strike="noStrike">
                          <a:effectLst/>
                        </a:rPr>
                        <a:t>2</a:t>
                      </a:r>
                      <a:endParaRPr lang="en-US" sz="800" b="0" i="0" u="none" strike="noStrike">
                        <a:effectLst/>
                        <a:latin typeface="Arial" panose="020B0604020202020204" pitchFamily="34" charset="0"/>
                      </a:endParaRPr>
                    </a:p>
                  </a:txBody>
                  <a:tcPr marL="7144" marR="7144" marT="7144" marB="0" anchor="b"/>
                </a:tc>
                <a:extLst>
                  <a:ext uri="{0D108BD9-81ED-4DB2-BD59-A6C34878D82A}">
                    <a16:rowId xmlns:a16="http://schemas.microsoft.com/office/drawing/2014/main" val="3200366078"/>
                  </a:ext>
                </a:extLst>
              </a:tr>
              <a:tr h="121444">
                <a:tc>
                  <a:txBody>
                    <a:bodyPr/>
                    <a:lstStyle/>
                    <a:p>
                      <a:pPr algn="l" fontAlgn="ctr"/>
                      <a:r>
                        <a:rPr lang="en-US" sz="800" u="none" strike="noStrike" dirty="0">
                          <a:effectLst/>
                        </a:rPr>
                        <a:t>DUTT</a:t>
                      </a:r>
                      <a:endParaRPr lang="en-US" sz="800" b="0" i="0" u="none" strike="noStrike" dirty="0">
                        <a:effectLst/>
                        <a:latin typeface="Arial" panose="020B0604020202020204" pitchFamily="34" charset="0"/>
                      </a:endParaRPr>
                    </a:p>
                  </a:txBody>
                  <a:tcPr marL="7144" marR="7144" marT="7144" marB="0" anchor="ctr"/>
                </a:tc>
                <a:tc>
                  <a:txBody>
                    <a:bodyPr/>
                    <a:lstStyle/>
                    <a:p>
                      <a:pPr algn="r" fontAlgn="b"/>
                      <a:r>
                        <a:rPr lang="en-US" sz="800" u="none" strike="noStrike">
                          <a:effectLst/>
                        </a:rPr>
                        <a:t>1</a:t>
                      </a:r>
                      <a:endParaRPr lang="en-US" sz="800" b="0" i="0" u="none" strike="noStrike">
                        <a:effectLst/>
                        <a:latin typeface="Arial" panose="020B0604020202020204" pitchFamily="34" charset="0"/>
                      </a:endParaRPr>
                    </a:p>
                  </a:txBody>
                  <a:tcPr marL="7144" marR="7144" marT="7144" marB="0" anchor="b"/>
                </a:tc>
                <a:extLst>
                  <a:ext uri="{0D108BD9-81ED-4DB2-BD59-A6C34878D82A}">
                    <a16:rowId xmlns:a16="http://schemas.microsoft.com/office/drawing/2014/main" val="4118310954"/>
                  </a:ext>
                </a:extLst>
              </a:tr>
              <a:tr h="121444">
                <a:tc>
                  <a:txBody>
                    <a:bodyPr/>
                    <a:lstStyle/>
                    <a:p>
                      <a:pPr algn="l" fontAlgn="ctr"/>
                      <a:r>
                        <a:rPr lang="en-US" sz="800" u="none" strike="noStrike">
                          <a:effectLst/>
                        </a:rPr>
                        <a:t>Phase Comparison</a:t>
                      </a:r>
                      <a:endParaRPr lang="en-US" sz="800" b="0" i="0" u="none" strike="noStrike">
                        <a:effectLst/>
                        <a:latin typeface="Arial" panose="020B0604020202020204" pitchFamily="34" charset="0"/>
                      </a:endParaRPr>
                    </a:p>
                  </a:txBody>
                  <a:tcPr marL="7144" marR="7144" marT="7144" marB="0" anchor="ctr"/>
                </a:tc>
                <a:tc>
                  <a:txBody>
                    <a:bodyPr/>
                    <a:lstStyle/>
                    <a:p>
                      <a:pPr algn="r" fontAlgn="b"/>
                      <a:r>
                        <a:rPr lang="en-US" sz="800" u="none" strike="noStrike">
                          <a:effectLst/>
                        </a:rPr>
                        <a:t>1</a:t>
                      </a:r>
                      <a:endParaRPr lang="en-US" sz="800" b="0" i="0" u="none" strike="noStrike">
                        <a:effectLst/>
                        <a:latin typeface="Arial" panose="020B0604020202020204" pitchFamily="34" charset="0"/>
                      </a:endParaRPr>
                    </a:p>
                  </a:txBody>
                  <a:tcPr marL="7144" marR="7144" marT="7144" marB="0" anchor="b"/>
                </a:tc>
                <a:extLst>
                  <a:ext uri="{0D108BD9-81ED-4DB2-BD59-A6C34878D82A}">
                    <a16:rowId xmlns:a16="http://schemas.microsoft.com/office/drawing/2014/main" val="2872953764"/>
                  </a:ext>
                </a:extLst>
              </a:tr>
              <a:tr h="121444">
                <a:tc>
                  <a:txBody>
                    <a:bodyPr/>
                    <a:lstStyle/>
                    <a:p>
                      <a:pPr algn="l" fontAlgn="ctr"/>
                      <a:r>
                        <a:rPr lang="en-US" sz="800" u="none" strike="noStrike">
                          <a:effectLst/>
                        </a:rPr>
                        <a:t>Line Current Differential</a:t>
                      </a:r>
                      <a:endParaRPr lang="en-US" sz="800" b="0" i="0" u="none" strike="noStrike">
                        <a:effectLst/>
                        <a:latin typeface="Arial" panose="020B0604020202020204" pitchFamily="34" charset="0"/>
                      </a:endParaRPr>
                    </a:p>
                  </a:txBody>
                  <a:tcPr marL="7144" marR="7144" marT="7144" marB="0" anchor="ctr"/>
                </a:tc>
                <a:tc>
                  <a:txBody>
                    <a:bodyPr/>
                    <a:lstStyle/>
                    <a:p>
                      <a:pPr algn="r" fontAlgn="b"/>
                      <a:r>
                        <a:rPr lang="en-US" sz="800" u="none" strike="noStrike">
                          <a:effectLst/>
                        </a:rPr>
                        <a:t>21</a:t>
                      </a:r>
                      <a:endParaRPr lang="en-US" sz="800" b="0" i="0" u="none" strike="noStrike">
                        <a:effectLst/>
                        <a:latin typeface="Arial" panose="020B0604020202020204" pitchFamily="34" charset="0"/>
                      </a:endParaRPr>
                    </a:p>
                  </a:txBody>
                  <a:tcPr marL="7144" marR="7144" marT="7144" marB="0" anchor="b"/>
                </a:tc>
                <a:extLst>
                  <a:ext uri="{0D108BD9-81ED-4DB2-BD59-A6C34878D82A}">
                    <a16:rowId xmlns:a16="http://schemas.microsoft.com/office/drawing/2014/main" val="2777377522"/>
                  </a:ext>
                </a:extLst>
              </a:tr>
              <a:tr h="121444">
                <a:tc>
                  <a:txBody>
                    <a:bodyPr/>
                    <a:lstStyle/>
                    <a:p>
                      <a:pPr algn="l" fontAlgn="ctr"/>
                      <a:r>
                        <a:rPr lang="en-US" sz="800" u="none" strike="noStrike">
                          <a:effectLst/>
                        </a:rPr>
                        <a:t>Differential</a:t>
                      </a:r>
                      <a:endParaRPr lang="en-US" sz="800" b="0" i="0" u="none" strike="noStrike">
                        <a:effectLst/>
                        <a:latin typeface="Arial" panose="020B0604020202020204" pitchFamily="34" charset="0"/>
                      </a:endParaRPr>
                    </a:p>
                  </a:txBody>
                  <a:tcPr marL="7144" marR="7144" marT="7144" marB="0" anchor="ctr"/>
                </a:tc>
                <a:tc>
                  <a:txBody>
                    <a:bodyPr/>
                    <a:lstStyle/>
                    <a:p>
                      <a:pPr algn="r" fontAlgn="b"/>
                      <a:r>
                        <a:rPr lang="en-US" sz="800" u="none" strike="noStrike">
                          <a:effectLst/>
                        </a:rPr>
                        <a:t>22</a:t>
                      </a:r>
                      <a:endParaRPr lang="en-US" sz="800" b="0" i="0" u="none" strike="noStrike">
                        <a:effectLst/>
                        <a:latin typeface="Arial" panose="020B0604020202020204" pitchFamily="34" charset="0"/>
                      </a:endParaRPr>
                    </a:p>
                  </a:txBody>
                  <a:tcPr marL="7144" marR="7144" marT="7144" marB="0" anchor="b"/>
                </a:tc>
                <a:extLst>
                  <a:ext uri="{0D108BD9-81ED-4DB2-BD59-A6C34878D82A}">
                    <a16:rowId xmlns:a16="http://schemas.microsoft.com/office/drawing/2014/main" val="2146900345"/>
                  </a:ext>
                </a:extLst>
              </a:tr>
              <a:tr h="121444">
                <a:tc>
                  <a:txBody>
                    <a:bodyPr/>
                    <a:lstStyle/>
                    <a:p>
                      <a:pPr algn="l" fontAlgn="ctr"/>
                      <a:r>
                        <a:rPr lang="en-US" sz="800" u="none" strike="noStrike">
                          <a:effectLst/>
                        </a:rPr>
                        <a:t>DTT</a:t>
                      </a:r>
                      <a:endParaRPr lang="en-US" sz="800" b="0" i="0" u="none" strike="noStrike">
                        <a:effectLst/>
                        <a:latin typeface="Arial" panose="020B0604020202020204" pitchFamily="34" charset="0"/>
                      </a:endParaRPr>
                    </a:p>
                  </a:txBody>
                  <a:tcPr marL="7144" marR="7144" marT="7144" marB="0" anchor="ctr"/>
                </a:tc>
                <a:tc>
                  <a:txBody>
                    <a:bodyPr/>
                    <a:lstStyle/>
                    <a:p>
                      <a:pPr algn="r" fontAlgn="b"/>
                      <a:r>
                        <a:rPr lang="en-US" sz="800" u="none" strike="noStrike">
                          <a:effectLst/>
                        </a:rPr>
                        <a:t>2</a:t>
                      </a:r>
                      <a:endParaRPr lang="en-US" sz="800" b="0" i="0" u="none" strike="noStrike">
                        <a:effectLst/>
                        <a:latin typeface="Arial" panose="020B0604020202020204" pitchFamily="34" charset="0"/>
                      </a:endParaRPr>
                    </a:p>
                  </a:txBody>
                  <a:tcPr marL="7144" marR="7144" marT="7144" marB="0" anchor="b"/>
                </a:tc>
                <a:extLst>
                  <a:ext uri="{0D108BD9-81ED-4DB2-BD59-A6C34878D82A}">
                    <a16:rowId xmlns:a16="http://schemas.microsoft.com/office/drawing/2014/main" val="3191892983"/>
                  </a:ext>
                </a:extLst>
              </a:tr>
              <a:tr h="121444">
                <a:tc>
                  <a:txBody>
                    <a:bodyPr/>
                    <a:lstStyle/>
                    <a:p>
                      <a:pPr algn="l" fontAlgn="ctr"/>
                      <a:r>
                        <a:rPr lang="en-US" sz="800" u="none" strike="noStrike">
                          <a:effectLst/>
                        </a:rPr>
                        <a:t>Breaker Failure</a:t>
                      </a:r>
                      <a:endParaRPr lang="en-US" sz="800" b="0" i="0" u="none" strike="noStrike">
                        <a:effectLst/>
                        <a:latin typeface="Arial" panose="020B0604020202020204" pitchFamily="34" charset="0"/>
                      </a:endParaRPr>
                    </a:p>
                  </a:txBody>
                  <a:tcPr marL="7144" marR="7144" marT="7144" marB="0" anchor="ctr"/>
                </a:tc>
                <a:tc>
                  <a:txBody>
                    <a:bodyPr/>
                    <a:lstStyle/>
                    <a:p>
                      <a:pPr algn="r" fontAlgn="b"/>
                      <a:r>
                        <a:rPr lang="en-US" sz="800" u="none" strike="noStrike">
                          <a:effectLst/>
                        </a:rPr>
                        <a:t>4</a:t>
                      </a:r>
                      <a:endParaRPr lang="en-US" sz="800" b="0" i="0" u="none" strike="noStrike">
                        <a:effectLst/>
                        <a:latin typeface="Arial" panose="020B0604020202020204" pitchFamily="34" charset="0"/>
                      </a:endParaRPr>
                    </a:p>
                  </a:txBody>
                  <a:tcPr marL="7144" marR="7144" marT="7144" marB="0" anchor="b"/>
                </a:tc>
                <a:extLst>
                  <a:ext uri="{0D108BD9-81ED-4DB2-BD59-A6C34878D82A}">
                    <a16:rowId xmlns:a16="http://schemas.microsoft.com/office/drawing/2014/main" val="1994492797"/>
                  </a:ext>
                </a:extLst>
              </a:tr>
              <a:tr h="121444">
                <a:tc>
                  <a:txBody>
                    <a:bodyPr/>
                    <a:lstStyle/>
                    <a:p>
                      <a:pPr algn="l" fontAlgn="ctr"/>
                      <a:r>
                        <a:rPr lang="en-US" sz="800" u="none" strike="noStrike">
                          <a:effectLst/>
                        </a:rPr>
                        <a:t>Other</a:t>
                      </a:r>
                      <a:endParaRPr lang="en-US" sz="800" b="0" i="0" u="none" strike="noStrike">
                        <a:effectLst/>
                        <a:latin typeface="Arial" panose="020B0604020202020204" pitchFamily="34" charset="0"/>
                      </a:endParaRPr>
                    </a:p>
                  </a:txBody>
                  <a:tcPr marL="7144" marR="7144" marT="7144" marB="0" anchor="ctr"/>
                </a:tc>
                <a:tc>
                  <a:txBody>
                    <a:bodyPr/>
                    <a:lstStyle/>
                    <a:p>
                      <a:pPr algn="r" fontAlgn="b"/>
                      <a:r>
                        <a:rPr lang="en-US" sz="800" u="none" strike="noStrike">
                          <a:effectLst/>
                        </a:rPr>
                        <a:t>6</a:t>
                      </a:r>
                      <a:endParaRPr lang="en-US" sz="800" b="0" i="0" u="none" strike="noStrike">
                        <a:effectLst/>
                        <a:latin typeface="Arial" panose="020B0604020202020204" pitchFamily="34" charset="0"/>
                      </a:endParaRPr>
                    </a:p>
                  </a:txBody>
                  <a:tcPr marL="7144" marR="7144" marT="7144" marB="0" anchor="b"/>
                </a:tc>
                <a:extLst>
                  <a:ext uri="{0D108BD9-81ED-4DB2-BD59-A6C34878D82A}">
                    <a16:rowId xmlns:a16="http://schemas.microsoft.com/office/drawing/2014/main" val="1722530336"/>
                  </a:ext>
                </a:extLst>
              </a:tr>
              <a:tr h="121444">
                <a:tc>
                  <a:txBody>
                    <a:bodyPr/>
                    <a:lstStyle/>
                    <a:p>
                      <a:pPr algn="l" fontAlgn="ctr"/>
                      <a:r>
                        <a:rPr lang="en-US" sz="800" u="none" strike="noStrike">
                          <a:effectLst/>
                        </a:rPr>
                        <a:t>No data</a:t>
                      </a:r>
                      <a:endParaRPr lang="en-US" sz="800" b="0" i="0" u="none" strike="noStrike">
                        <a:effectLst/>
                        <a:latin typeface="Arial" panose="020B0604020202020204" pitchFamily="34" charset="0"/>
                      </a:endParaRPr>
                    </a:p>
                  </a:txBody>
                  <a:tcPr marL="7144" marR="7144" marT="7144" marB="0" anchor="ctr"/>
                </a:tc>
                <a:tc>
                  <a:txBody>
                    <a:bodyPr/>
                    <a:lstStyle/>
                    <a:p>
                      <a:pPr algn="r" fontAlgn="b"/>
                      <a:r>
                        <a:rPr lang="en-US" sz="800" u="none" strike="noStrike" dirty="0">
                          <a:effectLst/>
                        </a:rPr>
                        <a:t>110</a:t>
                      </a:r>
                      <a:endParaRPr lang="en-US" sz="800" b="0" i="0" u="none" strike="noStrike" dirty="0">
                        <a:effectLst/>
                        <a:latin typeface="Arial" panose="020B0604020202020204" pitchFamily="34" charset="0"/>
                      </a:endParaRPr>
                    </a:p>
                  </a:txBody>
                  <a:tcPr marL="7144" marR="7144" marT="7144" marB="0" anchor="b"/>
                </a:tc>
                <a:extLst>
                  <a:ext uri="{0D108BD9-81ED-4DB2-BD59-A6C34878D82A}">
                    <a16:rowId xmlns:a16="http://schemas.microsoft.com/office/drawing/2014/main" val="3561012329"/>
                  </a:ext>
                </a:extLst>
              </a:tr>
            </a:tbl>
          </a:graphicData>
        </a:graphic>
      </p:graphicFrame>
      <p:graphicFrame>
        <p:nvGraphicFramePr>
          <p:cNvPr id="12" name="Table 11"/>
          <p:cNvGraphicFramePr>
            <a:graphicFrameLocks noGrp="1"/>
          </p:cNvGraphicFramePr>
          <p:nvPr>
            <p:extLst/>
          </p:nvPr>
        </p:nvGraphicFramePr>
        <p:xfrm>
          <a:off x="6251550" y="3181607"/>
          <a:ext cx="2703526" cy="1548768"/>
        </p:xfrm>
        <a:graphic>
          <a:graphicData uri="http://schemas.openxmlformats.org/drawingml/2006/table">
            <a:tbl>
              <a:tblPr>
                <a:tableStyleId>{5C22544A-7EE6-4342-B048-85BDC9FD1C3A}</a:tableStyleId>
              </a:tblPr>
              <a:tblGrid>
                <a:gridCol w="2267108">
                  <a:extLst>
                    <a:ext uri="{9D8B030D-6E8A-4147-A177-3AD203B41FA5}">
                      <a16:colId xmlns:a16="http://schemas.microsoft.com/office/drawing/2014/main" val="1160630506"/>
                    </a:ext>
                  </a:extLst>
                </a:gridCol>
                <a:gridCol w="436418">
                  <a:extLst>
                    <a:ext uri="{9D8B030D-6E8A-4147-A177-3AD203B41FA5}">
                      <a16:colId xmlns:a16="http://schemas.microsoft.com/office/drawing/2014/main" val="3441030590"/>
                    </a:ext>
                  </a:extLst>
                </a:gridCol>
              </a:tblGrid>
              <a:tr h="121444">
                <a:tc>
                  <a:txBody>
                    <a:bodyPr/>
                    <a:lstStyle/>
                    <a:p>
                      <a:pPr algn="l" fontAlgn="ctr"/>
                      <a:r>
                        <a:rPr lang="en-US" sz="800" u="sng" strike="noStrike" dirty="0">
                          <a:effectLst/>
                        </a:rPr>
                        <a:t>Relay Failures by Failure Mode</a:t>
                      </a:r>
                      <a:endParaRPr lang="en-US" sz="800" b="0" i="0" u="sng" strike="noStrike" dirty="0">
                        <a:effectLst/>
                        <a:latin typeface="Arial" panose="020B0604020202020204" pitchFamily="34" charset="0"/>
                      </a:endParaRPr>
                    </a:p>
                  </a:txBody>
                  <a:tcPr marL="7144" marR="7144" marT="7144" marB="0" anchor="ctr"/>
                </a:tc>
                <a:tc>
                  <a:txBody>
                    <a:bodyPr/>
                    <a:lstStyle/>
                    <a:p>
                      <a:pPr algn="l" fontAlgn="b"/>
                      <a:endParaRPr lang="en-US" sz="800" b="0" i="0" u="none" strike="noStrike">
                        <a:effectLst/>
                        <a:latin typeface="Arial" panose="020B0604020202020204" pitchFamily="34" charset="0"/>
                      </a:endParaRPr>
                    </a:p>
                  </a:txBody>
                  <a:tcPr marL="7144" marR="7144" marT="7144" marB="0" anchor="b"/>
                </a:tc>
                <a:extLst>
                  <a:ext uri="{0D108BD9-81ED-4DB2-BD59-A6C34878D82A}">
                    <a16:rowId xmlns:a16="http://schemas.microsoft.com/office/drawing/2014/main" val="725401590"/>
                  </a:ext>
                </a:extLst>
              </a:tr>
              <a:tr h="121444">
                <a:tc>
                  <a:txBody>
                    <a:bodyPr/>
                    <a:lstStyle/>
                    <a:p>
                      <a:pPr algn="l" fontAlgn="ctr"/>
                      <a:r>
                        <a:rPr lang="en-US" sz="800" u="none" strike="noStrike">
                          <a:effectLst/>
                        </a:rPr>
                        <a:t>Relay - Power Supply Failure/Malfunction</a:t>
                      </a:r>
                      <a:endParaRPr lang="en-US" sz="800" b="0" i="0" u="none" strike="noStrike">
                        <a:effectLst/>
                        <a:latin typeface="Arial" panose="020B0604020202020204" pitchFamily="34" charset="0"/>
                      </a:endParaRPr>
                    </a:p>
                  </a:txBody>
                  <a:tcPr marL="7144" marR="7144" marT="7144" marB="0" anchor="ctr"/>
                </a:tc>
                <a:tc>
                  <a:txBody>
                    <a:bodyPr/>
                    <a:lstStyle/>
                    <a:p>
                      <a:pPr algn="r" fontAlgn="b"/>
                      <a:r>
                        <a:rPr lang="en-US" sz="800" u="none" strike="noStrike">
                          <a:effectLst/>
                        </a:rPr>
                        <a:t>8</a:t>
                      </a:r>
                      <a:endParaRPr lang="en-US" sz="800" b="0" i="0" u="none" strike="noStrike">
                        <a:effectLst/>
                        <a:latin typeface="Arial" panose="020B0604020202020204" pitchFamily="34" charset="0"/>
                      </a:endParaRPr>
                    </a:p>
                  </a:txBody>
                  <a:tcPr marL="7144" marR="7144" marT="7144" marB="0" anchor="b"/>
                </a:tc>
                <a:extLst>
                  <a:ext uri="{0D108BD9-81ED-4DB2-BD59-A6C34878D82A}">
                    <a16:rowId xmlns:a16="http://schemas.microsoft.com/office/drawing/2014/main" val="1165360115"/>
                  </a:ext>
                </a:extLst>
              </a:tr>
              <a:tr h="121444">
                <a:tc>
                  <a:txBody>
                    <a:bodyPr/>
                    <a:lstStyle/>
                    <a:p>
                      <a:pPr algn="l" fontAlgn="ctr"/>
                      <a:r>
                        <a:rPr lang="en-US" sz="800" u="none" strike="noStrike">
                          <a:effectLst/>
                        </a:rPr>
                        <a:t>Relay - AC I/O Module Failure/Malfunction</a:t>
                      </a:r>
                      <a:endParaRPr lang="en-US" sz="800" b="0" i="0" u="none" strike="noStrike">
                        <a:effectLst/>
                        <a:latin typeface="Arial" panose="020B0604020202020204" pitchFamily="34" charset="0"/>
                      </a:endParaRPr>
                    </a:p>
                  </a:txBody>
                  <a:tcPr marL="7144" marR="7144" marT="7144" marB="0" anchor="ctr"/>
                </a:tc>
                <a:tc>
                  <a:txBody>
                    <a:bodyPr/>
                    <a:lstStyle/>
                    <a:p>
                      <a:pPr algn="r" fontAlgn="b"/>
                      <a:r>
                        <a:rPr lang="en-US" sz="800" u="none" strike="noStrike">
                          <a:effectLst/>
                        </a:rPr>
                        <a:t>19</a:t>
                      </a:r>
                      <a:endParaRPr lang="en-US" sz="800" b="0" i="0" u="none" strike="noStrike">
                        <a:effectLst/>
                        <a:latin typeface="Arial" panose="020B0604020202020204" pitchFamily="34" charset="0"/>
                      </a:endParaRPr>
                    </a:p>
                  </a:txBody>
                  <a:tcPr marL="7144" marR="7144" marT="7144" marB="0" anchor="b"/>
                </a:tc>
                <a:extLst>
                  <a:ext uri="{0D108BD9-81ED-4DB2-BD59-A6C34878D82A}">
                    <a16:rowId xmlns:a16="http://schemas.microsoft.com/office/drawing/2014/main" val="2197396214"/>
                  </a:ext>
                </a:extLst>
              </a:tr>
              <a:tr h="121444">
                <a:tc>
                  <a:txBody>
                    <a:bodyPr/>
                    <a:lstStyle/>
                    <a:p>
                      <a:pPr algn="l" fontAlgn="ctr"/>
                      <a:r>
                        <a:rPr lang="en-US" sz="800" u="none" strike="noStrike">
                          <a:effectLst/>
                        </a:rPr>
                        <a:t>Relay - Digital I/O Module Failure/Malfunction</a:t>
                      </a:r>
                      <a:endParaRPr lang="en-US" sz="800" b="0" i="0" u="none" strike="noStrike">
                        <a:effectLst/>
                        <a:latin typeface="Arial" panose="020B0604020202020204" pitchFamily="34" charset="0"/>
                      </a:endParaRPr>
                    </a:p>
                  </a:txBody>
                  <a:tcPr marL="7144" marR="7144" marT="7144" marB="0" anchor="ctr"/>
                </a:tc>
                <a:tc>
                  <a:txBody>
                    <a:bodyPr/>
                    <a:lstStyle/>
                    <a:p>
                      <a:pPr algn="r" fontAlgn="b"/>
                      <a:r>
                        <a:rPr lang="en-US" sz="800" u="none" strike="noStrike">
                          <a:effectLst/>
                        </a:rPr>
                        <a:t>11</a:t>
                      </a:r>
                      <a:endParaRPr lang="en-US" sz="800" b="0" i="0" u="none" strike="noStrike">
                        <a:effectLst/>
                        <a:latin typeface="Arial" panose="020B0604020202020204" pitchFamily="34" charset="0"/>
                      </a:endParaRPr>
                    </a:p>
                  </a:txBody>
                  <a:tcPr marL="7144" marR="7144" marT="7144" marB="0" anchor="b"/>
                </a:tc>
                <a:extLst>
                  <a:ext uri="{0D108BD9-81ED-4DB2-BD59-A6C34878D82A}">
                    <a16:rowId xmlns:a16="http://schemas.microsoft.com/office/drawing/2014/main" val="588164610"/>
                  </a:ext>
                </a:extLst>
              </a:tr>
              <a:tr h="121444">
                <a:tc>
                  <a:txBody>
                    <a:bodyPr/>
                    <a:lstStyle/>
                    <a:p>
                      <a:pPr algn="l" fontAlgn="ctr"/>
                      <a:r>
                        <a:rPr lang="en-US" sz="800" u="none" strike="noStrike">
                          <a:effectLst/>
                        </a:rPr>
                        <a:t>Relay - Communication Module Failure/Malfunction</a:t>
                      </a:r>
                      <a:endParaRPr lang="en-US" sz="800" b="0" i="0" u="none" strike="noStrike">
                        <a:effectLst/>
                        <a:latin typeface="Arial" panose="020B0604020202020204" pitchFamily="34" charset="0"/>
                      </a:endParaRPr>
                    </a:p>
                  </a:txBody>
                  <a:tcPr marL="7144" marR="7144" marT="7144" marB="0" anchor="ctr"/>
                </a:tc>
                <a:tc>
                  <a:txBody>
                    <a:bodyPr/>
                    <a:lstStyle/>
                    <a:p>
                      <a:pPr algn="r" fontAlgn="b"/>
                      <a:r>
                        <a:rPr lang="en-US" sz="800" u="none" strike="noStrike">
                          <a:effectLst/>
                        </a:rPr>
                        <a:t>5</a:t>
                      </a:r>
                      <a:endParaRPr lang="en-US" sz="800" b="0" i="0" u="none" strike="noStrike">
                        <a:effectLst/>
                        <a:latin typeface="Arial" panose="020B0604020202020204" pitchFamily="34" charset="0"/>
                      </a:endParaRPr>
                    </a:p>
                  </a:txBody>
                  <a:tcPr marL="7144" marR="7144" marT="7144" marB="0" anchor="b"/>
                </a:tc>
                <a:extLst>
                  <a:ext uri="{0D108BD9-81ED-4DB2-BD59-A6C34878D82A}">
                    <a16:rowId xmlns:a16="http://schemas.microsoft.com/office/drawing/2014/main" val="2669772627"/>
                  </a:ext>
                </a:extLst>
              </a:tr>
              <a:tr h="121444">
                <a:tc>
                  <a:txBody>
                    <a:bodyPr/>
                    <a:lstStyle/>
                    <a:p>
                      <a:pPr algn="l" fontAlgn="ctr"/>
                      <a:r>
                        <a:rPr lang="en-US" sz="800" u="none" strike="noStrike" dirty="0">
                          <a:effectLst/>
                        </a:rPr>
                        <a:t>Relay - Self-Diagnostic Failure/Malfunction</a:t>
                      </a:r>
                      <a:endParaRPr lang="en-US" sz="800" b="0" i="0" u="none" strike="noStrike" dirty="0">
                        <a:effectLst/>
                        <a:latin typeface="Arial" panose="020B0604020202020204" pitchFamily="34" charset="0"/>
                      </a:endParaRPr>
                    </a:p>
                  </a:txBody>
                  <a:tcPr marL="7144" marR="7144" marT="7144" marB="0" anchor="ctr"/>
                </a:tc>
                <a:tc>
                  <a:txBody>
                    <a:bodyPr/>
                    <a:lstStyle/>
                    <a:p>
                      <a:pPr algn="r" fontAlgn="b"/>
                      <a:r>
                        <a:rPr lang="en-US" sz="800" u="none" strike="noStrike">
                          <a:effectLst/>
                        </a:rPr>
                        <a:t>3</a:t>
                      </a:r>
                      <a:endParaRPr lang="en-US" sz="800" b="0" i="0" u="none" strike="noStrike">
                        <a:effectLst/>
                        <a:latin typeface="Arial" panose="020B0604020202020204" pitchFamily="34" charset="0"/>
                      </a:endParaRPr>
                    </a:p>
                  </a:txBody>
                  <a:tcPr marL="7144" marR="7144" marT="7144" marB="0" anchor="b"/>
                </a:tc>
                <a:extLst>
                  <a:ext uri="{0D108BD9-81ED-4DB2-BD59-A6C34878D82A}">
                    <a16:rowId xmlns:a16="http://schemas.microsoft.com/office/drawing/2014/main" val="3808008437"/>
                  </a:ext>
                </a:extLst>
              </a:tr>
              <a:tr h="121444">
                <a:tc>
                  <a:txBody>
                    <a:bodyPr/>
                    <a:lstStyle/>
                    <a:p>
                      <a:pPr algn="l" fontAlgn="ctr"/>
                      <a:r>
                        <a:rPr lang="en-US" sz="800" u="none" strike="noStrike">
                          <a:effectLst/>
                        </a:rPr>
                        <a:t>Relay - CPU Processor Failure/Malfunction</a:t>
                      </a:r>
                      <a:endParaRPr lang="en-US" sz="800" b="0" i="0" u="none" strike="noStrike">
                        <a:effectLst/>
                        <a:latin typeface="Arial" panose="020B0604020202020204" pitchFamily="34" charset="0"/>
                      </a:endParaRPr>
                    </a:p>
                  </a:txBody>
                  <a:tcPr marL="7144" marR="7144" marT="7144" marB="0" anchor="ctr"/>
                </a:tc>
                <a:tc>
                  <a:txBody>
                    <a:bodyPr/>
                    <a:lstStyle/>
                    <a:p>
                      <a:pPr algn="r" fontAlgn="b"/>
                      <a:r>
                        <a:rPr lang="en-US" sz="800" u="none" strike="noStrike">
                          <a:effectLst/>
                        </a:rPr>
                        <a:t>24</a:t>
                      </a:r>
                      <a:endParaRPr lang="en-US" sz="800" b="0" i="0" u="none" strike="noStrike">
                        <a:effectLst/>
                        <a:latin typeface="Arial" panose="020B0604020202020204" pitchFamily="34" charset="0"/>
                      </a:endParaRPr>
                    </a:p>
                  </a:txBody>
                  <a:tcPr marL="7144" marR="7144" marT="7144" marB="0" anchor="b"/>
                </a:tc>
                <a:extLst>
                  <a:ext uri="{0D108BD9-81ED-4DB2-BD59-A6C34878D82A}">
                    <a16:rowId xmlns:a16="http://schemas.microsoft.com/office/drawing/2014/main" val="412906246"/>
                  </a:ext>
                </a:extLst>
              </a:tr>
              <a:tr h="121444">
                <a:tc>
                  <a:txBody>
                    <a:bodyPr/>
                    <a:lstStyle/>
                    <a:p>
                      <a:pPr algn="l" fontAlgn="ctr"/>
                      <a:r>
                        <a:rPr lang="en-US" sz="800" u="none" strike="noStrike" dirty="0">
                          <a:effectLst/>
                        </a:rPr>
                        <a:t>Relay - Incorrect Manufacturer Programming ('Bug')</a:t>
                      </a:r>
                      <a:endParaRPr lang="en-US" sz="800" b="0" i="0" u="none" strike="noStrike" dirty="0">
                        <a:effectLst/>
                        <a:latin typeface="Arial" panose="020B0604020202020204" pitchFamily="34" charset="0"/>
                      </a:endParaRPr>
                    </a:p>
                  </a:txBody>
                  <a:tcPr marL="7144" marR="7144" marT="7144" marB="0" anchor="ctr"/>
                </a:tc>
                <a:tc>
                  <a:txBody>
                    <a:bodyPr/>
                    <a:lstStyle/>
                    <a:p>
                      <a:pPr algn="r" fontAlgn="b"/>
                      <a:r>
                        <a:rPr lang="en-US" sz="800" u="none" strike="noStrike">
                          <a:effectLst/>
                        </a:rPr>
                        <a:t>3</a:t>
                      </a:r>
                      <a:endParaRPr lang="en-US" sz="800" b="0" i="0" u="none" strike="noStrike">
                        <a:effectLst/>
                        <a:latin typeface="Arial" panose="020B0604020202020204" pitchFamily="34" charset="0"/>
                      </a:endParaRPr>
                    </a:p>
                  </a:txBody>
                  <a:tcPr marL="7144" marR="7144" marT="7144" marB="0" anchor="b"/>
                </a:tc>
                <a:extLst>
                  <a:ext uri="{0D108BD9-81ED-4DB2-BD59-A6C34878D82A}">
                    <a16:rowId xmlns:a16="http://schemas.microsoft.com/office/drawing/2014/main" val="255615503"/>
                  </a:ext>
                </a:extLst>
              </a:tr>
              <a:tr h="121444">
                <a:tc>
                  <a:txBody>
                    <a:bodyPr/>
                    <a:lstStyle/>
                    <a:p>
                      <a:pPr algn="l" fontAlgn="ctr"/>
                      <a:r>
                        <a:rPr lang="en-US" sz="800" u="none" strike="noStrike">
                          <a:effectLst/>
                        </a:rPr>
                        <a:t>Relay - Incorrect Manufacturer Design</a:t>
                      </a:r>
                      <a:endParaRPr lang="en-US" sz="800" b="0" i="0" u="none" strike="noStrike">
                        <a:effectLst/>
                        <a:latin typeface="Arial" panose="020B0604020202020204" pitchFamily="34" charset="0"/>
                      </a:endParaRPr>
                    </a:p>
                  </a:txBody>
                  <a:tcPr marL="7144" marR="7144" marT="7144" marB="0" anchor="ctr"/>
                </a:tc>
                <a:tc>
                  <a:txBody>
                    <a:bodyPr/>
                    <a:lstStyle/>
                    <a:p>
                      <a:pPr algn="r" fontAlgn="b"/>
                      <a:r>
                        <a:rPr lang="en-US" sz="800" u="none" strike="noStrike">
                          <a:effectLst/>
                        </a:rPr>
                        <a:t>1</a:t>
                      </a:r>
                      <a:endParaRPr lang="en-US" sz="800" b="0" i="0" u="none" strike="noStrike">
                        <a:effectLst/>
                        <a:latin typeface="Arial" panose="020B0604020202020204" pitchFamily="34" charset="0"/>
                      </a:endParaRPr>
                    </a:p>
                  </a:txBody>
                  <a:tcPr marL="7144" marR="7144" marT="7144" marB="0" anchor="b"/>
                </a:tc>
                <a:extLst>
                  <a:ext uri="{0D108BD9-81ED-4DB2-BD59-A6C34878D82A}">
                    <a16:rowId xmlns:a16="http://schemas.microsoft.com/office/drawing/2014/main" val="1261778829"/>
                  </a:ext>
                </a:extLst>
              </a:tr>
              <a:tr h="121444">
                <a:tc>
                  <a:txBody>
                    <a:bodyPr/>
                    <a:lstStyle/>
                    <a:p>
                      <a:pPr algn="l" fontAlgn="ctr"/>
                      <a:r>
                        <a:rPr lang="en-US" sz="800" u="none" strike="noStrike" dirty="0">
                          <a:effectLst/>
                        </a:rPr>
                        <a:t>Relay - Unknown</a:t>
                      </a:r>
                      <a:endParaRPr lang="en-US" sz="800" b="0" i="0" u="none" strike="noStrike" dirty="0">
                        <a:effectLst/>
                        <a:latin typeface="Arial" panose="020B0604020202020204" pitchFamily="34" charset="0"/>
                      </a:endParaRPr>
                    </a:p>
                  </a:txBody>
                  <a:tcPr marL="7144" marR="7144" marT="7144" marB="0" anchor="ctr"/>
                </a:tc>
                <a:tc>
                  <a:txBody>
                    <a:bodyPr/>
                    <a:lstStyle/>
                    <a:p>
                      <a:pPr algn="r" fontAlgn="b"/>
                      <a:r>
                        <a:rPr lang="en-US" sz="800" u="none" strike="noStrike">
                          <a:effectLst/>
                        </a:rPr>
                        <a:t>15</a:t>
                      </a:r>
                      <a:endParaRPr lang="en-US" sz="800" b="0" i="0" u="none" strike="noStrike">
                        <a:effectLst/>
                        <a:latin typeface="Arial" panose="020B0604020202020204" pitchFamily="34" charset="0"/>
                      </a:endParaRPr>
                    </a:p>
                  </a:txBody>
                  <a:tcPr marL="7144" marR="7144" marT="7144" marB="0" anchor="b"/>
                </a:tc>
                <a:extLst>
                  <a:ext uri="{0D108BD9-81ED-4DB2-BD59-A6C34878D82A}">
                    <a16:rowId xmlns:a16="http://schemas.microsoft.com/office/drawing/2014/main" val="2233203132"/>
                  </a:ext>
                </a:extLst>
              </a:tr>
              <a:tr h="121444">
                <a:tc>
                  <a:txBody>
                    <a:bodyPr/>
                    <a:lstStyle/>
                    <a:p>
                      <a:pPr algn="l" fontAlgn="ctr"/>
                      <a:r>
                        <a:rPr lang="en-US" sz="800" u="none" strike="noStrike">
                          <a:effectLst/>
                        </a:rPr>
                        <a:t>Relay - Other</a:t>
                      </a:r>
                      <a:endParaRPr lang="en-US" sz="800" b="0" i="0" u="none" strike="noStrike">
                        <a:effectLst/>
                        <a:latin typeface="Arial" panose="020B0604020202020204" pitchFamily="34" charset="0"/>
                      </a:endParaRPr>
                    </a:p>
                  </a:txBody>
                  <a:tcPr marL="7144" marR="7144" marT="7144" marB="0" anchor="ctr"/>
                </a:tc>
                <a:tc>
                  <a:txBody>
                    <a:bodyPr/>
                    <a:lstStyle/>
                    <a:p>
                      <a:pPr algn="r" fontAlgn="b"/>
                      <a:r>
                        <a:rPr lang="en-US" sz="800" u="none" strike="noStrike">
                          <a:effectLst/>
                        </a:rPr>
                        <a:t>54</a:t>
                      </a:r>
                      <a:endParaRPr lang="en-US" sz="800" b="0" i="0" u="none" strike="noStrike">
                        <a:effectLst/>
                        <a:latin typeface="Arial" panose="020B0604020202020204" pitchFamily="34" charset="0"/>
                      </a:endParaRPr>
                    </a:p>
                  </a:txBody>
                  <a:tcPr marL="7144" marR="7144" marT="7144" marB="0" anchor="b"/>
                </a:tc>
                <a:extLst>
                  <a:ext uri="{0D108BD9-81ED-4DB2-BD59-A6C34878D82A}">
                    <a16:rowId xmlns:a16="http://schemas.microsoft.com/office/drawing/2014/main" val="3491986569"/>
                  </a:ext>
                </a:extLst>
              </a:tr>
              <a:tr h="121444">
                <a:tc>
                  <a:txBody>
                    <a:bodyPr/>
                    <a:lstStyle/>
                    <a:p>
                      <a:pPr algn="l" fontAlgn="ctr"/>
                      <a:r>
                        <a:rPr lang="en-US" sz="800" u="none" strike="noStrike" dirty="0">
                          <a:effectLst/>
                        </a:rPr>
                        <a:t>No data</a:t>
                      </a:r>
                      <a:endParaRPr lang="en-US" sz="800" b="0" i="0" u="none" strike="noStrike" dirty="0">
                        <a:effectLst/>
                        <a:latin typeface="Arial" panose="020B0604020202020204" pitchFamily="34" charset="0"/>
                      </a:endParaRPr>
                    </a:p>
                  </a:txBody>
                  <a:tcPr marL="7144" marR="7144" marT="7144" marB="0" anchor="ctr"/>
                </a:tc>
                <a:tc>
                  <a:txBody>
                    <a:bodyPr/>
                    <a:lstStyle/>
                    <a:p>
                      <a:pPr algn="r" fontAlgn="b"/>
                      <a:r>
                        <a:rPr lang="en-US" sz="800" u="none" strike="noStrike" dirty="0">
                          <a:effectLst/>
                        </a:rPr>
                        <a:t>47</a:t>
                      </a:r>
                      <a:endParaRPr lang="en-US" sz="800" b="0" i="0" u="none" strike="noStrike" dirty="0">
                        <a:effectLst/>
                        <a:latin typeface="Arial" panose="020B0604020202020204" pitchFamily="34" charset="0"/>
                      </a:endParaRPr>
                    </a:p>
                  </a:txBody>
                  <a:tcPr marL="7144" marR="7144" marT="7144" marB="0" anchor="b"/>
                </a:tc>
                <a:extLst>
                  <a:ext uri="{0D108BD9-81ED-4DB2-BD59-A6C34878D82A}">
                    <a16:rowId xmlns:a16="http://schemas.microsoft.com/office/drawing/2014/main" val="1255107581"/>
                  </a:ext>
                </a:extLst>
              </a:tr>
            </a:tbl>
          </a:graphicData>
        </a:graphic>
      </p:graphicFrame>
    </p:spTree>
    <p:extLst>
      <p:ext uri="{BB962C8B-B14F-4D97-AF65-F5344CB8AC3E}">
        <p14:creationId xmlns:p14="http://schemas.microsoft.com/office/powerpoint/2010/main" val="23382154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95943" y="762000"/>
            <a:ext cx="8686800" cy="59436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1600" dirty="0"/>
              <a:t>Summary of Human Performance Issues noted for 2018 Q4:</a:t>
            </a:r>
          </a:p>
          <a:p>
            <a:pPr marL="285750" indent="-285750" algn="l">
              <a:buFontTx/>
              <a:buChar char="-"/>
            </a:pPr>
            <a:r>
              <a:rPr lang="en-US" sz="1600" dirty="0"/>
              <a:t>During commissioning and first energization of the cap banks at a wind farm, the cap banks were incorrectly grounded.  This caused current flow in the main power transformer, the CT ratio on the low side had been incorrectly changed, and this resulted in the relay incorrectly picking up on differential and issuing a trip.  In addition, the time delay on the breaker failure logic had not been correctly implemented.</a:t>
            </a:r>
          </a:p>
          <a:p>
            <a:pPr marL="285750" indent="-285750" algn="l">
              <a:buFontTx/>
              <a:buChar char="-"/>
            </a:pPr>
            <a:r>
              <a:rPr lang="en-US" sz="1600" dirty="0"/>
              <a:t>138kV line </a:t>
            </a:r>
            <a:r>
              <a:rPr lang="en-US" sz="1600" dirty="0" err="1"/>
              <a:t>overtrip</a:t>
            </a:r>
            <a:r>
              <a:rPr lang="en-US" sz="1600" dirty="0"/>
              <a:t>.  Field settings did not match engineering settings.</a:t>
            </a:r>
          </a:p>
          <a:p>
            <a:pPr marL="285750" indent="-285750" algn="l">
              <a:buFontTx/>
              <a:buChar char="-"/>
            </a:pPr>
            <a:r>
              <a:rPr lang="en-US" sz="1600" dirty="0"/>
              <a:t>138kV capacitor bank trip.  Auxiliary contact field wiring did not match drawing.</a:t>
            </a:r>
          </a:p>
          <a:p>
            <a:pPr marL="285750" indent="-285750" algn="l">
              <a:buFontTx/>
              <a:buChar char="-"/>
            </a:pPr>
            <a:r>
              <a:rPr lang="en-US" sz="1600" dirty="0"/>
              <a:t>138kV bus trip during a remote fault due to an incorrectly connected CT input from an autotransformer to the bus differential.</a:t>
            </a:r>
          </a:p>
          <a:p>
            <a:pPr marL="285750" indent="-285750" algn="l">
              <a:buFontTx/>
              <a:buChar char="-"/>
            </a:pPr>
            <a:r>
              <a:rPr lang="en-US" sz="1600" dirty="0"/>
              <a:t>138kV line </a:t>
            </a:r>
            <a:r>
              <a:rPr lang="en-US" sz="1600" dirty="0" err="1"/>
              <a:t>overtrip</a:t>
            </a:r>
            <a:r>
              <a:rPr lang="en-US" sz="1600" dirty="0"/>
              <a:t> due to incorrect jumper settings in the power line carrier.</a:t>
            </a:r>
          </a:p>
          <a:p>
            <a:pPr algn="l"/>
            <a:endParaRPr lang="en-US" sz="1600" dirty="0"/>
          </a:p>
          <a:p>
            <a:pPr algn="l"/>
            <a:endParaRPr lang="en-US" sz="1600" dirty="0"/>
          </a:p>
          <a:p>
            <a:pPr algn="l"/>
            <a:r>
              <a:rPr lang="en-US" sz="1600" dirty="0"/>
              <a:t>Failure to Trip/Slow Trip </a:t>
            </a:r>
            <a:r>
              <a:rPr lang="en-US" sz="1600" dirty="0" err="1"/>
              <a:t>Misoperations</a:t>
            </a:r>
            <a:r>
              <a:rPr lang="en-US" sz="1600" dirty="0"/>
              <a:t> in 2018 Q4:</a:t>
            </a:r>
          </a:p>
          <a:p>
            <a:pPr marL="285750" indent="-285750" algn="l">
              <a:buFontTx/>
              <a:buChar char="-"/>
            </a:pPr>
            <a:r>
              <a:rPr lang="en-US" sz="1600" dirty="0"/>
              <a:t>138kV CCVT failure disabled relay directional elements, by design, resulted in remote clearing of the fault.</a:t>
            </a:r>
          </a:p>
          <a:p>
            <a:pPr marL="285750" indent="-285750" algn="l">
              <a:buFontTx/>
              <a:buChar char="-"/>
            </a:pPr>
            <a:endParaRPr lang="en-US" sz="1600" dirty="0"/>
          </a:p>
        </p:txBody>
      </p:sp>
      <p:sp>
        <p:nvSpPr>
          <p:cNvPr id="8" name="Title 1"/>
          <p:cNvSpPr txBox="1">
            <a:spLocks/>
          </p:cNvSpPr>
          <p:nvPr/>
        </p:nvSpPr>
        <p:spPr>
          <a:xfrm>
            <a:off x="381000" y="18197"/>
            <a:ext cx="8316686" cy="9144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800" dirty="0"/>
              <a:t>Protection System </a:t>
            </a:r>
            <a:r>
              <a:rPr lang="en-US" sz="2800" dirty="0" err="1"/>
              <a:t>Misoperations</a:t>
            </a:r>
            <a:r>
              <a:rPr lang="en-US" sz="2800" dirty="0"/>
              <a:t> 2018 Q4</a:t>
            </a:r>
          </a:p>
        </p:txBody>
      </p:sp>
    </p:spTree>
    <p:extLst>
      <p:ext uri="{BB962C8B-B14F-4D97-AF65-F5344CB8AC3E}">
        <p14:creationId xmlns:p14="http://schemas.microsoft.com/office/powerpoint/2010/main" val="16552231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88941"/>
          </a:xfrm>
        </p:spPr>
        <p:txBody>
          <a:bodyPr>
            <a:normAutofit/>
          </a:bodyPr>
          <a:lstStyle/>
          <a:p>
            <a:r>
              <a:rPr lang="en-US" dirty="0"/>
              <a:t>ERCOT SPWG Procedure Revision</a:t>
            </a:r>
          </a:p>
        </p:txBody>
      </p:sp>
      <p:sp>
        <p:nvSpPr>
          <p:cNvPr id="3" name="Content Placeholder 2"/>
          <p:cNvSpPr>
            <a:spLocks noGrp="1"/>
          </p:cNvSpPr>
          <p:nvPr>
            <p:ph idx="1"/>
          </p:nvPr>
        </p:nvSpPr>
        <p:spPr>
          <a:xfrm>
            <a:off x="381000" y="1752600"/>
            <a:ext cx="8382000" cy="4576010"/>
          </a:xfrm>
        </p:spPr>
        <p:txBody>
          <a:bodyPr>
            <a:normAutofit/>
          </a:bodyPr>
          <a:lstStyle/>
          <a:p>
            <a:pPr marL="0" indent="0">
              <a:spcBef>
                <a:spcPts val="0"/>
              </a:spcBef>
              <a:buNone/>
            </a:pPr>
            <a:r>
              <a:rPr lang="en-US" sz="2000" dirty="0">
                <a:latin typeface="Times New Roman" panose="02020603050405020304" pitchFamily="18" charset="0"/>
                <a:cs typeface="Times New Roman" panose="02020603050405020304" pitchFamily="18" charset="0"/>
              </a:rPr>
              <a:t>6.1.2.2   </a:t>
            </a:r>
            <a:r>
              <a:rPr lang="en-US" sz="2000" u="sng" dirty="0">
                <a:latin typeface="Times New Roman" panose="02020603050405020304" pitchFamily="18" charset="0"/>
                <a:cs typeface="Times New Roman" panose="02020603050405020304" pitchFamily="18" charset="0"/>
              </a:rPr>
              <a:t>Fault Recording and Sequence of Events Recording Equipment </a:t>
            </a:r>
            <a:r>
              <a:rPr lang="en-US" sz="2000" dirty="0">
                <a:latin typeface="Times New Roman" panose="02020603050405020304" pitchFamily="18" charset="0"/>
                <a:cs typeface="Times New Roman" panose="02020603050405020304" pitchFamily="18" charset="0"/>
              </a:rPr>
              <a:t>	</a:t>
            </a:r>
            <a:r>
              <a:rPr lang="en-US" sz="2000" u="sng" dirty="0">
                <a:latin typeface="Times New Roman" panose="02020603050405020304" pitchFamily="18" charset="0"/>
                <a:cs typeface="Times New Roman" panose="02020603050405020304" pitchFamily="18" charset="0"/>
              </a:rPr>
              <a:t>Location Requirements </a:t>
            </a:r>
          </a:p>
          <a:p>
            <a:pPr marL="0" indent="0">
              <a:spcBef>
                <a:spcPts val="0"/>
              </a:spcBef>
              <a:buNone/>
            </a:pPr>
            <a:endParaRPr lang="en-US" sz="2000" dirty="0">
              <a:latin typeface="Times New Roman" panose="02020603050405020304" pitchFamily="18" charset="0"/>
              <a:cs typeface="Times New Roman" panose="02020603050405020304" pitchFamily="18" charset="0"/>
            </a:endParaRPr>
          </a:p>
          <a:p>
            <a:pPr marL="400050" lvl="1" indent="0">
              <a:spcBef>
                <a:spcPts val="0"/>
              </a:spcBef>
              <a:buNone/>
            </a:pPr>
            <a:r>
              <a:rPr lang="en-US" altLang="en-US" sz="2000" dirty="0">
                <a:latin typeface="Arial" panose="020B0604020202020204" pitchFamily="34" charset="0"/>
                <a:ea typeface="Times New Roman" panose="02020603050405020304" pitchFamily="18" charset="0"/>
              </a:rPr>
              <a:t>(2)	Facility owners shall install the fault recording and sequence of events recording equipment identified in paragraph</a:t>
            </a:r>
            <a:r>
              <a:rPr lang="en-US" altLang="en-US" sz="2000" strike="sngStrike" dirty="0">
                <a:solidFill>
                  <a:srgbClr val="FF0000"/>
                </a:solidFill>
                <a:latin typeface="Arial" panose="020B0604020202020204" pitchFamily="34" charset="0"/>
                <a:ea typeface="Times New Roman" panose="02020603050405020304" pitchFamily="18" charset="0"/>
              </a:rPr>
              <a:t>s</a:t>
            </a:r>
            <a:r>
              <a:rPr lang="en-US" altLang="en-US" sz="2000" dirty="0">
                <a:latin typeface="Arial" panose="020B0604020202020204" pitchFamily="34" charset="0"/>
                <a:ea typeface="Times New Roman" panose="02020603050405020304" pitchFamily="18" charset="0"/>
              </a:rPr>
              <a:t> (1</a:t>
            </a:r>
            <a:r>
              <a:rPr lang="en-US" altLang="en-US" sz="2000" strike="sngStrike" dirty="0">
                <a:latin typeface="Arial" panose="020B0604020202020204" pitchFamily="34" charset="0"/>
                <a:ea typeface="Times New Roman" panose="02020603050405020304" pitchFamily="18" charset="0"/>
              </a:rPr>
              <a:t>)</a:t>
            </a:r>
            <a:r>
              <a:rPr lang="en-US" altLang="en-US" sz="2000" strike="sngStrike" dirty="0">
                <a:solidFill>
                  <a:srgbClr val="FF0000"/>
                </a:solidFill>
                <a:latin typeface="Arial" panose="020B0604020202020204" pitchFamily="34" charset="0"/>
                <a:ea typeface="Times New Roman" panose="02020603050405020304" pitchFamily="18" charset="0"/>
              </a:rPr>
              <a:t>(a) and (1)(b) above.  This installation shall occur</a:t>
            </a:r>
            <a:r>
              <a:rPr lang="en-US" altLang="en-US" sz="2000" dirty="0">
                <a:latin typeface="Arial" panose="020B0604020202020204" pitchFamily="34" charset="0"/>
                <a:ea typeface="Times New Roman" panose="02020603050405020304" pitchFamily="18" charset="0"/>
              </a:rPr>
              <a:t> such that </a:t>
            </a:r>
            <a:r>
              <a:rPr lang="en-US" sz="2200" dirty="0"/>
              <a:t>half of the identified facilities have the associated equipment installed by July 1, 2020, and all of the identified facilities by July 1, 2022.</a:t>
            </a:r>
            <a:r>
              <a:rPr lang="en-US" altLang="en-US" sz="2200" dirty="0">
                <a:latin typeface="Arial" panose="020B0604020202020204" pitchFamily="34" charset="0"/>
                <a:ea typeface="Times New Roman" panose="02020603050405020304" pitchFamily="18" charset="0"/>
              </a:rPr>
              <a:t> </a:t>
            </a:r>
            <a:endParaRPr lang="en-US" sz="2000" dirty="0">
              <a:latin typeface="Times New Roman" panose="02020603050405020304" pitchFamily="18" charset="0"/>
              <a:cs typeface="Times New Roman" panose="02020603050405020304" pitchFamily="18" charset="0"/>
            </a:endParaRPr>
          </a:p>
          <a:p>
            <a:pPr marL="400050" lvl="1" indent="0">
              <a:spcBef>
                <a:spcPts val="0"/>
              </a:spcBef>
              <a:buNone/>
            </a:pPr>
            <a:endParaRPr lang="en-US" sz="2000" dirty="0">
              <a:latin typeface="Times New Roman" panose="02020603050405020304" pitchFamily="18" charset="0"/>
              <a:cs typeface="Times New Roman" panose="02020603050405020304" pitchFamily="18" charset="0"/>
            </a:endParaRPr>
          </a:p>
          <a:p>
            <a:pPr marL="400050" lvl="1" indent="0">
              <a:spcBef>
                <a:spcPts val="0"/>
              </a:spcBef>
              <a:buNone/>
            </a:pPr>
            <a:r>
              <a:rPr lang="en-US" altLang="en-US" sz="2000" strike="sngStrike" dirty="0">
                <a:solidFill>
                  <a:srgbClr val="FF0000"/>
                </a:solidFill>
                <a:latin typeface="Arial" panose="020B0604020202020204" pitchFamily="34" charset="0"/>
                <a:ea typeface="Times New Roman" panose="02020603050405020304" pitchFamily="18" charset="0"/>
              </a:rPr>
              <a:t>(3)	Facility owners shall install the fault recording and sequence of events recording equipment identified in paragraph (1)(c) above by July 1, 2019.</a:t>
            </a:r>
            <a:endParaRPr lang="en-US" altLang="en-US" sz="3200" strike="sngStrike" dirty="0">
              <a:solidFill>
                <a:srgbClr val="FF0000"/>
              </a:solidFill>
              <a:latin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14695127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88941"/>
          </a:xfrm>
        </p:spPr>
        <p:txBody>
          <a:bodyPr>
            <a:normAutofit/>
          </a:bodyPr>
          <a:lstStyle/>
          <a:p>
            <a:r>
              <a:rPr lang="en-US" dirty="0"/>
              <a:t>ERCOT SPWG Procedure Revision</a:t>
            </a:r>
          </a:p>
        </p:txBody>
      </p:sp>
      <p:sp>
        <p:nvSpPr>
          <p:cNvPr id="3" name="Content Placeholder 2"/>
          <p:cNvSpPr>
            <a:spLocks noGrp="1"/>
          </p:cNvSpPr>
          <p:nvPr>
            <p:ph idx="1"/>
          </p:nvPr>
        </p:nvSpPr>
        <p:spPr>
          <a:xfrm>
            <a:off x="381000" y="1752600"/>
            <a:ext cx="8382000" cy="4576010"/>
          </a:xfrm>
        </p:spPr>
        <p:txBody>
          <a:bodyPr>
            <a:normAutofit/>
          </a:bodyPr>
          <a:lstStyle/>
          <a:p>
            <a:pPr marL="0" indent="0">
              <a:spcBef>
                <a:spcPts val="0"/>
              </a:spcBef>
              <a:buNone/>
            </a:pPr>
            <a:r>
              <a:rPr lang="en-US" sz="2000" dirty="0">
                <a:latin typeface="Times New Roman" panose="02020603050405020304" pitchFamily="18" charset="0"/>
                <a:cs typeface="Times New Roman" panose="02020603050405020304" pitchFamily="18" charset="0"/>
              </a:rPr>
              <a:t>6.1.3.2   	</a:t>
            </a:r>
            <a:r>
              <a:rPr lang="en-US" sz="2000" u="sng" dirty="0">
                <a:latin typeface="Times New Roman" panose="02020603050405020304" pitchFamily="18" charset="0"/>
                <a:cs typeface="Times New Roman" panose="02020603050405020304" pitchFamily="18" charset="0"/>
              </a:rPr>
              <a:t>Location Requirements </a:t>
            </a:r>
          </a:p>
          <a:p>
            <a:pPr marL="0" indent="0">
              <a:spcBef>
                <a:spcPts val="0"/>
              </a:spcBef>
              <a:buNone/>
            </a:pPr>
            <a:endParaRPr lang="en-US" sz="2000" dirty="0">
              <a:latin typeface="Times New Roman" panose="02020603050405020304" pitchFamily="18" charset="0"/>
              <a:cs typeface="Times New Roman" panose="02020603050405020304" pitchFamily="18" charset="0"/>
            </a:endParaRPr>
          </a:p>
          <a:p>
            <a:r>
              <a:rPr lang="en-US" sz="2000" dirty="0"/>
              <a:t>(3)	Facility owners identified under paragraphs (1) or (2) above shall install dynamic disturbance recording equipment </a:t>
            </a:r>
            <a:r>
              <a:rPr lang="en-US" sz="2000" dirty="0">
                <a:solidFill>
                  <a:srgbClr val="FF0000"/>
                </a:solidFill>
              </a:rPr>
              <a:t>such that half of the identified facilities have the associated equipment installed by July 1, 2020, and all of the identified facilities by July 1, 2022. </a:t>
            </a:r>
            <a:r>
              <a:rPr lang="en-US" sz="2000" strike="sngStrike" dirty="0">
                <a:solidFill>
                  <a:srgbClr val="FF0000"/>
                </a:solidFill>
              </a:rPr>
              <a:t>by July 1, 2019.</a:t>
            </a:r>
          </a:p>
          <a:p>
            <a:pPr marL="0" indent="0">
              <a:buNone/>
            </a:pPr>
            <a:endParaRPr lang="en-US" dirty="0"/>
          </a:p>
        </p:txBody>
      </p:sp>
    </p:spTree>
    <p:extLst>
      <p:ext uri="{BB962C8B-B14F-4D97-AF65-F5344CB8AC3E}">
        <p14:creationId xmlns:p14="http://schemas.microsoft.com/office/powerpoint/2010/main" val="9493301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2514600"/>
            <a:ext cx="8229600" cy="1143000"/>
          </a:xfrm>
        </p:spPr>
        <p:txBody>
          <a:bodyPr/>
          <a:lstStyle/>
          <a:p>
            <a:r>
              <a:rPr lang="en-US" dirty="0"/>
              <a:t>	Questions ?</a:t>
            </a:r>
          </a:p>
        </p:txBody>
      </p:sp>
    </p:spTree>
    <p:extLst>
      <p:ext uri="{BB962C8B-B14F-4D97-AF65-F5344CB8AC3E}">
        <p14:creationId xmlns:p14="http://schemas.microsoft.com/office/powerpoint/2010/main" val="19040790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SPWG Meeting</a:t>
            </a:r>
          </a:p>
        </p:txBody>
      </p:sp>
      <p:sp>
        <p:nvSpPr>
          <p:cNvPr id="3" name="Content Placeholder 2"/>
          <p:cNvSpPr>
            <a:spLocks noGrp="1"/>
          </p:cNvSpPr>
          <p:nvPr>
            <p:ph idx="1"/>
          </p:nvPr>
        </p:nvSpPr>
        <p:spPr/>
        <p:txBody>
          <a:bodyPr>
            <a:normAutofit/>
          </a:bodyPr>
          <a:lstStyle/>
          <a:p>
            <a:r>
              <a:rPr lang="en-US" dirty="0"/>
              <a:t>Meeting held on March 5, 2019</a:t>
            </a:r>
          </a:p>
          <a:p>
            <a:r>
              <a:rPr lang="en-US" dirty="0"/>
              <a:t>2019 SPWG Vice-Chair Nominee:</a:t>
            </a:r>
          </a:p>
          <a:p>
            <a:pPr marL="457200" lvl="1" indent="0">
              <a:spcBef>
                <a:spcPts val="0"/>
              </a:spcBef>
              <a:buNone/>
            </a:pPr>
            <a:r>
              <a:rPr lang="en-US" u="sng" dirty="0"/>
              <a:t>John Karlik, P.E.</a:t>
            </a:r>
          </a:p>
          <a:p>
            <a:pPr marL="457200" lvl="1" indent="0">
              <a:spcBef>
                <a:spcPts val="0"/>
              </a:spcBef>
              <a:buNone/>
            </a:pPr>
            <a:r>
              <a:rPr lang="en-US" dirty="0"/>
              <a:t>Austin Energy | Power System Engineer Sr.| Protection Engineering</a:t>
            </a:r>
          </a:p>
        </p:txBody>
      </p:sp>
    </p:spTree>
    <p:extLst>
      <p:ext uri="{BB962C8B-B14F-4D97-AF65-F5344CB8AC3E}">
        <p14:creationId xmlns:p14="http://schemas.microsoft.com/office/powerpoint/2010/main" val="36671937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9443" y="18197"/>
            <a:ext cx="8766413" cy="591403"/>
          </a:xfrm>
        </p:spPr>
        <p:txBody>
          <a:bodyPr>
            <a:noAutofit/>
          </a:bodyPr>
          <a:lstStyle/>
          <a:p>
            <a:r>
              <a:rPr lang="en-US" sz="2400" dirty="0"/>
              <a:t>Transmission Operator Protection System </a:t>
            </a:r>
            <a:r>
              <a:rPr lang="en-US" sz="2400" dirty="0" err="1"/>
              <a:t>Misoperations</a:t>
            </a:r>
            <a:r>
              <a:rPr lang="en-US" sz="2400" dirty="0"/>
              <a:t> 2018 Q4</a:t>
            </a:r>
          </a:p>
        </p:txBody>
      </p:sp>
      <p:sp>
        <p:nvSpPr>
          <p:cNvPr id="13" name="TextBox 12"/>
          <p:cNvSpPr txBox="1"/>
          <p:nvPr/>
        </p:nvSpPr>
        <p:spPr>
          <a:xfrm>
            <a:off x="199443" y="609600"/>
            <a:ext cx="8766414" cy="369332"/>
          </a:xfrm>
          <a:prstGeom prst="rect">
            <a:avLst/>
          </a:prstGeom>
          <a:noFill/>
        </p:spPr>
        <p:txBody>
          <a:bodyPr wrap="square" rtlCol="0">
            <a:spAutoFit/>
          </a:bodyPr>
          <a:lstStyle/>
          <a:p>
            <a:pPr algn="ctr"/>
            <a:r>
              <a:rPr lang="en-US" u="sng" dirty="0"/>
              <a:t>ERCOT Protection System </a:t>
            </a:r>
            <a:r>
              <a:rPr lang="en-US" u="sng" dirty="0" err="1"/>
              <a:t>Misoperations</a:t>
            </a:r>
            <a:r>
              <a:rPr lang="en-US" u="sng" dirty="0"/>
              <a:t> Data – 138kV and 345kV Combined</a:t>
            </a:r>
          </a:p>
        </p:txBody>
      </p:sp>
      <p:pic>
        <p:nvPicPr>
          <p:cNvPr id="3" name="Picture 2"/>
          <p:cNvPicPr>
            <a:picLocks noChangeAspect="1"/>
          </p:cNvPicPr>
          <p:nvPr/>
        </p:nvPicPr>
        <p:blipFill>
          <a:blip r:embed="rId2"/>
          <a:stretch>
            <a:fillRect/>
          </a:stretch>
        </p:blipFill>
        <p:spPr>
          <a:xfrm>
            <a:off x="76200" y="1201003"/>
            <a:ext cx="8991599" cy="4285397"/>
          </a:xfrm>
          <a:prstGeom prst="rect">
            <a:avLst/>
          </a:prstGeom>
        </p:spPr>
      </p:pic>
    </p:spTree>
    <p:extLst>
      <p:ext uri="{BB962C8B-B14F-4D97-AF65-F5344CB8AC3E}">
        <p14:creationId xmlns:p14="http://schemas.microsoft.com/office/powerpoint/2010/main" val="11634961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457200" y="1066800"/>
            <a:ext cx="8275051" cy="4704480"/>
          </a:xfrm>
          <a:prstGeom prst="rect">
            <a:avLst/>
          </a:prstGeom>
        </p:spPr>
      </p:pic>
    </p:spTree>
    <p:extLst>
      <p:ext uri="{BB962C8B-B14F-4D97-AF65-F5344CB8AC3E}">
        <p14:creationId xmlns:p14="http://schemas.microsoft.com/office/powerpoint/2010/main" val="29972705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766868727"/>
              </p:ext>
            </p:extLst>
          </p:nvPr>
        </p:nvGraphicFramePr>
        <p:xfrm>
          <a:off x="2596243" y="932597"/>
          <a:ext cx="3886200" cy="5776818"/>
        </p:xfrm>
        <a:graphic>
          <a:graphicData uri="http://schemas.openxmlformats.org/drawingml/2006/table">
            <a:tbl>
              <a:tblPr firstRow="1" bandRow="1">
                <a:tableStyleId>{5C22544A-7EE6-4342-B048-85BDC9FD1C3A}</a:tableStyleId>
              </a:tblPr>
              <a:tblGrid>
                <a:gridCol w="1055963">
                  <a:extLst>
                    <a:ext uri="{9D8B030D-6E8A-4147-A177-3AD203B41FA5}">
                      <a16:colId xmlns:a16="http://schemas.microsoft.com/office/drawing/2014/main" val="20000"/>
                    </a:ext>
                  </a:extLst>
                </a:gridCol>
                <a:gridCol w="1763437">
                  <a:extLst>
                    <a:ext uri="{9D8B030D-6E8A-4147-A177-3AD203B41FA5}">
                      <a16:colId xmlns:a16="http://schemas.microsoft.com/office/drawing/2014/main" val="20001"/>
                    </a:ext>
                  </a:extLst>
                </a:gridCol>
                <a:gridCol w="533400">
                  <a:extLst>
                    <a:ext uri="{9D8B030D-6E8A-4147-A177-3AD203B41FA5}">
                      <a16:colId xmlns:a16="http://schemas.microsoft.com/office/drawing/2014/main" val="20002"/>
                    </a:ext>
                  </a:extLst>
                </a:gridCol>
                <a:gridCol w="533400">
                  <a:extLst>
                    <a:ext uri="{9D8B030D-6E8A-4147-A177-3AD203B41FA5}">
                      <a16:colId xmlns:a16="http://schemas.microsoft.com/office/drawing/2014/main" val="2493804647"/>
                    </a:ext>
                  </a:extLst>
                </a:gridCol>
              </a:tblGrid>
              <a:tr h="256218">
                <a:tc>
                  <a:txBody>
                    <a:bodyPr/>
                    <a:lstStyle/>
                    <a:p>
                      <a:endParaRPr lang="en-US" sz="1000" b="0" dirty="0">
                        <a:solidFill>
                          <a:schemeClr val="tx1"/>
                        </a:solidFill>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b="0" dirty="0">
                        <a:solidFill>
                          <a:schemeClr val="tx1"/>
                        </a:solidFill>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Q4</a:t>
                      </a:r>
                    </a:p>
                    <a:p>
                      <a:pPr algn="ctr"/>
                      <a:r>
                        <a:rPr lang="en-US" sz="1000" b="0" dirty="0">
                          <a:solidFill>
                            <a:schemeClr val="tx1"/>
                          </a:solidFill>
                          <a:effectLst/>
                        </a:rPr>
                        <a:t>Partial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2018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56218">
                <a:tc rowSpan="4">
                  <a:txBody>
                    <a:bodyPr/>
                    <a:lstStyle/>
                    <a:p>
                      <a:r>
                        <a:rPr lang="en-US" sz="1000" b="0" dirty="0">
                          <a:solidFill>
                            <a:schemeClr val="tx1"/>
                          </a:solidFill>
                          <a:effectLst/>
                        </a:rPr>
                        <a:t># of </a:t>
                      </a:r>
                      <a:r>
                        <a:rPr lang="en-US" sz="1000" b="0" dirty="0" err="1">
                          <a:solidFill>
                            <a:schemeClr val="tx1"/>
                          </a:solidFill>
                          <a:effectLst/>
                        </a:rPr>
                        <a:t>Misoperations</a:t>
                      </a:r>
                      <a:endParaRPr lang="en-US" sz="1000" b="0" dirty="0">
                        <a:solidFill>
                          <a:schemeClr val="tx1"/>
                        </a:solidFill>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b="0" dirty="0">
                          <a:solidFill>
                            <a:schemeClr val="tx1"/>
                          </a:solidFill>
                          <a:effectLst/>
                        </a:rPr>
                        <a:t>Total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28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160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56218">
                <a:tc vMerge="1">
                  <a:txBody>
                    <a:bodyPr/>
                    <a:lstStyle/>
                    <a:p>
                      <a:endParaRPr lang="en-US"/>
                    </a:p>
                  </a:txBody>
                  <a:tcPr/>
                </a:tc>
                <a:tc>
                  <a:txBody>
                    <a:bodyPr/>
                    <a:lstStyle/>
                    <a:p>
                      <a:r>
                        <a:rPr lang="en-US" sz="1000" b="0" dirty="0">
                          <a:solidFill>
                            <a:schemeClr val="tx1"/>
                          </a:solidFill>
                          <a:effectLst/>
                        </a:rPr>
                        <a:t>345 kV</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52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256218">
                <a:tc vMerge="1">
                  <a:txBody>
                    <a:bodyPr/>
                    <a:lstStyle/>
                    <a:p>
                      <a:endParaRPr lang="en-US" sz="1400" b="0" dirty="0">
                        <a:solidFill>
                          <a:schemeClr val="tx1"/>
                        </a:solidFill>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0" dirty="0">
                          <a:solidFill>
                            <a:schemeClr val="tx1"/>
                          </a:solidFill>
                          <a:effectLst/>
                        </a:rPr>
                        <a:t>138 kV</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16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102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256218">
                <a:tc vMerge="1">
                  <a:txBody>
                    <a:bodyPr/>
                    <a:lstStyle/>
                    <a:p>
                      <a:endParaRPr lang="en-US" sz="1400" b="0" dirty="0">
                        <a:solidFill>
                          <a:schemeClr val="tx1"/>
                        </a:solidFill>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0" dirty="0">
                          <a:solidFill>
                            <a:schemeClr val="tx1"/>
                          </a:solidFill>
                          <a:effectLst/>
                        </a:rPr>
                        <a:t>&lt; 100 kV</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256218">
                <a:tc rowSpan="5">
                  <a:txBody>
                    <a:bodyPr/>
                    <a:lstStyle/>
                    <a:p>
                      <a:r>
                        <a:rPr lang="en-US" sz="1000" b="0" dirty="0">
                          <a:solidFill>
                            <a:schemeClr val="tx1"/>
                          </a:solidFill>
                          <a:effectLst/>
                        </a:rPr>
                        <a:t>By Category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b="0" dirty="0">
                          <a:solidFill>
                            <a:schemeClr val="tx1"/>
                          </a:solidFill>
                          <a:effectLst/>
                        </a:rPr>
                        <a:t>Failure to Trip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256218">
                <a:tc vMerge="1">
                  <a:txBody>
                    <a:bodyPr/>
                    <a:lstStyle/>
                    <a:p>
                      <a:endParaRPr lang="en-US"/>
                    </a:p>
                  </a:txBody>
                  <a:tcPr/>
                </a:tc>
                <a:tc>
                  <a:txBody>
                    <a:bodyPr/>
                    <a:lstStyle/>
                    <a:p>
                      <a:r>
                        <a:rPr lang="en-US" sz="1000" b="0" dirty="0">
                          <a:solidFill>
                            <a:schemeClr val="tx1"/>
                          </a:solidFill>
                          <a:effectLst/>
                        </a:rPr>
                        <a:t>Slow Trip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256218">
                <a:tc vMerge="1">
                  <a:txBody>
                    <a:bodyPr/>
                    <a:lstStyle/>
                    <a:p>
                      <a:endParaRPr lang="en-US"/>
                    </a:p>
                  </a:txBody>
                  <a:tcPr/>
                </a:tc>
                <a:tc>
                  <a:txBody>
                    <a:bodyPr/>
                    <a:lstStyle/>
                    <a:p>
                      <a:r>
                        <a:rPr lang="en-US" sz="1000" b="0" dirty="0">
                          <a:solidFill>
                            <a:schemeClr val="tx1"/>
                          </a:solidFill>
                          <a:effectLst/>
                        </a:rPr>
                        <a:t>Unnecessary Trip during Fault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85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256218">
                <a:tc vMerge="1">
                  <a:txBody>
                    <a:bodyPr/>
                    <a:lstStyle/>
                    <a:p>
                      <a:endParaRPr lang="en-US"/>
                    </a:p>
                  </a:txBody>
                  <a:tcPr/>
                </a:tc>
                <a:tc>
                  <a:txBody>
                    <a:bodyPr/>
                    <a:lstStyle/>
                    <a:p>
                      <a:r>
                        <a:rPr lang="en-US" sz="1000" b="0" dirty="0">
                          <a:solidFill>
                            <a:schemeClr val="tx1"/>
                          </a:solidFill>
                          <a:effectLst/>
                        </a:rPr>
                        <a:t>Unnecessary Trip – Non Fault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66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r h="256218">
                <a:tc vMerge="1">
                  <a:txBody>
                    <a:bodyPr/>
                    <a:lstStyle/>
                    <a:p>
                      <a:endParaRPr lang="en-US" sz="1400" b="0" dirty="0">
                        <a:solidFill>
                          <a:schemeClr val="tx1"/>
                        </a:solidFill>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b="0" dirty="0">
                          <a:solidFill>
                            <a:schemeClr val="tx1"/>
                          </a:solidFill>
                          <a:effectLst/>
                        </a:rPr>
                        <a:t>SPS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9"/>
                  </a:ext>
                </a:extLst>
              </a:tr>
              <a:tr h="256218">
                <a:tc rowSpan="4">
                  <a:txBody>
                    <a:bodyPr/>
                    <a:lstStyle/>
                    <a:p>
                      <a:r>
                        <a:rPr lang="en-US" sz="1000" b="0" dirty="0">
                          <a:solidFill>
                            <a:schemeClr val="tx1"/>
                          </a:solidFill>
                          <a:effectLst/>
                        </a:rPr>
                        <a:t>By Relay System Type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b="0" dirty="0">
                          <a:solidFill>
                            <a:schemeClr val="tx1"/>
                          </a:solidFill>
                          <a:effectLst/>
                        </a:rPr>
                        <a:t>Electromechanical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0"/>
                  </a:ext>
                </a:extLst>
              </a:tr>
              <a:tr h="256218">
                <a:tc vMerge="1">
                  <a:txBody>
                    <a:bodyPr/>
                    <a:lstStyle/>
                    <a:p>
                      <a:endParaRPr lang="en-US"/>
                    </a:p>
                  </a:txBody>
                  <a:tcPr/>
                </a:tc>
                <a:tc>
                  <a:txBody>
                    <a:bodyPr/>
                    <a:lstStyle/>
                    <a:p>
                      <a:r>
                        <a:rPr lang="en-US" sz="1000" b="0" dirty="0">
                          <a:solidFill>
                            <a:schemeClr val="tx1"/>
                          </a:solidFill>
                          <a:effectLst/>
                        </a:rPr>
                        <a:t>Solid State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1"/>
                  </a:ext>
                </a:extLst>
              </a:tr>
              <a:tr h="256218">
                <a:tc vMerge="1">
                  <a:txBody>
                    <a:bodyPr/>
                    <a:lstStyle/>
                    <a:p>
                      <a:endParaRPr 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0" dirty="0">
                          <a:solidFill>
                            <a:schemeClr val="tx1"/>
                          </a:solidFill>
                          <a:effectLst/>
                        </a:rPr>
                        <a:t>Microprocessor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13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107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2"/>
                  </a:ext>
                </a:extLst>
              </a:tr>
              <a:tr h="256218">
                <a:tc vMerge="1">
                  <a:txBody>
                    <a:bodyPr/>
                    <a:lstStyle/>
                    <a:p>
                      <a:endParaRPr lang="en-US" sz="1400" b="0" dirty="0">
                        <a:solidFill>
                          <a:schemeClr val="tx1"/>
                        </a:solidFill>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b="0" dirty="0">
                          <a:solidFill>
                            <a:schemeClr val="tx1"/>
                          </a:solidFill>
                          <a:effectLst/>
                        </a:rPr>
                        <a:t>Other/ N/A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29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3"/>
                  </a:ext>
                </a:extLst>
              </a:tr>
              <a:tr h="256218">
                <a:tc rowSpan="8">
                  <a:txBody>
                    <a:bodyPr/>
                    <a:lstStyle/>
                    <a:p>
                      <a:r>
                        <a:rPr lang="en-US" sz="1000" b="0" dirty="0">
                          <a:solidFill>
                            <a:schemeClr val="tx1"/>
                          </a:solidFill>
                          <a:effectLst/>
                        </a:rPr>
                        <a:t>By Equipment Protected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b="0" dirty="0">
                          <a:solidFill>
                            <a:schemeClr val="tx1"/>
                          </a:solidFill>
                          <a:effectLst/>
                        </a:rPr>
                        <a:t>Line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72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4"/>
                  </a:ext>
                </a:extLst>
              </a:tr>
              <a:tr h="256218">
                <a:tc vMerge="1">
                  <a:txBody>
                    <a:bodyPr/>
                    <a:lstStyle/>
                    <a:p>
                      <a:endParaRPr lang="en-US"/>
                    </a:p>
                  </a:txBody>
                  <a:tcPr/>
                </a:tc>
                <a:tc>
                  <a:txBody>
                    <a:bodyPr/>
                    <a:lstStyle/>
                    <a:p>
                      <a:r>
                        <a:rPr lang="en-US" sz="1000" b="0" dirty="0">
                          <a:solidFill>
                            <a:schemeClr val="tx1"/>
                          </a:solidFill>
                          <a:effectLst/>
                        </a:rPr>
                        <a:t>Transformer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5"/>
                  </a:ext>
                </a:extLst>
              </a:tr>
              <a:tr h="256218">
                <a:tc vMerge="1">
                  <a:txBody>
                    <a:bodyPr/>
                    <a:lstStyle/>
                    <a:p>
                      <a:endParaRPr lang="en-US"/>
                    </a:p>
                  </a:txBody>
                  <a:tcPr/>
                </a:tc>
                <a:tc>
                  <a:txBody>
                    <a:bodyPr/>
                    <a:lstStyle/>
                    <a:p>
                      <a:r>
                        <a:rPr lang="en-US" sz="1000" b="0" dirty="0">
                          <a:solidFill>
                            <a:schemeClr val="tx1"/>
                          </a:solidFill>
                          <a:effectLst/>
                        </a:rPr>
                        <a:t>Generator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6"/>
                  </a:ext>
                </a:extLst>
              </a:tr>
              <a:tr h="256218">
                <a:tc vMerge="1">
                  <a:txBody>
                    <a:bodyPr/>
                    <a:lstStyle/>
                    <a:p>
                      <a:endParaRPr lang="en-US"/>
                    </a:p>
                  </a:txBody>
                  <a:tcPr/>
                </a:tc>
                <a:tc>
                  <a:txBody>
                    <a:bodyPr/>
                    <a:lstStyle/>
                    <a:p>
                      <a:r>
                        <a:rPr lang="en-US" sz="1000" b="0" dirty="0">
                          <a:solidFill>
                            <a:schemeClr val="tx1"/>
                          </a:solidFill>
                          <a:effectLst/>
                        </a:rPr>
                        <a:t>Shunt/Series Capacitor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7"/>
                  </a:ext>
                </a:extLst>
              </a:tr>
              <a:tr h="256218">
                <a:tc vMerge="1">
                  <a:txBody>
                    <a:bodyPr/>
                    <a:lstStyle/>
                    <a:p>
                      <a:endParaRPr lang="en-US"/>
                    </a:p>
                  </a:txBody>
                  <a:tcPr/>
                </a:tc>
                <a:tc>
                  <a:txBody>
                    <a:bodyPr/>
                    <a:lstStyle/>
                    <a:p>
                      <a:r>
                        <a:rPr lang="en-US" sz="1000" b="0" dirty="0">
                          <a:solidFill>
                            <a:schemeClr val="tx1"/>
                          </a:solidFill>
                          <a:effectLst/>
                        </a:rPr>
                        <a:t>Shunt/Series</a:t>
                      </a:r>
                      <a:r>
                        <a:rPr lang="en-US" sz="1000" b="0" baseline="0" dirty="0">
                          <a:solidFill>
                            <a:schemeClr val="tx1"/>
                          </a:solidFill>
                          <a:effectLst/>
                        </a:rPr>
                        <a:t> Reactor</a:t>
                      </a:r>
                      <a:endParaRPr lang="en-US" sz="1000" b="0" dirty="0">
                        <a:solidFill>
                          <a:schemeClr val="tx1"/>
                        </a:solidFill>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8"/>
                  </a:ext>
                </a:extLst>
              </a:tr>
              <a:tr h="256218">
                <a:tc vMerge="1">
                  <a:txBody>
                    <a:bodyPr/>
                    <a:lstStyle/>
                    <a:p>
                      <a:endParaRPr lang="en-US"/>
                    </a:p>
                  </a:txBody>
                  <a:tcPr/>
                </a:tc>
                <a:tc>
                  <a:txBody>
                    <a:bodyPr/>
                    <a:lstStyle/>
                    <a:p>
                      <a:r>
                        <a:rPr lang="en-US" sz="1000" b="0" dirty="0">
                          <a:solidFill>
                            <a:schemeClr val="tx1"/>
                          </a:solidFill>
                          <a:effectLst/>
                        </a:rPr>
                        <a:t>Dynamic</a:t>
                      </a:r>
                      <a:r>
                        <a:rPr lang="en-US" sz="1000" b="0" baseline="0" dirty="0">
                          <a:solidFill>
                            <a:schemeClr val="tx1"/>
                          </a:solidFill>
                          <a:effectLst/>
                        </a:rPr>
                        <a:t> VAR system</a:t>
                      </a:r>
                      <a:endParaRPr lang="en-US" sz="1000" b="0" dirty="0">
                        <a:solidFill>
                          <a:schemeClr val="tx1"/>
                        </a:solidFill>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9"/>
                  </a:ext>
                </a:extLst>
              </a:tr>
              <a:tr h="256218">
                <a:tc vMerge="1">
                  <a:txBody>
                    <a:bodyPr/>
                    <a:lstStyle/>
                    <a:p>
                      <a:endParaRPr lang="en-US"/>
                    </a:p>
                  </a:txBody>
                  <a:tcPr/>
                </a:tc>
                <a:tc>
                  <a:txBody>
                    <a:bodyPr/>
                    <a:lstStyle/>
                    <a:p>
                      <a:r>
                        <a:rPr lang="en-US" sz="1000" b="0" dirty="0">
                          <a:solidFill>
                            <a:schemeClr val="tx1"/>
                          </a:solidFill>
                          <a:effectLst/>
                        </a:rPr>
                        <a:t>Bus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20"/>
                  </a:ext>
                </a:extLst>
              </a:tr>
              <a:tr h="256218">
                <a:tc vMerge="1">
                  <a:txBody>
                    <a:bodyPr/>
                    <a:lstStyle/>
                    <a:p>
                      <a:endParaRPr lang="en-US" sz="1400" b="0" dirty="0">
                        <a:solidFill>
                          <a:schemeClr val="tx1"/>
                        </a:solidFill>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b="0" dirty="0">
                          <a:solidFill>
                            <a:schemeClr val="tx1"/>
                          </a:solidFill>
                          <a:effectLst/>
                        </a:rPr>
                        <a:t>Breaker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28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21"/>
                  </a:ext>
                </a:extLst>
              </a:tr>
            </a:tbl>
          </a:graphicData>
        </a:graphic>
      </p:graphicFrame>
      <p:sp>
        <p:nvSpPr>
          <p:cNvPr id="11" name="Title 1"/>
          <p:cNvSpPr>
            <a:spLocks noGrp="1"/>
          </p:cNvSpPr>
          <p:nvPr>
            <p:ph type="ctrTitle"/>
          </p:nvPr>
        </p:nvSpPr>
        <p:spPr>
          <a:xfrm>
            <a:off x="381000" y="18197"/>
            <a:ext cx="8316686" cy="914400"/>
          </a:xfrm>
        </p:spPr>
        <p:txBody>
          <a:bodyPr>
            <a:noAutofit/>
          </a:bodyPr>
          <a:lstStyle/>
          <a:p>
            <a:r>
              <a:rPr lang="en-US" sz="2800" dirty="0"/>
              <a:t>Protection System </a:t>
            </a:r>
            <a:r>
              <a:rPr lang="en-US" sz="2800" dirty="0" err="1"/>
              <a:t>Misoperations</a:t>
            </a:r>
            <a:r>
              <a:rPr lang="en-US" sz="2800" dirty="0"/>
              <a:t> – 2018 Q4</a:t>
            </a:r>
          </a:p>
        </p:txBody>
      </p:sp>
    </p:spTree>
    <p:extLst>
      <p:ext uri="{BB962C8B-B14F-4D97-AF65-F5344CB8AC3E}">
        <p14:creationId xmlns:p14="http://schemas.microsoft.com/office/powerpoint/2010/main" val="32045001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DE924E4-F90B-4DEB-9D3A-03C77EE32765}"/>
              </a:ext>
            </a:extLst>
          </p:cNvPr>
          <p:cNvPicPr>
            <a:picLocks noChangeAspect="1"/>
          </p:cNvPicPr>
          <p:nvPr/>
        </p:nvPicPr>
        <p:blipFill>
          <a:blip r:embed="rId2"/>
          <a:stretch>
            <a:fillRect/>
          </a:stretch>
        </p:blipFill>
        <p:spPr>
          <a:xfrm>
            <a:off x="1262157" y="1417638"/>
            <a:ext cx="6281643" cy="4808418"/>
          </a:xfrm>
          <a:prstGeom prst="rect">
            <a:avLst/>
          </a:prstGeom>
        </p:spPr>
      </p:pic>
      <p:sp>
        <p:nvSpPr>
          <p:cNvPr id="5" name="Title 1">
            <a:extLst>
              <a:ext uri="{FF2B5EF4-FFF2-40B4-BE49-F238E27FC236}">
                <a16:creationId xmlns:a16="http://schemas.microsoft.com/office/drawing/2014/main" id="{41C8DFFD-C240-4F97-A393-6DF45539EC76}"/>
              </a:ext>
            </a:extLst>
          </p:cNvPr>
          <p:cNvSpPr>
            <a:spLocks noGrp="1"/>
          </p:cNvSpPr>
          <p:nvPr>
            <p:ph type="title"/>
          </p:nvPr>
        </p:nvSpPr>
        <p:spPr/>
        <p:txBody>
          <a:bodyPr>
            <a:noAutofit/>
          </a:bodyPr>
          <a:lstStyle/>
          <a:p>
            <a:r>
              <a:rPr lang="en-US" sz="2800" dirty="0"/>
              <a:t>Protection System Misoperations 2018 Q4</a:t>
            </a:r>
          </a:p>
        </p:txBody>
      </p:sp>
    </p:spTree>
    <p:extLst>
      <p:ext uri="{BB962C8B-B14F-4D97-AF65-F5344CB8AC3E}">
        <p14:creationId xmlns:p14="http://schemas.microsoft.com/office/powerpoint/2010/main" val="21538926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BD9F1E2B-13BA-4C3B-A775-80D58E7FCAF3}"/>
              </a:ext>
            </a:extLst>
          </p:cNvPr>
          <p:cNvPicPr>
            <a:picLocks noGrp="1" noChangeAspect="1"/>
          </p:cNvPicPr>
          <p:nvPr>
            <p:ph idx="1"/>
          </p:nvPr>
        </p:nvPicPr>
        <p:blipFill>
          <a:blip r:embed="rId2"/>
          <a:stretch>
            <a:fillRect/>
          </a:stretch>
        </p:blipFill>
        <p:spPr>
          <a:xfrm>
            <a:off x="1371476" y="1219200"/>
            <a:ext cx="6324723" cy="5224910"/>
          </a:xfrm>
          <a:prstGeom prst="rect">
            <a:avLst/>
          </a:prstGeom>
        </p:spPr>
      </p:pic>
      <p:sp>
        <p:nvSpPr>
          <p:cNvPr id="5" name="Title 1">
            <a:extLst>
              <a:ext uri="{FF2B5EF4-FFF2-40B4-BE49-F238E27FC236}">
                <a16:creationId xmlns:a16="http://schemas.microsoft.com/office/drawing/2014/main" id="{9935E08F-9EAE-4272-865D-01277937F6F7}"/>
              </a:ext>
            </a:extLst>
          </p:cNvPr>
          <p:cNvSpPr>
            <a:spLocks noGrp="1"/>
          </p:cNvSpPr>
          <p:nvPr>
            <p:ph type="title"/>
          </p:nvPr>
        </p:nvSpPr>
        <p:spPr/>
        <p:txBody>
          <a:bodyPr>
            <a:noAutofit/>
          </a:bodyPr>
          <a:lstStyle/>
          <a:p>
            <a:r>
              <a:rPr lang="en-US" sz="2800" dirty="0"/>
              <a:t>Protection System Misoperations 2018 Q4</a:t>
            </a:r>
          </a:p>
        </p:txBody>
      </p:sp>
    </p:spTree>
    <p:extLst>
      <p:ext uri="{BB962C8B-B14F-4D97-AF65-F5344CB8AC3E}">
        <p14:creationId xmlns:p14="http://schemas.microsoft.com/office/powerpoint/2010/main" val="41735357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D308B0BD-03B3-41F4-BE1D-8967FF5A79A3}"/>
              </a:ext>
            </a:extLst>
          </p:cNvPr>
          <p:cNvPicPr>
            <a:picLocks noGrp="1" noChangeAspect="1"/>
          </p:cNvPicPr>
          <p:nvPr>
            <p:ph idx="1"/>
          </p:nvPr>
        </p:nvPicPr>
        <p:blipFill>
          <a:blip r:embed="rId2"/>
          <a:stretch>
            <a:fillRect/>
          </a:stretch>
        </p:blipFill>
        <p:spPr>
          <a:xfrm>
            <a:off x="1615034" y="1219200"/>
            <a:ext cx="6081165" cy="5100949"/>
          </a:xfrm>
          <a:prstGeom prst="rect">
            <a:avLst/>
          </a:prstGeom>
        </p:spPr>
      </p:pic>
      <p:sp>
        <p:nvSpPr>
          <p:cNvPr id="5" name="Title 1">
            <a:extLst>
              <a:ext uri="{FF2B5EF4-FFF2-40B4-BE49-F238E27FC236}">
                <a16:creationId xmlns:a16="http://schemas.microsoft.com/office/drawing/2014/main" id="{F89121D4-85FA-4821-AB9F-8FC6136977AD}"/>
              </a:ext>
            </a:extLst>
          </p:cNvPr>
          <p:cNvSpPr>
            <a:spLocks noGrp="1"/>
          </p:cNvSpPr>
          <p:nvPr>
            <p:ph type="title"/>
          </p:nvPr>
        </p:nvSpPr>
        <p:spPr/>
        <p:txBody>
          <a:bodyPr>
            <a:noAutofit/>
          </a:bodyPr>
          <a:lstStyle/>
          <a:p>
            <a:r>
              <a:rPr lang="en-US" sz="2800" dirty="0"/>
              <a:t>Protection System Misoperations 2018 Q4</a:t>
            </a:r>
          </a:p>
        </p:txBody>
      </p:sp>
    </p:spTree>
    <p:extLst>
      <p:ext uri="{BB962C8B-B14F-4D97-AF65-F5344CB8AC3E}">
        <p14:creationId xmlns:p14="http://schemas.microsoft.com/office/powerpoint/2010/main" val="27837044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700F0426-9527-4FD9-B79F-75E24C38C8F3}"/>
              </a:ext>
            </a:extLst>
          </p:cNvPr>
          <p:cNvPicPr>
            <a:picLocks noGrp="1" noChangeAspect="1"/>
          </p:cNvPicPr>
          <p:nvPr>
            <p:ph idx="1"/>
          </p:nvPr>
        </p:nvPicPr>
        <p:blipFill>
          <a:blip r:embed="rId2"/>
          <a:stretch>
            <a:fillRect/>
          </a:stretch>
        </p:blipFill>
        <p:spPr>
          <a:xfrm>
            <a:off x="1212578" y="1219200"/>
            <a:ext cx="6712222" cy="5282749"/>
          </a:xfrm>
          <a:prstGeom prst="rect">
            <a:avLst/>
          </a:prstGeom>
        </p:spPr>
      </p:pic>
      <p:sp>
        <p:nvSpPr>
          <p:cNvPr id="5" name="Title 1">
            <a:extLst>
              <a:ext uri="{FF2B5EF4-FFF2-40B4-BE49-F238E27FC236}">
                <a16:creationId xmlns:a16="http://schemas.microsoft.com/office/drawing/2014/main" id="{7F554ABA-0795-4019-87AF-9DD191C7F356}"/>
              </a:ext>
            </a:extLst>
          </p:cNvPr>
          <p:cNvSpPr>
            <a:spLocks noGrp="1"/>
          </p:cNvSpPr>
          <p:nvPr>
            <p:ph type="title"/>
          </p:nvPr>
        </p:nvSpPr>
        <p:spPr/>
        <p:txBody>
          <a:bodyPr>
            <a:noAutofit/>
          </a:bodyPr>
          <a:lstStyle/>
          <a:p>
            <a:r>
              <a:rPr lang="en-US" sz="2800" dirty="0"/>
              <a:t>Protection System Misoperations 2018 Q4</a:t>
            </a:r>
          </a:p>
        </p:txBody>
      </p:sp>
    </p:spTree>
    <p:extLst>
      <p:ext uri="{BB962C8B-B14F-4D97-AF65-F5344CB8AC3E}">
        <p14:creationId xmlns:p14="http://schemas.microsoft.com/office/powerpoint/2010/main" val="13019010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4230</TotalTime>
  <Words>755</Words>
  <Application>Microsoft Office PowerPoint</Application>
  <PresentationFormat>On-screen Show (4:3)</PresentationFormat>
  <Paragraphs>310</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Times New Roman</vt:lpstr>
      <vt:lpstr>Office Theme</vt:lpstr>
      <vt:lpstr>System Protection Working Group (SPWG)  Update to ROS</vt:lpstr>
      <vt:lpstr>SPWG Meeting</vt:lpstr>
      <vt:lpstr>Transmission Operator Protection System Misoperations 2018 Q4</vt:lpstr>
      <vt:lpstr>PowerPoint Presentation</vt:lpstr>
      <vt:lpstr>Protection System Misoperations – 2018 Q4</vt:lpstr>
      <vt:lpstr>Protection System Misoperations 2018 Q4</vt:lpstr>
      <vt:lpstr>Protection System Misoperations 2018 Q4</vt:lpstr>
      <vt:lpstr>Protection System Misoperations 2018 Q4</vt:lpstr>
      <vt:lpstr>Protection System Misoperations 2018 Q4</vt:lpstr>
      <vt:lpstr>Protection System Misoperations 2018 Q4</vt:lpstr>
      <vt:lpstr>PowerPoint Presentation</vt:lpstr>
      <vt:lpstr>PowerPoint Presentation</vt:lpstr>
      <vt:lpstr>ERCOT SPWG Procedure Revision</vt:lpstr>
      <vt:lpstr>ERCOT SPWG Procedure Revision</vt:lpstr>
      <vt:lpstr> Questions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Event Analysis – Weekly Report</dc:title>
  <dc:creator>Penney, David</dc:creator>
  <cp:lastModifiedBy>Davis Jr, Micheal A</cp:lastModifiedBy>
  <cp:revision>275</cp:revision>
  <cp:lastPrinted>2011-06-14T15:16:42Z</cp:lastPrinted>
  <dcterms:created xsi:type="dcterms:W3CDTF">2011-05-04T18:33:53Z</dcterms:created>
  <dcterms:modified xsi:type="dcterms:W3CDTF">2019-03-28T21:44:24Z</dcterms:modified>
</cp:coreProperties>
</file>