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8" r:id="rId8"/>
    <p:sldId id="272" r:id="rId9"/>
    <p:sldId id="269" r:id="rId10"/>
    <p:sldId id="271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Break out (3)(d)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25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content/wcm/key_documents_lists/89615/Application_for_Registration_-_IMRE.docx" TargetMode="External"/><Relationship Id="rId3" Type="http://schemas.openxmlformats.org/officeDocument/2006/relationships/hyperlink" Target="http://www.ercot.com/content/wcm/current_guides/53528/23A-110117_Nodal.doc" TargetMode="External"/><Relationship Id="rId7" Type="http://schemas.openxmlformats.org/officeDocument/2006/relationships/hyperlink" Target="http://www.ercot.com/content/wcm/current_guides/53528/23J-010119_Nodal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rcot.com/content/wcm/current_guides/53528/23I-110117_Nodal.doc" TargetMode="External"/><Relationship Id="rId5" Type="http://schemas.openxmlformats.org/officeDocument/2006/relationships/hyperlink" Target="http://www.ercot.com/content/wcm/current_guides/53528/23G-110117_Nodal.doc" TargetMode="External"/><Relationship Id="rId4" Type="http://schemas.openxmlformats.org/officeDocument/2006/relationships/hyperlink" Target="http://www.ercot.com/content/wcm/current_guides/53528/23B-010119_Nodal.doc" TargetMode="External"/><Relationship Id="rId9" Type="http://schemas.openxmlformats.org/officeDocument/2006/relationships/hyperlink" Target="http://www.ercot.com/content/mktrules/nprotocols/current/22J_100113_Nodal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8/22A-110118_Nodal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Market Entry Qualification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Protocol Roadmap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Juliana Morehead	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Assistant General Counsel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CWG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MCWG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 28,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1.1, Summary of the ERCOT Protocols Document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 u="sng" dirty="0" smtClean="0">
              <a:solidFill>
                <a:srgbClr val="0079DB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 smtClean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Section </a:t>
            </a: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23, Form A: CRRAH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Section 23, Form B: LSE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Section 23, Form G: QSE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Section 23, Form I: RE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Section 23, Form J: </a:t>
            </a:r>
            <a:r>
              <a:rPr lang="en-US" sz="1400" u="sng" dirty="0" err="1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TDSP</a:t>
            </a:r>
            <a:r>
              <a:rPr lang="en-US" sz="1400" u="sng" dirty="0">
                <a:solidFill>
                  <a:srgbClr val="0079D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Section 23, Form M: IMRE Application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(Pending – See Admin NPRR924</a:t>
            </a:r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incorporating the IMRE Application into the Protocols)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Section 22, Attachment J, Annual Certification (Verification of Risk Management Framework)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US" sz="1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QSEs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200" dirty="0"/>
          </a:p>
          <a:p>
            <a:pPr marL="457200" lvl="1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15119"/>
              </p:ext>
            </p:extLst>
          </p:nvPr>
        </p:nvGraphicFramePr>
        <p:xfrm>
          <a:off x="533400" y="990600"/>
          <a:ext cx="8229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7696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ERCOT Board can develop polices, guidelines, procedures, forms, and applications for the implementation of and operation under the Protocols.</a:t>
                      </a:r>
                      <a:endParaRPr lang="en-US" sz="2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General Application Contents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Example: 23, Form G: QSE </a:t>
            </a:r>
            <a:r>
              <a:rPr lang="en-US" sz="2000" b="1" dirty="0" smtClean="0"/>
              <a:t>Application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– Entity Information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Legal Name/Address &amp; DUNS Number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Type of Legal Structure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Contact Information</a:t>
            </a:r>
          </a:p>
          <a:p>
            <a:pPr lvl="1">
              <a:spcBef>
                <a:spcPts val="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Authorized Representative (AR) &amp; Backup AR (BAR)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 Security Administrator (USA) &amp; Backup USA (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24x7 Control or Operations System</a:t>
            </a:r>
          </a:p>
          <a:p>
            <a:pPr lvl="1">
              <a:spcBef>
                <a:spcPts val="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Proposed Commencement Date for Service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Banking Information for Funds Transfers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Banking Information (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EFTs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for Settlement &amp; Billing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Individual Contact Information</a:t>
            </a:r>
          </a:p>
          <a:p>
            <a:pPr lvl="1">
              <a:spcBef>
                <a:spcPts val="0"/>
              </a:spcBef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Accounts Payable (AP) &amp; Backup AP (BAP)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III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Declaration of Subordinate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QSEs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IV – Additional Required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Officers (SOS - Binding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uthority)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Affiliates &amp; Other Registrations 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Counter-Party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Credit Application &amp; Verification of Risk Management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Framework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Application Rejection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162635"/>
              </p:ext>
            </p:extLst>
          </p:nvPr>
        </p:nvGraphicFramePr>
        <p:xfrm>
          <a:off x="304800" y="838200"/>
          <a:ext cx="8534400" cy="2596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457200"/>
                <a:gridCol w="457200"/>
                <a:gridCol w="6553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16.2.2.3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ERCOT Approval/Rejection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QSE Application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79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16.3.2.3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ERCOT Approval/Rejection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LSE Application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79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16.5.2.3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ERCOT Approval/Rejection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RE Application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79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16.8.2.3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ERCOT Approval/Rejection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CRRAH Application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387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(2)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Appropriate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grounds for rejecting an application </a:t>
                      </a:r>
                      <a:r>
                        <a:rPr lang="en-US" sz="14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include</a:t>
                      </a:r>
                      <a:r>
                        <a:rPr lang="en-US" sz="14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387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(a)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Failure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to provide application information in allotted time;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387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(b)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Noncompliance with technical requirements;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3877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Noncompliance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with other specific Protocol requirements.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800" dirty="0" smtClean="0"/>
              <a:t>MP Registration and Qualification of Market Participants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03738"/>
            <a:ext cx="8534400" cy="562086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16.1, Registration and Execution of Agreements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16.2.1, Criteria for Qualification as a QSE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400" b="1" dirty="0" smtClean="0"/>
              <a:t>16.3, Registration of LSEs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smtClean="0"/>
              <a:t>16.5, Registration of a RE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1400" b="1" dirty="0" smtClean="0"/>
              <a:t>16.8.1, Criteria for Qualification as a CRR Account Holder</a:t>
            </a: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marL="0" indent="-457200">
              <a:spcBef>
                <a:spcPts val="600"/>
              </a:spcBef>
              <a:buNone/>
            </a:pPr>
            <a:r>
              <a:rPr lang="en-US" sz="1400" b="1" dirty="0" smtClean="0"/>
              <a:t>16.4, Registration of </a:t>
            </a:r>
            <a:r>
              <a:rPr lang="en-US" sz="1400" b="1" dirty="0" err="1" smtClean="0"/>
              <a:t>TDSPs</a:t>
            </a:r>
            <a:endParaRPr lang="en-US" sz="1400" b="1" dirty="0" smtClean="0"/>
          </a:p>
          <a:p>
            <a:pPr marL="0" indent="-457200">
              <a:spcBef>
                <a:spcPts val="600"/>
              </a:spcBef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16.15, Registration of </a:t>
            </a:r>
            <a:r>
              <a:rPr lang="en-US" sz="1400" b="1" dirty="0" err="1" smtClean="0"/>
              <a:t>IMREs</a:t>
            </a: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/>
          </a:p>
          <a:p>
            <a:pPr lvl="1">
              <a:spcBef>
                <a:spcPts val="0"/>
              </a:spcBef>
            </a:pPr>
            <a:endParaRPr lang="en-US" sz="1400" dirty="0"/>
          </a:p>
          <a:p>
            <a:pPr lvl="1"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54468"/>
              </p:ext>
            </p:extLst>
          </p:nvPr>
        </p:nvGraphicFramePr>
        <p:xfrm>
          <a:off x="304800" y="990225"/>
          <a:ext cx="861060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8077200"/>
              </a:tblGrid>
              <a:tr h="3748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prospective Market Participant must register and execute a Standard Form Market Participant Agreement (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SFA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- </a:t>
                      </a:r>
                      <a:r>
                        <a:rPr lang="en-US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Section 22, Attachment A: </a:t>
                      </a:r>
                      <a:r>
                        <a:rPr lang="en-US" sz="1100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SFA</a:t>
                      </a:r>
                      <a:r>
                        <a:rPr lang="en-US" sz="11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677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381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(3)(d) 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 part of its registration procedures, ERCOT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require “a representation to ERCOT that no officer, owner, partner or other equity interest owner of the Entity was CEO or President or collectively held more than a 10% equity interest in (as owner, partner or other equity interest owner) another Entity at the time of a default where the default resulted in amounts owed to ERCOT remaining unpaid on any Agreement with ERCOT.”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71142"/>
              </p:ext>
            </p:extLst>
          </p:nvPr>
        </p:nvGraphicFramePr>
        <p:xfrm>
          <a:off x="304800" y="2465432"/>
          <a:ext cx="8610600" cy="68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8077200"/>
              </a:tblGrid>
              <a:tr h="2563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)(d)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QSE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performing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functions of a QSE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(1)(e) 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QSE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complying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 the requirements of ERCOT Protocols and Operating Guides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613842"/>
              </p:ext>
            </p:extLst>
          </p:nvPr>
        </p:nvGraphicFramePr>
        <p:xfrm>
          <a:off x="298938" y="3437719"/>
          <a:ext cx="818270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331"/>
                <a:gridCol w="7646377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(1)(d)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LSE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performing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functions of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 LSE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1428"/>
              </p:ext>
            </p:extLst>
          </p:nvPr>
        </p:nvGraphicFramePr>
        <p:xfrm>
          <a:off x="310661" y="3921773"/>
          <a:ext cx="8686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262"/>
                <a:gridCol w="8147538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(1)(d)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performing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functions of an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21420"/>
              </p:ext>
            </p:extLst>
          </p:nvPr>
        </p:nvGraphicFramePr>
        <p:xfrm>
          <a:off x="310661" y="4447470"/>
          <a:ext cx="8610600" cy="688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262"/>
                <a:gridCol w="8071338"/>
              </a:tblGrid>
              <a:tr h="2620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(1)(d)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CRRAH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performing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functions of a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CRRAH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(1)(e) 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Demonstrate to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ERCOT’s reasonable satisfaction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CRRAH is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complying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 the requirements of ERCOT Protocols and Operating Guides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53526"/>
              </p:ext>
            </p:extLst>
          </p:nvPr>
        </p:nvGraphicFramePr>
        <p:xfrm>
          <a:off x="304800" y="5380811"/>
          <a:ext cx="8534400" cy="259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8001000"/>
              </a:tblGrid>
              <a:tr h="25922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 </a:t>
                      </a:r>
                      <a:r>
                        <a:rPr kumimoji="0" lang="en-US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capable of performing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functions of a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TDSP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as described in the Protocols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46033"/>
              </p:ext>
            </p:extLst>
          </p:nvPr>
        </p:nvGraphicFramePr>
        <p:xfrm>
          <a:off x="298938" y="5884355"/>
          <a:ext cx="846406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262"/>
                <a:gridCol w="7924799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*No similar criteria/qualification requirements for entry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4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22(A), Standard Form Market Participant Agreement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553296"/>
              </p:ext>
            </p:extLst>
          </p:nvPr>
        </p:nvGraphicFramePr>
        <p:xfrm>
          <a:off x="304800" y="838200"/>
          <a:ext cx="8534400" cy="446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609600"/>
                <a:gridCol w="457200"/>
                <a:gridCol w="381000"/>
                <a:gridCol w="655320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Section 4, Representations,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Warranties &amp; Covenants</a:t>
                      </a:r>
                      <a:endParaRPr 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(A)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MP represents, warrants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&amp; covenants that: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85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(5)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Except as set out in an exhibit to the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SFA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, ERCOT has not, within the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prior 2 years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, </a:t>
                      </a:r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terminated for default</a:t>
                      </a:r>
                      <a:r>
                        <a:rPr lang="en-US" sz="1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any agreement with MP, any company of which MP is a successor in interest, or any affiliate of MP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(6)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If any defaults are disclosed on any such exhibit,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either: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(a)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ERCOT has been paid</a:t>
                      </a:r>
                      <a:r>
                        <a:rPr lang="en-US" sz="1400" u="sng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all sums due;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or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(b)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ERCOT, in its reasonable judgment, has determined that: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■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MP’s registration is </a:t>
                      </a:r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necessary for system reliability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; and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502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■</a:t>
                      </a:r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MP has made </a:t>
                      </a:r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alternate arrangements</a:t>
                      </a:r>
                      <a:r>
                        <a:rPr lang="en-US" sz="1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satisfactory to ERCOT for the resolution of the default.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(8)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MP is </a:t>
                      </a:r>
                      <a:r>
                        <a:rPr lang="en-US" sz="14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not in violation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of any laws/ordinances/governmental rules/regulations/order of any Governmental Authority or arbitration board that would have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a materially adverse effect</a:t>
                      </a:r>
                      <a:endParaRPr lang="en-US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its performance as a MP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3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under Current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Hypothetical 1: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March 1, 2018, XYZ defaulted in ERCOT. Default resulted in $ owed to ERCOT.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March 1,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ABC applied to become MP in ERCOT. Officer of ABC was President of XYZ.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XYZ’s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default remains unpaid.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Hypothetical 2: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April 1, 2017, RST defaulted in ERCOT. Default resulted in $ owed to ERCOT.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April 1,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2018,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EFG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applied to become MP in ERCOT.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RST is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affiliate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EFG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RST’s default remains unpaid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Hypothetical 3: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April 1, 2017,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JKL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defaulted in ERCOT. Default resulted in $ owed to ERCOT.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April 1, 2019, MNO applied to become MP in ERCOT. MNO is an affiliate of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JKL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JKL’s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default remains unpaid.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639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908</Words>
  <Application>Microsoft Office PowerPoint</Application>
  <PresentationFormat>On-screen Show (4:3)</PresentationFormat>
  <Paragraphs>152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1.1, Summary of the ERCOT Protocols Document</vt:lpstr>
      <vt:lpstr>General Application Contents </vt:lpstr>
      <vt:lpstr>ERCOT Application Rejection</vt:lpstr>
      <vt:lpstr>MP Registration and Qualification of Market Participants</vt:lpstr>
      <vt:lpstr>22(A), Standard Form Market Participant Agreement </vt:lpstr>
      <vt:lpstr>Scenarios under Current Protocols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56</cp:revision>
  <cp:lastPrinted>2016-01-21T20:53:15Z</cp:lastPrinted>
  <dcterms:created xsi:type="dcterms:W3CDTF">2016-01-21T15:20:31Z</dcterms:created>
  <dcterms:modified xsi:type="dcterms:W3CDTF">2019-03-27T20:33:57Z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