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0" r:id="rId6"/>
    <p:sldId id="267" r:id="rId7"/>
    <p:sldId id="268" r:id="rId8"/>
    <p:sldId id="272" r:id="rId9"/>
    <p:sldId id="269" r:id="rId10"/>
    <p:sldId id="271" r:id="rId11"/>
    <p:sldId id="270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93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Break out (3)(d)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325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rcot.com/content/wcm/key_documents_lists/89615/Application_for_Registration_-_IMRE.docx" TargetMode="External"/><Relationship Id="rId3" Type="http://schemas.openxmlformats.org/officeDocument/2006/relationships/hyperlink" Target="http://www.ercot.com/content/wcm/current_guides/53528/23A-110117_Nodal.doc" TargetMode="External"/><Relationship Id="rId7" Type="http://schemas.openxmlformats.org/officeDocument/2006/relationships/hyperlink" Target="http://www.ercot.com/content/wcm/current_guides/53528/23J-010119_Nodal.do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ercot.com/content/wcm/current_guides/53528/23I-110117_Nodal.doc" TargetMode="External"/><Relationship Id="rId5" Type="http://schemas.openxmlformats.org/officeDocument/2006/relationships/hyperlink" Target="http://www.ercot.com/content/wcm/current_guides/53528/23G-110117_Nodal.doc" TargetMode="External"/><Relationship Id="rId4" Type="http://schemas.openxmlformats.org/officeDocument/2006/relationships/hyperlink" Target="http://www.ercot.com/content/wcm/current_guides/53528/23B-010119_Nodal.doc" TargetMode="External"/><Relationship Id="rId9" Type="http://schemas.openxmlformats.org/officeDocument/2006/relationships/hyperlink" Target="http://www.ercot.com/content/mktrules/nprotocols/current/22J_100113_Nodal.doc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current_guides/53528/22A-110118_Nodal.do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Market Entry Qualification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Protocol Roadmap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Juliana Morehead	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Assistant General Counsel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err="1" smtClean="0">
                <a:solidFill>
                  <a:schemeClr val="tx2"/>
                </a:solidFill>
              </a:rPr>
              <a:t>CWG</a:t>
            </a:r>
            <a:r>
              <a:rPr lang="en-US" dirty="0" smtClean="0">
                <a:solidFill>
                  <a:schemeClr val="tx2"/>
                </a:solidFill>
              </a:rPr>
              <a:t>/</a:t>
            </a:r>
            <a:r>
              <a:rPr lang="en-US" dirty="0" err="1" smtClean="0">
                <a:solidFill>
                  <a:schemeClr val="tx2"/>
                </a:solidFill>
              </a:rPr>
              <a:t>MCWG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March 28,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/>
              <a:t>1.1, Summary of the ERCOT Protocols Document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8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1600" u="sng" dirty="0" smtClean="0">
              <a:solidFill>
                <a:srgbClr val="0079DB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400" u="sng" dirty="0" smtClean="0">
                <a:solidFill>
                  <a:srgbClr val="0079DB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Section </a:t>
            </a:r>
            <a:r>
              <a:rPr lang="en-US" sz="1400" u="sng" dirty="0">
                <a:solidFill>
                  <a:srgbClr val="0079DB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23, Form A: CRRAH Application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400" u="sng" dirty="0">
                <a:solidFill>
                  <a:srgbClr val="0079DB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Section 23, Form B: LSE Application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400" u="sng" dirty="0">
                <a:solidFill>
                  <a:srgbClr val="0079DB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Section 23, Form G: QSE Application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400" u="sng" dirty="0">
                <a:solidFill>
                  <a:srgbClr val="0079DB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Section 23, Form I: RE Application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400" u="sng" dirty="0">
                <a:solidFill>
                  <a:srgbClr val="0079DB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Section 23, Form J: </a:t>
            </a:r>
            <a:r>
              <a:rPr lang="en-US" sz="1400" u="sng" dirty="0" err="1">
                <a:solidFill>
                  <a:srgbClr val="0079DB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TDSP</a:t>
            </a:r>
            <a:r>
              <a:rPr lang="en-US" sz="1400" u="sng" dirty="0">
                <a:solidFill>
                  <a:srgbClr val="0079DB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 Application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400" u="sng" dirty="0">
                <a:solidFill>
                  <a:srgbClr val="0563C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8"/>
              </a:rPr>
              <a:t>Section 23, Form M: IMRE Application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(Pending – See Admin NPRR924</a:t>
            </a:r>
            <a:r>
              <a:rPr lang="en-US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incorporating the IMRE Application into the Protocols)</a:t>
            </a:r>
            <a:endParaRPr lang="en-US" sz="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1400" u="sng" dirty="0" smtClean="0">
                <a:solidFill>
                  <a:srgbClr val="0563C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9"/>
              </a:rPr>
              <a:t>Section 22, Attachment J, Annual Certification (Verification of Risk Management Framework)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sz="1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 </a:t>
            </a:r>
            <a:r>
              <a:rPr lang="en-US" sz="10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QSEs</a:t>
            </a:r>
            <a:r>
              <a:rPr lang="en-US" sz="1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marL="457200" lvl="1" indent="0">
              <a:buNone/>
            </a:pPr>
            <a:endParaRPr lang="en-US" sz="1200" dirty="0" smtClean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2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200" dirty="0" smtClean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lvl="1" indent="0">
              <a:spcBef>
                <a:spcPts val="0"/>
              </a:spcBef>
              <a:buNone/>
            </a:pPr>
            <a:endParaRPr lang="en-US" sz="1200" dirty="0"/>
          </a:p>
          <a:p>
            <a:pPr marL="457200" lvl="1" indent="0">
              <a:buNone/>
            </a:pPr>
            <a:endParaRPr lang="en-US" sz="12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615119"/>
              </p:ext>
            </p:extLst>
          </p:nvPr>
        </p:nvGraphicFramePr>
        <p:xfrm>
          <a:off x="533400" y="990600"/>
          <a:ext cx="82296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/>
                <a:gridCol w="76962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ERCOT Board can develop polices, guidelines, procedures, forms, and applications for the implementation of and operation under the Protocols.</a:t>
                      </a:r>
                      <a:endParaRPr lang="en-US" sz="24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General Application Contents 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4864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Example: 23, Form G: QSE </a:t>
            </a:r>
            <a:r>
              <a:rPr lang="en-US" sz="2000" b="1" dirty="0" smtClean="0"/>
              <a:t>Application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Part </a:t>
            </a: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 – Entity Information</a:t>
            </a:r>
          </a:p>
          <a:p>
            <a:pPr>
              <a:spcBef>
                <a:spcPts val="0"/>
              </a:spcBef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Legal Name/Address &amp; DUNS Number</a:t>
            </a:r>
          </a:p>
          <a:p>
            <a:pPr>
              <a:spcBef>
                <a:spcPts val="0"/>
              </a:spcBef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Type of Legal Structure</a:t>
            </a:r>
          </a:p>
          <a:p>
            <a:pPr>
              <a:spcBef>
                <a:spcPts val="0"/>
              </a:spcBef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Individual Contact Information</a:t>
            </a:r>
          </a:p>
          <a:p>
            <a:pPr lvl="1">
              <a:spcBef>
                <a:spcPts val="0"/>
              </a:spcBef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Authorized Representative (AR) &amp; Backup AR (BAR)</a:t>
            </a:r>
          </a:p>
          <a:p>
            <a:pPr lvl="1">
              <a:spcBef>
                <a:spcPts val="0"/>
              </a:spcBef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User Security Administrator (USA) &amp; Backup USA (</a:t>
            </a:r>
            <a:r>
              <a:rPr lang="en-US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BUSA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lvl="1">
              <a:spcBef>
                <a:spcPts val="0"/>
              </a:spcBef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24x7 Control or Operations System</a:t>
            </a:r>
          </a:p>
          <a:p>
            <a:pPr lvl="1">
              <a:spcBef>
                <a:spcPts val="0"/>
              </a:spcBef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Compliance</a:t>
            </a:r>
          </a:p>
          <a:p>
            <a:pPr>
              <a:spcBef>
                <a:spcPts val="0"/>
              </a:spcBef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Proposed Commencement Date for Service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Part </a:t>
            </a: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II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</a:t>
            </a: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Banking Information for Funds Transfers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Banking Information (</a:t>
            </a: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EFTs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for Settlement &amp; Billing</a:t>
            </a:r>
          </a:p>
          <a:p>
            <a:pPr>
              <a:spcBef>
                <a:spcPts val="0"/>
              </a:spcBef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Individual Contact Information</a:t>
            </a:r>
          </a:p>
          <a:p>
            <a:pPr lvl="1">
              <a:spcBef>
                <a:spcPts val="0"/>
              </a:spcBef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Accounts Payable (AP) &amp; Backup AP (BAP)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Part </a:t>
            </a: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III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</a:t>
            </a: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Declaration of Subordinate </a:t>
            </a:r>
            <a:r>
              <a:rPr lang="en-US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QSEs</a:t>
            </a:r>
            <a:endParaRPr lang="en-US" sz="16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Part </a:t>
            </a: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IV – Additional Required </a:t>
            </a: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Information</a:t>
            </a:r>
            <a:endParaRPr lang="en-US" sz="16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Officers (SOS - Binding 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uthority)</a:t>
            </a:r>
          </a:p>
          <a:p>
            <a:pPr>
              <a:spcBef>
                <a:spcPts val="0"/>
              </a:spcBef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Affiliates &amp; Other Registrations </a:t>
            </a:r>
          </a:p>
          <a:p>
            <a:pPr>
              <a:spcBef>
                <a:spcPts val="0"/>
              </a:spcBef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Counter-Party 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Credit Application &amp; Verification of Risk Management 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Framework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spcBef>
                <a:spcPts val="0"/>
              </a:spcBef>
              <a:buNone/>
            </a:pPr>
            <a:endParaRPr lang="en-US" sz="2000" b="1" dirty="0"/>
          </a:p>
          <a:p>
            <a:pPr marL="0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587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ERCOT Application Rejection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4162635"/>
              </p:ext>
            </p:extLst>
          </p:nvPr>
        </p:nvGraphicFramePr>
        <p:xfrm>
          <a:off x="304800" y="838200"/>
          <a:ext cx="8534400" cy="25966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6800"/>
                <a:gridCol w="457200"/>
                <a:gridCol w="457200"/>
                <a:gridCol w="6553200"/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16.2.2.3</a:t>
                      </a:r>
                      <a:endParaRPr lang="en-US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ERCOT Approval/Rejection</a:t>
                      </a:r>
                      <a:r>
                        <a:rPr lang="en-US" sz="16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of QSE Application</a:t>
                      </a:r>
                      <a:endParaRPr lang="en-US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57981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16.3.2.3</a:t>
                      </a:r>
                      <a:endParaRPr lang="en-US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ERCOT Approval/Rejection</a:t>
                      </a:r>
                      <a:r>
                        <a:rPr lang="en-US" sz="16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of LSE Application</a:t>
                      </a:r>
                      <a:endParaRPr lang="en-US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i="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57981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16.5.2.3</a:t>
                      </a:r>
                      <a:endParaRPr lang="en-US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ERCOT Approval/Rejection</a:t>
                      </a:r>
                      <a:r>
                        <a:rPr lang="en-US" sz="16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of RE Application</a:t>
                      </a:r>
                      <a:endParaRPr lang="en-US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57981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16.8.2.3</a:t>
                      </a:r>
                      <a:endParaRPr lang="en-US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ERCOT Approval/Rejection</a:t>
                      </a:r>
                      <a:r>
                        <a:rPr lang="en-US" sz="16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of CRRAH Application</a:t>
                      </a:r>
                      <a:endParaRPr lang="en-US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13877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(2)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Appropriate</a:t>
                      </a:r>
                      <a:r>
                        <a:rPr lang="en-US" sz="14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grounds for rejecting an application </a:t>
                      </a:r>
                      <a:r>
                        <a:rPr lang="en-US" sz="1400" i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include</a:t>
                      </a:r>
                      <a:r>
                        <a:rPr lang="en-US" sz="1400" i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13877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(a)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Failure</a:t>
                      </a:r>
                      <a:r>
                        <a:rPr lang="en-US" sz="14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to provide application information in allotted time;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13877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(b)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Noncompliance with technical requirements;</a:t>
                      </a:r>
                      <a:r>
                        <a:rPr lang="en-US" sz="14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13877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(c)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Noncompliance</a:t>
                      </a:r>
                      <a:r>
                        <a:rPr lang="en-US" sz="14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with other specific Protocol requirements.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131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365918"/>
          </a:xfrm>
        </p:spPr>
        <p:txBody>
          <a:bodyPr/>
          <a:lstStyle/>
          <a:p>
            <a:r>
              <a:rPr lang="en-US" sz="1800" dirty="0" smtClean="0"/>
              <a:t>MP Registration and Qualification of Market Participants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03738"/>
            <a:ext cx="8534400" cy="5620861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16.1, Registration and Execution of Agreements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/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/>
          </a:p>
          <a:p>
            <a:pPr marL="0" indent="0">
              <a:spcBef>
                <a:spcPts val="0"/>
              </a:spcBef>
              <a:buNone/>
            </a:pPr>
            <a:endParaRPr lang="en-US" sz="1400" b="1" dirty="0"/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/>
          </a:p>
          <a:p>
            <a:pPr marL="0" indent="0">
              <a:spcBef>
                <a:spcPts val="0"/>
              </a:spcBef>
              <a:buNone/>
            </a:pPr>
            <a:endParaRPr lang="en-US" sz="1400" b="1" dirty="0"/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 smtClean="0"/>
              <a:t>16.2.1, Criteria for Qualification as a QSE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/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/>
          </a:p>
          <a:p>
            <a:pPr marL="0" indent="0">
              <a:spcBef>
                <a:spcPts val="0"/>
              </a:spcBef>
              <a:buNone/>
            </a:pPr>
            <a:endParaRPr lang="en-US" sz="1400" b="1" dirty="0"/>
          </a:p>
          <a:p>
            <a:pPr marL="0" indent="0">
              <a:spcBef>
                <a:spcPts val="1200"/>
              </a:spcBef>
              <a:buNone/>
            </a:pPr>
            <a:r>
              <a:rPr lang="en-US" sz="1400" b="1" dirty="0" smtClean="0"/>
              <a:t>16.3, Registration of LSEs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en-US" sz="1400" b="1" dirty="0" smtClean="0"/>
              <a:t>16.5, Registration of a RE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en-US" sz="1400" b="1" dirty="0" smtClean="0"/>
              <a:t>16.8.1, Criteria for Qualification as a CRR Account Holder</a:t>
            </a:r>
            <a:endParaRPr lang="en-US" sz="1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400" b="1" dirty="0"/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/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/>
          </a:p>
          <a:p>
            <a:pPr marL="0" indent="-457200">
              <a:spcBef>
                <a:spcPts val="600"/>
              </a:spcBef>
              <a:buNone/>
            </a:pPr>
            <a:r>
              <a:rPr lang="en-US" sz="1400" b="1" dirty="0" smtClean="0"/>
              <a:t>16.4, Registration of </a:t>
            </a:r>
            <a:r>
              <a:rPr lang="en-US" sz="1400" b="1" dirty="0" err="1" smtClean="0"/>
              <a:t>TDSPs</a:t>
            </a:r>
            <a:endParaRPr lang="en-US" sz="1400" b="1" dirty="0" smtClean="0"/>
          </a:p>
          <a:p>
            <a:pPr marL="0" indent="-457200">
              <a:spcBef>
                <a:spcPts val="600"/>
              </a:spcBef>
              <a:buNone/>
            </a:pPr>
            <a:endParaRPr lang="en-US" sz="14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 smtClean="0"/>
              <a:t>16.15, Registration of </a:t>
            </a:r>
            <a:r>
              <a:rPr lang="en-US" sz="1400" b="1" dirty="0" err="1" smtClean="0"/>
              <a:t>IMREs</a:t>
            </a:r>
            <a:endParaRPr lang="en-US" sz="1400" b="1" dirty="0" smtClean="0"/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/>
          </a:p>
          <a:p>
            <a:pPr lvl="1">
              <a:spcBef>
                <a:spcPts val="0"/>
              </a:spcBef>
            </a:pPr>
            <a:endParaRPr lang="en-US" sz="1400" dirty="0"/>
          </a:p>
          <a:p>
            <a:pPr lvl="1">
              <a:spcBef>
                <a:spcPts val="0"/>
              </a:spcBef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154468"/>
              </p:ext>
            </p:extLst>
          </p:nvPr>
        </p:nvGraphicFramePr>
        <p:xfrm>
          <a:off x="304800" y="990225"/>
          <a:ext cx="8610600" cy="1188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/>
                <a:gridCol w="8077200"/>
              </a:tblGrid>
              <a:tr h="37483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Each prospective Market Participant must register and execute a Standard Form Market Participant Agreement (</a:t>
                      </a:r>
                      <a:r>
                        <a:rPr kumimoji="0" lang="en-US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SFA</a:t>
                      </a: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 - </a:t>
                      </a:r>
                      <a:r>
                        <a:rPr lang="en-US" sz="11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Section 22, Attachment A: </a:t>
                      </a:r>
                      <a:r>
                        <a:rPr lang="en-US" sz="1100" u="sng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SFA</a:t>
                      </a:r>
                      <a:r>
                        <a:rPr lang="en-US" sz="11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 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5B677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53818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(3)(d) </a:t>
                      </a:r>
                      <a:endParaRPr 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 part of its registration procedures, ERCOT </a:t>
                      </a:r>
                      <a:r>
                        <a:rPr kumimoji="0" lang="en-US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may</a:t>
                      </a: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require “a representation to ERCOT that no officer, owner, partner or other equity interest owner of the Entity was CEO or President or collectively held more than a 10% equity interest in (as owner, partner or other equity interest owner) another Entity at the time of a default where the default resulted in amounts owed to ERCOT remaining unpaid on any Agreement with ERCOT.”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771142"/>
              </p:ext>
            </p:extLst>
          </p:nvPr>
        </p:nvGraphicFramePr>
        <p:xfrm>
          <a:off x="304800" y="2465432"/>
          <a:ext cx="8610600" cy="68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/>
                <a:gridCol w="8077200"/>
              </a:tblGrid>
              <a:tr h="25638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(1</a:t>
                      </a: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)(d)</a:t>
                      </a:r>
                      <a:endParaRPr 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Demonstrate to </a:t>
                      </a:r>
                      <a:r>
                        <a:rPr kumimoji="0" lang="en-US" sz="11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ERCOT’s reasonable satisfaction </a:t>
                      </a: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that QSE is </a:t>
                      </a:r>
                      <a:r>
                        <a:rPr kumimoji="0" lang="en-US" sz="11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capable of performing </a:t>
                      </a: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functions of a QSE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(1)(e) </a:t>
                      </a:r>
                      <a:endParaRPr 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Demonstrate to </a:t>
                      </a:r>
                      <a:r>
                        <a:rPr kumimoji="0" lang="en-US" sz="11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ERCOT’s reasonable satisfaction </a:t>
                      </a: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that QSE is </a:t>
                      </a:r>
                      <a:r>
                        <a:rPr kumimoji="0" lang="en-US" sz="11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capable of complying </a:t>
                      </a: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with the requirements of ERCOT Protocols and Operating Guides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613842"/>
              </p:ext>
            </p:extLst>
          </p:nvPr>
        </p:nvGraphicFramePr>
        <p:xfrm>
          <a:off x="298938" y="3437719"/>
          <a:ext cx="8182708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6331"/>
                <a:gridCol w="7646377"/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(1)(d)</a:t>
                      </a:r>
                      <a:endParaRPr 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Demonstrate to </a:t>
                      </a:r>
                      <a:r>
                        <a:rPr kumimoji="0" lang="en-US" sz="11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ERCOT’s reasonable satisfaction </a:t>
                      </a: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that </a:t>
                      </a: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LSE is </a:t>
                      </a:r>
                      <a:r>
                        <a:rPr kumimoji="0" lang="en-US" sz="11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capable of </a:t>
                      </a:r>
                      <a:r>
                        <a:rPr kumimoji="0" lang="en-US" sz="11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performing</a:t>
                      </a: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the </a:t>
                      </a: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functions of </a:t>
                      </a: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 LSE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01428"/>
              </p:ext>
            </p:extLst>
          </p:nvPr>
        </p:nvGraphicFramePr>
        <p:xfrm>
          <a:off x="310661" y="3921773"/>
          <a:ext cx="86868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9262"/>
                <a:gridCol w="8147538"/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(1)(d)</a:t>
                      </a:r>
                      <a:endParaRPr 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Demonstrate to </a:t>
                      </a:r>
                      <a:r>
                        <a:rPr kumimoji="0" lang="en-US" sz="11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ERCOT’s reasonable satisfaction </a:t>
                      </a: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that </a:t>
                      </a: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 is </a:t>
                      </a:r>
                      <a:r>
                        <a:rPr kumimoji="0" lang="en-US" sz="11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capable of performing </a:t>
                      </a: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functions of an </a:t>
                      </a: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821420"/>
              </p:ext>
            </p:extLst>
          </p:nvPr>
        </p:nvGraphicFramePr>
        <p:xfrm>
          <a:off x="310661" y="4447470"/>
          <a:ext cx="8610600" cy="6887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9262"/>
                <a:gridCol w="8071338"/>
              </a:tblGrid>
              <a:tr h="262017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(1)(d)</a:t>
                      </a:r>
                      <a:endParaRPr 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Demonstrate to </a:t>
                      </a:r>
                      <a:r>
                        <a:rPr kumimoji="0" lang="en-US" sz="11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ERCOT’s reasonable satisfaction </a:t>
                      </a: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that </a:t>
                      </a: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CRRAH is </a:t>
                      </a:r>
                      <a:r>
                        <a:rPr kumimoji="0" lang="en-US" sz="11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capable of performing </a:t>
                      </a: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functions of a </a:t>
                      </a: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CRRAH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(1)(e) </a:t>
                      </a:r>
                      <a:endParaRPr 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Demonstrate to </a:t>
                      </a:r>
                      <a:r>
                        <a:rPr kumimoji="0" lang="en-US" sz="11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ERCOT’s reasonable satisfaction </a:t>
                      </a: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that </a:t>
                      </a: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CRRAH is </a:t>
                      </a:r>
                      <a:r>
                        <a:rPr kumimoji="0" lang="en-US" sz="11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capable of complying </a:t>
                      </a: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with the requirements of ERCOT Protocols and Operating Guides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553526"/>
              </p:ext>
            </p:extLst>
          </p:nvPr>
        </p:nvGraphicFramePr>
        <p:xfrm>
          <a:off x="304800" y="5380811"/>
          <a:ext cx="8534400" cy="2592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/>
                <a:gridCol w="8001000"/>
              </a:tblGrid>
              <a:tr h="259227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(1</a:t>
                      </a: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 </a:t>
                      </a:r>
                      <a:r>
                        <a:rPr kumimoji="0" lang="en-US" sz="11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capable of performing </a:t>
                      </a: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functions of a </a:t>
                      </a:r>
                      <a:r>
                        <a:rPr kumimoji="0" lang="en-US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TDSP</a:t>
                      </a: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as described in the Protocols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246033"/>
              </p:ext>
            </p:extLst>
          </p:nvPr>
        </p:nvGraphicFramePr>
        <p:xfrm>
          <a:off x="298938" y="5884355"/>
          <a:ext cx="8464061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9262"/>
                <a:gridCol w="7924799"/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*No similar criteria/qualification requirements for entry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9346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22(A), Standard Form Market Participant Agreement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4553296"/>
              </p:ext>
            </p:extLst>
          </p:nvPr>
        </p:nvGraphicFramePr>
        <p:xfrm>
          <a:off x="304800" y="838200"/>
          <a:ext cx="8534400" cy="4465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/>
                <a:gridCol w="609600"/>
                <a:gridCol w="457200"/>
                <a:gridCol w="381000"/>
                <a:gridCol w="6553200"/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Section 4, Representations,</a:t>
                      </a:r>
                      <a:r>
                        <a:rPr lang="en-US" sz="16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Warranties &amp; Covenants</a:t>
                      </a:r>
                      <a:endParaRPr lang="en-US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(A)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MP represents, warrants</a:t>
                      </a:r>
                      <a:r>
                        <a:rPr lang="en-US" sz="14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 &amp; covenants that: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5852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(5)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Except as set out in an exhibit to the </a:t>
                      </a:r>
                      <a:r>
                        <a:rPr lang="en-US" sz="14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SFA</a:t>
                      </a:r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, ERCOT has not, within the</a:t>
                      </a:r>
                      <a:r>
                        <a:rPr lang="en-US" sz="14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4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prior 2 years</a:t>
                      </a:r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, </a:t>
                      </a:r>
                      <a:r>
                        <a:rPr lang="en-US" sz="14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terminated for default</a:t>
                      </a:r>
                      <a:r>
                        <a:rPr lang="en-US" sz="1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any agreement with MP, any company of which MP is a successor in interest, or any affiliate of MP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(6)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If any defaults are disclosed on any such exhibit,</a:t>
                      </a:r>
                      <a:r>
                        <a:rPr lang="en-US" sz="14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either: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(a)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ERCOT has been paid</a:t>
                      </a:r>
                      <a:r>
                        <a:rPr lang="en-US" sz="1400" u="sng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all sums due;</a:t>
                      </a:r>
                      <a:r>
                        <a:rPr lang="en-US" sz="14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 or 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(b)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ERCOT, in its reasonable judgment, has determined that: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■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MP’s registration is </a:t>
                      </a:r>
                      <a:r>
                        <a:rPr lang="en-US" sz="14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necessary for system reliability</a:t>
                      </a:r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; and 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6502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■</a:t>
                      </a:r>
                      <a:endParaRPr lang="en-US" sz="14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MP has made </a:t>
                      </a:r>
                      <a:r>
                        <a:rPr lang="en-US" sz="14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alternate arrangements</a:t>
                      </a:r>
                      <a:r>
                        <a:rPr lang="en-US" sz="1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satisfactory to ERCOT for the resolution of the default.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(8)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MP is </a:t>
                      </a:r>
                      <a:r>
                        <a:rPr lang="en-US" sz="14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not in violation </a:t>
                      </a:r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of any laws/ordinances/governmental rules/regulations/order of any Governmental Authority or arbitration board that would have</a:t>
                      </a:r>
                      <a:r>
                        <a:rPr lang="en-US" sz="14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 a materially adverse effect</a:t>
                      </a:r>
                      <a:endParaRPr lang="en-US" sz="14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  <a:p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its performance as a MP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230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Scenarios under Current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Hypothetical 1:</a:t>
            </a: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On March 1, 2018, XYZ defaulted in ERCOT. Default resulted in $ owed to ERCOT. </a:t>
            </a: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On March 1,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2019,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ABC applied to become MP in ERCOT. Officer of ABC was President of XYZ. </a:t>
            </a: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XYZ’s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default remains unpaid.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n-US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0" indent="0">
              <a:spcBef>
                <a:spcPts val="0"/>
              </a:spcBef>
              <a:buNone/>
              <a:defRPr/>
            </a:pP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Hypothetical 2: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On April 1, 2017, RST defaulted in ERCOT. Default resulted in $ owed to ERCOT.</a:t>
            </a: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On April 1,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2018, </a:t>
            </a: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EFG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applied to become MP in ERCOT.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RST is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 affiliate of </a:t>
            </a: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EFG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RST’s default remains unpaid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Hypothetical 3:</a:t>
            </a:r>
            <a:endParaRPr lang="en-US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On April 1, 2017,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JKL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defaulted in ERCOT. Default resulted in $ owed to ERCOT.</a:t>
            </a: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On April 1, 2019, MNO applied to become MP in ERCOT. MNO is an affiliate of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JKL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JKL’s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default remains unpaid.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86399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</TotalTime>
  <Words>908</Words>
  <Application>Microsoft Office PowerPoint</Application>
  <PresentationFormat>On-screen Show (4:3)</PresentationFormat>
  <Paragraphs>152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1.1, Summary of the ERCOT Protocols Document</vt:lpstr>
      <vt:lpstr>General Application Contents </vt:lpstr>
      <vt:lpstr>ERCOT Application Rejection</vt:lpstr>
      <vt:lpstr>MP Registration and Qualification of Market Participants</vt:lpstr>
      <vt:lpstr>22(A), Standard Form Market Participant Agreement </vt:lpstr>
      <vt:lpstr>Scenarios under Current Protocols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ERCOT</cp:lastModifiedBy>
  <cp:revision>56</cp:revision>
  <cp:lastPrinted>2016-01-21T20:53:15Z</cp:lastPrinted>
  <dcterms:created xsi:type="dcterms:W3CDTF">2016-01-21T15:20:31Z</dcterms:created>
  <dcterms:modified xsi:type="dcterms:W3CDTF">2019-03-27T20:33:57Z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