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34" r:id="rId8"/>
    <p:sldId id="335" r:id="rId9"/>
    <p:sldId id="337" r:id="rId10"/>
    <p:sldId id="336" r:id="rId11"/>
    <p:sldId id="331" r:id="rId12"/>
    <p:sldId id="332" r:id="rId13"/>
    <p:sldId id="33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74047" autoAdjust="0"/>
  </p:normalViewPr>
  <p:slideViewPr>
    <p:cSldViewPr showGuides="1">
      <p:cViewPr varScale="1">
        <p:scale>
          <a:sx n="60" d="100"/>
          <a:sy n="60" d="100"/>
        </p:scale>
        <p:origin x="17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chen\AppData\Local\Microsoft\Windows\Temporary%20Internet%20Files\Content.Outlook\PPJDFL87\Final_Data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Monthly</a:t>
            </a:r>
            <a:r>
              <a:rPr lang="en-US" baseline="0"/>
              <a:t> </a:t>
            </a:r>
            <a:r>
              <a:rPr lang="en-US"/>
              <a:t>RENA</a:t>
            </a:r>
            <a:r>
              <a:rPr lang="en-US" baseline="0"/>
              <a:t>  and the Contribitons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DAM AWARDS w/ LTO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_([$$-409]* #,##0_);_([$$-409]* \(#,##0\);_([$$-409]* "-"_);_(@_)</c:formatCode>
                <c:ptCount val="12"/>
                <c:pt idx="0">
                  <c:v>20535027.692749999</c:v>
                </c:pt>
                <c:pt idx="1">
                  <c:v>1409792.6907500003</c:v>
                </c:pt>
                <c:pt idx="2">
                  <c:v>3147090.0100000002</c:v>
                </c:pt>
                <c:pt idx="3">
                  <c:v>3309906.4677500008</c:v>
                </c:pt>
                <c:pt idx="4">
                  <c:v>7269250.4625000004</c:v>
                </c:pt>
                <c:pt idx="5">
                  <c:v>1418768.8117500001</c:v>
                </c:pt>
                <c:pt idx="6">
                  <c:v>878856.78225000005</c:v>
                </c:pt>
                <c:pt idx="7">
                  <c:v>8418921.9590000007</c:v>
                </c:pt>
                <c:pt idx="8">
                  <c:v>1152379.159</c:v>
                </c:pt>
                <c:pt idx="9">
                  <c:v>604705.29125000013</c:v>
                </c:pt>
                <c:pt idx="10">
                  <c:v>1558558.3767500003</c:v>
                </c:pt>
                <c:pt idx="11">
                  <c:v>1543142.9542500004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OVERSOLD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_([$$-409]* #,##0_);_([$$-409]* \(#,##0\);_([$$-409]* "-"_);_(@_)</c:formatCode>
                <c:ptCount val="12"/>
                <c:pt idx="0">
                  <c:v>-3399961.6586332754</c:v>
                </c:pt>
                <c:pt idx="1">
                  <c:v>1528611.2680726745</c:v>
                </c:pt>
                <c:pt idx="2">
                  <c:v>14651360.231061604</c:v>
                </c:pt>
                <c:pt idx="3">
                  <c:v>-1788857.8751919933</c:v>
                </c:pt>
                <c:pt idx="4">
                  <c:v>5535762.067073321</c:v>
                </c:pt>
                <c:pt idx="5">
                  <c:v>21226765.136478778</c:v>
                </c:pt>
                <c:pt idx="6">
                  <c:v>3380607.7708886638</c:v>
                </c:pt>
                <c:pt idx="7">
                  <c:v>5104763.772331371</c:v>
                </c:pt>
                <c:pt idx="8">
                  <c:v>5637394.4856101507</c:v>
                </c:pt>
                <c:pt idx="9">
                  <c:v>5908923.0345074087</c:v>
                </c:pt>
                <c:pt idx="10">
                  <c:v>-2351562.8116834657</c:v>
                </c:pt>
                <c:pt idx="11">
                  <c:v>3938711.8687096266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_([$$-409]* #,##0_);_([$$-409]* \(#,##0\);_([$$-409]* "-"_);_(@_)</c:formatCode>
                <c:ptCount val="12"/>
                <c:pt idx="0">
                  <c:v>347661.74588327715</c:v>
                </c:pt>
                <c:pt idx="1">
                  <c:v>-2246655.9888226753</c:v>
                </c:pt>
                <c:pt idx="2">
                  <c:v>-958197.88106160425</c:v>
                </c:pt>
                <c:pt idx="3">
                  <c:v>448002.72744199191</c:v>
                </c:pt>
                <c:pt idx="4">
                  <c:v>6450097.6504266784</c:v>
                </c:pt>
                <c:pt idx="5">
                  <c:v>7637308.0317712277</c:v>
                </c:pt>
                <c:pt idx="6">
                  <c:v>4711943.2668613344</c:v>
                </c:pt>
                <c:pt idx="7">
                  <c:v>-919503.78133136872</c:v>
                </c:pt>
                <c:pt idx="8">
                  <c:v>82669.305389849469</c:v>
                </c:pt>
                <c:pt idx="9">
                  <c:v>4825344.6342425961</c:v>
                </c:pt>
                <c:pt idx="10">
                  <c:v>1111985.9149334659</c:v>
                </c:pt>
                <c:pt idx="11">
                  <c:v>1524965.6470403718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22248632"/>
        <c:axId val="42225137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_([$$-409]* #,##0_);_([$$-409]* \(#,##0\);_([$$-409]* "-"_);_(@_)</c:formatCode>
                <c:ptCount val="12"/>
                <c:pt idx="0">
                  <c:v>17482727.780000001</c:v>
                </c:pt>
                <c:pt idx="1">
                  <c:v>691747.96999999974</c:v>
                </c:pt>
                <c:pt idx="2">
                  <c:v>16840252.359999999</c:v>
                </c:pt>
                <c:pt idx="3">
                  <c:v>1969051.3199999994</c:v>
                </c:pt>
                <c:pt idx="4">
                  <c:v>19255110.18</c:v>
                </c:pt>
                <c:pt idx="5">
                  <c:v>30282841.980000004</c:v>
                </c:pt>
                <c:pt idx="6">
                  <c:v>8971407.8199999984</c:v>
                </c:pt>
                <c:pt idx="7">
                  <c:v>12604181.950000003</c:v>
                </c:pt>
                <c:pt idx="8">
                  <c:v>6872442.9500000002</c:v>
                </c:pt>
                <c:pt idx="9">
                  <c:v>11338972.960000005</c:v>
                </c:pt>
                <c:pt idx="10">
                  <c:v>318981.48000000033</c:v>
                </c:pt>
                <c:pt idx="11">
                  <c:v>7006820.4699999988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2248632"/>
        <c:axId val="422251376"/>
      </c:lineChart>
      <c:catAx>
        <c:axId val="422248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251376"/>
        <c:crosses val="autoZero"/>
        <c:auto val="1"/>
        <c:lblAlgn val="ctr"/>
        <c:lblOffset val="100"/>
        <c:noMultiLvlLbl val="0"/>
      </c:catAx>
      <c:valAx>
        <c:axId val="42225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[$$-409]* #,##0_);_([$$-409]* \(#,##0\);_([$$-409]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224863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55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25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17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67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1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209800"/>
            <a:ext cx="564603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2018 RENA Review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Matthew Young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March 25, 2019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Convergence Illustration – RENA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67600" y="617220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 to scale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91" y="1436834"/>
            <a:ext cx="7744709" cy="42781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57800" y="1371600"/>
            <a:ext cx="3124200" cy="4419600"/>
          </a:xfrm>
          <a:prstGeom prst="rect">
            <a:avLst/>
          </a:prstGeom>
          <a:noFill/>
          <a:ln w="349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1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How RENA is Analyzed </a:t>
            </a:r>
            <a:r>
              <a:rPr lang="en-US" sz="2400" dirty="0"/>
              <a:t>U</a:t>
            </a:r>
            <a:r>
              <a:rPr lang="en-US" sz="2400" dirty="0" smtClean="0"/>
              <a:t>sing SCED Data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2347" y="1118596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258678" y="4317127"/>
            <a:ext cx="8610600" cy="18288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66737" y="4307804"/>
            <a:ext cx="408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Analysis in 5-minute SCED interval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182680"/>
            <a:ext cx="8610600" cy="240688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450035" y="1233822"/>
            <a:ext cx="4391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RENA in 15-minute settlement </a:t>
            </a:r>
            <a:r>
              <a:rPr lang="en-US" i="1" dirty="0">
                <a:solidFill>
                  <a:schemeClr val="tx2"/>
                </a:solidFill>
              </a:rPr>
              <a:t>i</a:t>
            </a:r>
            <a:r>
              <a:rPr lang="en-US" i="1" dirty="0" smtClean="0">
                <a:solidFill>
                  <a:schemeClr val="tx2"/>
                </a:solidFill>
              </a:rPr>
              <a:t>nterval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1095" y="1544188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C000"/>
                </a:solidFill>
              </a:rPr>
              <a:t>Σ </a:t>
            </a:r>
            <a:r>
              <a:rPr lang="en-US" b="1" dirty="0" smtClean="0">
                <a:solidFill>
                  <a:srgbClr val="FFC000"/>
                </a:solidFill>
              </a:rPr>
              <a:t>RESREV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+</a:t>
            </a:r>
            <a:r>
              <a:rPr lang="el-GR" b="1" dirty="0" smtClean="0">
                <a:solidFill>
                  <a:srgbClr val="FFC000"/>
                </a:solidFill>
              </a:rPr>
              <a:t>Σ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WSLAMTTOT +BLTRAMTTOT </a:t>
            </a:r>
            <a:r>
              <a:rPr lang="en-US" b="1" dirty="0" smtClean="0">
                <a:solidFill>
                  <a:srgbClr val="FFC000"/>
                </a:solidFill>
              </a:rPr>
              <a:t>+RTDCIMPAMTTOT  +RTDCEXPAMTTOT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+</a:t>
            </a:r>
            <a:r>
              <a:rPr lang="el-GR" b="1" dirty="0" smtClean="0">
                <a:solidFill>
                  <a:srgbClr val="FFC000"/>
                </a:solidFill>
              </a:rPr>
              <a:t>Σ </a:t>
            </a:r>
            <a:r>
              <a:rPr lang="en-US" b="1" dirty="0">
                <a:solidFill>
                  <a:srgbClr val="FFC000"/>
                </a:solidFill>
              </a:rPr>
              <a:t>RTSPPEW</a:t>
            </a:r>
            <a:r>
              <a:rPr lang="en-US" b="1" i="1" dirty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* (RTMGNM– RTAML) </a:t>
            </a:r>
            <a:endParaRPr lang="en-US" b="1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31531" y="2159230"/>
                <a:ext cx="1447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36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531" y="2159230"/>
                <a:ext cx="1447800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81000" y="2143113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RTOBLAMTTOT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+RTOBLLOAMTTOT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 4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RTSPP* (DAEP * ¼– DAES * ¼) 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6674" y="5032542"/>
                <a:ext cx="3810000" cy="876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𝑙𝑙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𝐷𝐴𝑀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𝐴𝑤𝑎𝑟𝑑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𝐿𝑀𝑃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𝑅𝑇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74" y="5032542"/>
                <a:ext cx="3810000" cy="8769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91689" y="5059947"/>
                <a:ext cx="1447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sz="36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689" y="5059947"/>
                <a:ext cx="1447800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00542" y="5059947"/>
                <a:ext cx="4182774" cy="8032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𝑎𝑙𝑙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𝐶𝑜𝑛𝑠𝑡𝑟𝑎𝑖𝑛𝑡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𝐹𝑙𝑜𝑤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𝑆h𝑎𝑑𝑜𝑤</m:t>
                              </m:r>
                              <m:r>
                                <a:rPr lang="en-US" i="1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𝑃𝑟𝑖𝑐𝑒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542" y="5059947"/>
                <a:ext cx="4182774" cy="8032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Up-Down Arrow 19"/>
          <p:cNvSpPr/>
          <p:nvPr/>
        </p:nvSpPr>
        <p:spPr>
          <a:xfrm>
            <a:off x="1357271" y="3173399"/>
            <a:ext cx="474642" cy="1674617"/>
          </a:xfrm>
          <a:prstGeom prst="up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-Down Arrow 23"/>
          <p:cNvSpPr/>
          <p:nvPr/>
        </p:nvSpPr>
        <p:spPr>
          <a:xfrm>
            <a:off x="6359397" y="3423723"/>
            <a:ext cx="464616" cy="1304849"/>
          </a:xfrm>
          <a:prstGeom prst="upDown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673516" y="3801713"/>
            <a:ext cx="258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RT congestion </a:t>
            </a:r>
            <a:r>
              <a:rPr lang="en-US" dirty="0">
                <a:solidFill>
                  <a:schemeClr val="tx2"/>
                </a:solidFill>
              </a:rPr>
              <a:t>r</a:t>
            </a:r>
            <a:r>
              <a:rPr lang="en-US" dirty="0" smtClean="0">
                <a:solidFill>
                  <a:schemeClr val="tx2"/>
                </a:solidFill>
              </a:rPr>
              <a:t>ent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9913" y="3802103"/>
            <a:ext cx="3063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RT values of DAM awards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4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contributions to 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334000"/>
          </a:xfrm>
        </p:spPr>
        <p:txBody>
          <a:bodyPr/>
          <a:lstStyle/>
          <a:p>
            <a:r>
              <a:rPr lang="en-US" sz="2000" b="1" dirty="0" smtClean="0"/>
              <a:t>“DAM Oversell”: </a:t>
            </a:r>
            <a:r>
              <a:rPr lang="en-US" sz="2000" dirty="0">
                <a:solidFill>
                  <a:schemeClr val="tx2"/>
                </a:solidFill>
              </a:rPr>
              <a:t>The </a:t>
            </a:r>
            <a:r>
              <a:rPr lang="en-US" sz="2000" dirty="0" smtClean="0">
                <a:solidFill>
                  <a:schemeClr val="tx2"/>
                </a:solidFill>
              </a:rPr>
              <a:t>flow is over the RT transmission constraint limit when </a:t>
            </a:r>
            <a:r>
              <a:rPr lang="en-US" sz="2000" dirty="0">
                <a:solidFill>
                  <a:schemeClr val="tx2"/>
                </a:solidFill>
              </a:rPr>
              <a:t>the DAM awards are evaluated with RTM topology, </a:t>
            </a:r>
            <a:r>
              <a:rPr lang="en-US" sz="2000" dirty="0" smtClean="0">
                <a:solidFill>
                  <a:schemeClr val="tx2"/>
                </a:solidFill>
              </a:rPr>
              <a:t>which cause RT values of DAM awards higher than RT Congestion Rent. </a:t>
            </a:r>
            <a:endParaRPr lang="en-US" sz="2000" b="1" dirty="0"/>
          </a:p>
          <a:p>
            <a:endParaRPr lang="en-US" sz="2000" b="1" dirty="0" smtClean="0"/>
          </a:p>
          <a:p>
            <a:r>
              <a:rPr lang="en-US" sz="2000" b="1" dirty="0" smtClean="0"/>
              <a:t>PTP Obligation w/links to Options: </a:t>
            </a:r>
            <a:r>
              <a:rPr lang="en-US" sz="2000" dirty="0" smtClean="0">
                <a:solidFill>
                  <a:schemeClr val="tx2"/>
                </a:solidFill>
              </a:rPr>
              <a:t>In </a:t>
            </a:r>
            <a:r>
              <a:rPr lang="en-US" sz="2000" dirty="0">
                <a:solidFill>
                  <a:schemeClr val="tx2"/>
                </a:solidFill>
              </a:rPr>
              <a:t>the settlement, PTP Obligation w/Links to Options are treated as options, which could cause their RT values to increase from the negative amount to zero.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Others: </a:t>
            </a:r>
            <a:r>
              <a:rPr lang="en-US" sz="2000" dirty="0">
                <a:solidFill>
                  <a:schemeClr val="tx2"/>
                </a:solidFill>
              </a:rPr>
              <a:t>Other factors could cause RENA, such as settlement price </a:t>
            </a:r>
            <a:r>
              <a:rPr lang="en-US" sz="2000" dirty="0" smtClean="0">
                <a:solidFill>
                  <a:schemeClr val="tx2"/>
                </a:solidFill>
              </a:rPr>
              <a:t>floor,</a:t>
            </a:r>
            <a:r>
              <a:rPr lang="en-US" sz="2000" b="1" dirty="0" smtClean="0"/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resource </a:t>
            </a:r>
            <a:r>
              <a:rPr lang="en-US" sz="2000" dirty="0">
                <a:solidFill>
                  <a:schemeClr val="tx2"/>
                </a:solidFill>
              </a:rPr>
              <a:t>SCED dispatch price different from its RN LMP or Meter LMP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524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RENA and Analysis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974935"/>
              </p:ext>
            </p:extLst>
          </p:nvPr>
        </p:nvGraphicFramePr>
        <p:xfrm>
          <a:off x="609601" y="1524003"/>
          <a:ext cx="7924798" cy="4038596"/>
        </p:xfrm>
        <a:graphic>
          <a:graphicData uri="http://schemas.openxmlformats.org/drawingml/2006/table">
            <a:tbl>
              <a:tblPr/>
              <a:tblGrid>
                <a:gridCol w="1546726"/>
                <a:gridCol w="1737894"/>
                <a:gridCol w="1546726"/>
                <a:gridCol w="1546726"/>
                <a:gridCol w="1546726"/>
              </a:tblGrid>
              <a:tr h="5162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MONTH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RENA ($million)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OVERSOLD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DAM AWARDS w/ LTO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OTHERS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133.63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50.66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23.59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87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/>
          <a:lstStyle/>
          <a:p>
            <a:r>
              <a:rPr lang="en-US" sz="2400" dirty="0" smtClean="0"/>
              <a:t>RENA Summary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535945"/>
              </p:ext>
            </p:extLst>
          </p:nvPr>
        </p:nvGraphicFramePr>
        <p:xfrm>
          <a:off x="609600" y="990600"/>
          <a:ext cx="7772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458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/>
          <a:lstStyle/>
          <a:p>
            <a:r>
              <a:rPr lang="en-US" sz="2400" dirty="0" smtClean="0"/>
              <a:t>RENA Summary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43000"/>
            <a:ext cx="6934200" cy="478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/>
          <a:lstStyle/>
          <a:p>
            <a:r>
              <a:rPr lang="en-US" sz="2400" dirty="0" smtClean="0"/>
              <a:t>Summary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002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DAM PTP w/ link to options and “DAM Oversell” are two major causing of RENA.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 smtClean="0"/>
              <a:t>There are ongoing efforts to reduce the RENA on the following aspects: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Stakeholders are working on a proposal that will address the use of DAM PTP w/ link to options.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ERCOT is working on a project to improve LDFs, including method to develop daily LDFs and to evaluate the LDFs’ impact on RENAs.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24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30490</TotalTime>
  <Words>370</Words>
  <Application>Microsoft Office PowerPoint</Application>
  <PresentationFormat>On-screen Show (4:3)</PresentationFormat>
  <Paragraphs>123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1_Custom Design</vt:lpstr>
      <vt:lpstr>Office Theme</vt:lpstr>
      <vt:lpstr>Custom Design</vt:lpstr>
      <vt:lpstr>PowerPoint Presentation</vt:lpstr>
      <vt:lpstr>Convergence Illustration – RENA</vt:lpstr>
      <vt:lpstr>How RENA is Analyzed Using SCED Data</vt:lpstr>
      <vt:lpstr>Major contributions to RENA</vt:lpstr>
      <vt:lpstr>Monthly RENA and Analysis</vt:lpstr>
      <vt:lpstr>RENA Summary</vt:lpstr>
      <vt:lpstr>RENA Summary</vt:lpstr>
      <vt:lpstr>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Young, Matthew</cp:lastModifiedBy>
  <cp:revision>452</cp:revision>
  <cp:lastPrinted>2016-01-21T20:53:15Z</cp:lastPrinted>
  <dcterms:created xsi:type="dcterms:W3CDTF">2016-01-21T15:20:31Z</dcterms:created>
  <dcterms:modified xsi:type="dcterms:W3CDTF">2019-03-28T20:39:16Z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