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98" d="100"/>
          <a:sy n="98" d="100"/>
        </p:scale>
        <p:origin x="240" y="8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4/4/2019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April 4</a:t>
              </a:r>
              <a:r>
                <a:rPr lang="en-US" baseline="30000" dirty="0"/>
                <a:t>th</a:t>
              </a:r>
              <a:r>
                <a:rPr lang="en-US" dirty="0"/>
                <a:t>, 2019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848" y="828675"/>
            <a:ext cx="704272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BAL-001-TRE-1 FMEs &amp; IMFR</a:t>
            </a:r>
          </a:p>
          <a:p>
            <a:pPr lvl="2"/>
            <a:r>
              <a:rPr lang="en-US" sz="1600" dirty="0"/>
              <a:t>2 FMEs in the month of February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750854"/>
            <a:ext cx="8229600" cy="533866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kern="0" dirty="0"/>
              <a:t>PDCWG Meeting 3/13/19</a:t>
            </a:r>
            <a:endParaRPr lang="en-US" sz="1800" kern="0" dirty="0"/>
          </a:p>
          <a:p>
            <a:pPr lvl="1"/>
            <a:r>
              <a:rPr lang="en-US" sz="1800" kern="0" dirty="0"/>
              <a:t>Overview of ERCOT Inertia Trends and Current Conditions</a:t>
            </a:r>
          </a:p>
          <a:p>
            <a:pPr lvl="2"/>
            <a:r>
              <a:rPr lang="en-US" sz="1400" kern="0" dirty="0"/>
              <a:t>ERCOT historical Inertia trends are roughly flat from 2013 to 2019, as increased combined cycle output (high inertia contribution) has offset increased renewable resource output (low inertia contribution)</a:t>
            </a:r>
          </a:p>
          <a:p>
            <a:pPr lvl="2"/>
            <a:r>
              <a:rPr lang="en-US" sz="1400" kern="0" dirty="0"/>
              <a:t>ERCOT began monitoring Interconnection Inertia in Real Time in 2016</a:t>
            </a:r>
          </a:p>
          <a:p>
            <a:pPr lvl="2"/>
            <a:r>
              <a:rPr lang="en-US" sz="1400" kern="0" dirty="0"/>
              <a:t>100 GWs is currently defined as the Critical Inertia threshold for ERCOT; operators may take action, including RUC, if Inertia falls below this level</a:t>
            </a:r>
          </a:p>
          <a:p>
            <a:pPr lvl="2"/>
            <a:r>
              <a:rPr lang="en-US" sz="1400" kern="0" dirty="0"/>
              <a:t>Lowest recorded Inertia to date is 128.8 GWs (11/03/2018)</a:t>
            </a:r>
          </a:p>
          <a:p>
            <a:pPr lvl="1"/>
            <a:r>
              <a:rPr lang="en-US" sz="1800" kern="0" dirty="0"/>
              <a:t>ERCOT Interconnection Frequency Response Models – Analysis from LCRA / Burns &amp; McDonnell</a:t>
            </a:r>
          </a:p>
          <a:p>
            <a:pPr lvl="2"/>
            <a:r>
              <a:rPr lang="en-US" sz="1400" kern="0" dirty="0"/>
              <a:t>Analysis represents an attempt to replicate ERCOT frequency response models with limited model data</a:t>
            </a:r>
          </a:p>
          <a:p>
            <a:pPr lvl="2"/>
            <a:r>
              <a:rPr lang="en-US" sz="1400" kern="0" dirty="0"/>
              <a:t>Analysis concludes that some of ERCOT’s frequency response modeling (which dictates Ancillary Service Procurement, and has important reliability implications) could be significantly improved – particularly for combustion turbines (CTs)</a:t>
            </a:r>
          </a:p>
          <a:p>
            <a:pPr lvl="2"/>
            <a:r>
              <a:rPr lang="en-US" sz="1400" kern="0" dirty="0"/>
              <a:t>ERCOT contests some of the findings, but agrees that more collaboration between GOs, QSEs, and ERCOT could improve the modeling</a:t>
            </a:r>
          </a:p>
          <a:p>
            <a:pPr lvl="1"/>
            <a:r>
              <a:rPr lang="en-US" sz="1800" kern="0" dirty="0"/>
              <a:t>NPRR863 – Determining Bid/Offer RRS Limits: Procedure Review</a:t>
            </a:r>
          </a:p>
          <a:p>
            <a:pPr lvl="2"/>
            <a:r>
              <a:rPr lang="en-US" sz="1400" kern="0" dirty="0"/>
              <a:t>Draft calculation procedure presented by ERCOT. Questions for PDC input are 8 versus 10 event inclusion? Mean versus median performance calculation?</a:t>
            </a:r>
          </a:p>
          <a:p>
            <a:pPr lvl="2"/>
            <a:r>
              <a:rPr lang="en-US" sz="1400" kern="0" dirty="0"/>
              <a:t>Moderate concerns raised about setting limits based on historical events (which tend to cluster at 59.80 Hz) when RRS is designed to protect UFLS (59.30 Hz) – ideas to resolve?</a:t>
            </a:r>
          </a:p>
          <a:p>
            <a:pPr lvl="1"/>
            <a:r>
              <a:rPr lang="en-US" sz="1800" kern="0" dirty="0"/>
              <a:t>Regulation &amp; Frequency Control Reports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There was 2 FME in February</a:t>
            </a:r>
          </a:p>
          <a:p>
            <a:pPr lvl="1"/>
            <a:r>
              <a:rPr lang="en-US" sz="2200" dirty="0"/>
              <a:t>2/26/2019 06:30:33</a:t>
            </a:r>
          </a:p>
          <a:p>
            <a:pPr lvl="2"/>
            <a:r>
              <a:rPr lang="en-US" sz="1900" dirty="0"/>
              <a:t>Loss of 414 MW</a:t>
            </a:r>
          </a:p>
          <a:p>
            <a:pPr lvl="2"/>
            <a:r>
              <a:rPr lang="en-US" sz="1900" dirty="0"/>
              <a:t>Interconnection Frequency Response: 713 MW/0.1 Hz</a:t>
            </a:r>
          </a:p>
          <a:p>
            <a:pPr lvl="2"/>
            <a:r>
              <a:rPr lang="en-US" sz="1900" dirty="0"/>
              <a:t>10 of 48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7 of 48 Evaluated Generation Resources had less than 75% of their expected Sustained Primary Frequency Response.</a:t>
            </a:r>
          </a:p>
          <a:p>
            <a:pPr marL="914400" lvl="2" indent="0">
              <a:buNone/>
            </a:pPr>
            <a:endParaRPr lang="en-US" sz="1900" dirty="0"/>
          </a:p>
          <a:p>
            <a:pPr lvl="1"/>
            <a:r>
              <a:rPr lang="en-US" sz="2300" dirty="0"/>
              <a:t>2/26/2019 19:21:55</a:t>
            </a:r>
          </a:p>
          <a:p>
            <a:pPr lvl="2"/>
            <a:r>
              <a:rPr lang="en-US" sz="1900" dirty="0"/>
              <a:t>Loss of 658 MW</a:t>
            </a:r>
          </a:p>
          <a:p>
            <a:pPr lvl="2"/>
            <a:r>
              <a:rPr lang="en-US" sz="1900" dirty="0"/>
              <a:t>Interconnection Frequency Response: 1,045 MW/0.1 Hz</a:t>
            </a:r>
          </a:p>
          <a:p>
            <a:pPr lvl="2"/>
            <a:r>
              <a:rPr lang="en-US" sz="1900" dirty="0"/>
              <a:t>9 of 36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7 of 36 Evaluated Generation Resources had less than 75% of their expected Sustained Primary Frequency Response.</a:t>
            </a:r>
          </a:p>
          <a:p>
            <a:pPr lvl="1"/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64" y="828675"/>
            <a:ext cx="8459535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5430" y="3360673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1083.10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86473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381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411" y="828675"/>
            <a:ext cx="7933604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840" y="982839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34af464-7aa1-4edd-9be4-83dffc1cb92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10285</TotalTime>
  <Words>480</Words>
  <Application>Microsoft Office PowerPoint</Application>
  <PresentationFormat>On-screen Show (4:3)</PresentationFormat>
  <Paragraphs>58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490</cp:revision>
  <cp:lastPrinted>2013-01-30T23:16:36Z</cp:lastPrinted>
  <dcterms:created xsi:type="dcterms:W3CDTF">2010-04-12T23:12:02Z</dcterms:created>
  <dcterms:modified xsi:type="dcterms:W3CDTF">2019-03-28T18:01:22Z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