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
  </p:notesMasterIdLst>
  <p:sldIdLst>
    <p:sldId id="256" r:id="rId2"/>
    <p:sldId id="258" r:id="rId3"/>
    <p:sldId id="259" r:id="rId4"/>
    <p:sldId id="261"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3/26/2019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19341551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24352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9781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509841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3/26/2019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7393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69289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3/26/2019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7808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3/26/2019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44157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3/26/2019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25490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3/26/2019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03526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3/26/2019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23456899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PLWG report to ROS</a:t>
            </a:r>
            <a:br>
              <a:rPr lang="en-US" sz="4800" dirty="0" smtClean="0"/>
            </a:br>
            <a:r>
              <a:rPr lang="en-US" sz="4800" dirty="0" smtClean="0"/>
              <a:t>April 4, 2019   </a:t>
            </a:r>
            <a:endParaRPr lang="en-US" sz="4800" dirty="0"/>
          </a:p>
        </p:txBody>
      </p:sp>
      <p:sp>
        <p:nvSpPr>
          <p:cNvPr id="3" name="Subtitle 2"/>
          <p:cNvSpPr>
            <a:spLocks noGrp="1"/>
          </p:cNvSpPr>
          <p:nvPr>
            <p:ph type="subTitle" idx="1"/>
          </p:nvPr>
        </p:nvSpPr>
        <p:spPr/>
        <p:txBody>
          <a:bodyPr>
            <a:normAutofit/>
          </a:bodyPr>
          <a:lstStyle/>
          <a:p>
            <a:r>
              <a:rPr lang="en-US" sz="2400" dirty="0" smtClean="0"/>
              <a:t>Report based on PLWG March 12, 2019 meeting</a:t>
            </a:r>
            <a:endParaRPr lang="en-US" sz="2400" dirty="0"/>
          </a:p>
        </p:txBody>
      </p:sp>
    </p:spTree>
    <p:extLst>
      <p:ext uri="{BB962C8B-B14F-4D97-AF65-F5344CB8AC3E}">
        <p14:creationId xmlns:p14="http://schemas.microsoft.com/office/powerpoint/2010/main" val="2874954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419" y="914400"/>
            <a:ext cx="10388183" cy="1188720"/>
          </a:xfrm>
          <a:solidFill>
            <a:srgbClr val="FFFFFF"/>
          </a:solidFill>
          <a:ln w="31750" cap="sq">
            <a:solidFill>
              <a:srgbClr val="404040"/>
            </a:solidFill>
            <a:miter lim="800000"/>
          </a:ln>
        </p:spPr>
        <p:txBody>
          <a:bodyPr vert="horz" lIns="182880" tIns="182880" rIns="182880" bIns="182880" rtlCol="0" anchor="ctr">
            <a:normAutofit/>
          </a:bodyPr>
          <a:lstStyle/>
          <a:p>
            <a:r>
              <a:rPr lang="en-US" sz="4000" dirty="0"/>
              <a:t>NPRR913</a:t>
            </a:r>
          </a:p>
        </p:txBody>
      </p:sp>
      <p:sp>
        <p:nvSpPr>
          <p:cNvPr id="3" name="Content Placeholder 2"/>
          <p:cNvSpPr>
            <a:spLocks noGrp="1"/>
          </p:cNvSpPr>
          <p:nvPr>
            <p:ph idx="1"/>
          </p:nvPr>
        </p:nvSpPr>
        <p:spPr>
          <a:xfrm>
            <a:off x="884419" y="2734887"/>
            <a:ext cx="10388183" cy="3009208"/>
          </a:xfrm>
          <a:solidFill>
            <a:srgbClr val="FFFFFF"/>
          </a:solidFill>
        </p:spPr>
        <p:txBody>
          <a:bodyPr>
            <a:normAutofit fontScale="92500" lnSpcReduction="10000"/>
          </a:bodyPr>
          <a:lstStyle/>
          <a:p>
            <a:pPr marL="0" indent="0">
              <a:buClr>
                <a:schemeClr val="tx1"/>
              </a:buClr>
              <a:buSzPct val="150000"/>
              <a:buNone/>
            </a:pPr>
            <a:r>
              <a:rPr lang="en-US" sz="3500" dirty="0"/>
              <a:t>NPRR913 Generator Interconnection Neutral Project </a:t>
            </a:r>
            <a:r>
              <a:rPr lang="en-US" sz="3500" dirty="0" smtClean="0"/>
              <a:t>Classification</a:t>
            </a:r>
          </a:p>
          <a:p>
            <a:pPr lvl="1">
              <a:buClr>
                <a:schemeClr val="tx1"/>
              </a:buClr>
              <a:buFont typeface="Wingdings" panose="05000000000000000000" pitchFamily="2" charset="2"/>
              <a:buChar char="Ø"/>
            </a:pPr>
            <a:r>
              <a:rPr lang="en-US" sz="3200" dirty="0"/>
              <a:t>ROS requested that PLWG review the NPRR language from a technical perspective </a:t>
            </a:r>
            <a:endParaRPr lang="en-US" sz="3200" dirty="0" smtClean="0"/>
          </a:p>
          <a:p>
            <a:pPr lvl="1">
              <a:buClr>
                <a:schemeClr val="tx1"/>
              </a:buClr>
              <a:buFont typeface="Wingdings" panose="05000000000000000000" pitchFamily="2" charset="2"/>
              <a:buChar char="Ø"/>
            </a:pPr>
            <a:r>
              <a:rPr lang="en-US" sz="3200" dirty="0" smtClean="0"/>
              <a:t>PLWG recommends </a:t>
            </a:r>
            <a:r>
              <a:rPr lang="en-US" sz="3200" dirty="0" smtClean="0"/>
              <a:t>ROS votes to approve with removal of </a:t>
            </a:r>
            <a:r>
              <a:rPr lang="en-US" sz="3200" dirty="0" smtClean="0"/>
              <a:t>the 2% </a:t>
            </a:r>
            <a:r>
              <a:rPr lang="en-US" sz="3200" dirty="0" smtClean="0"/>
              <a:t>shift </a:t>
            </a:r>
            <a:r>
              <a:rPr lang="en-US" sz="3200" dirty="0" smtClean="0"/>
              <a:t>factor language</a:t>
            </a:r>
          </a:p>
          <a:p>
            <a:pPr lvl="1">
              <a:buClr>
                <a:schemeClr val="tx1"/>
              </a:buClr>
              <a:buFont typeface="Wingdings" panose="05000000000000000000" pitchFamily="2" charset="2"/>
              <a:buChar char="Ø"/>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318289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NPRR913 (Continue)</a:t>
            </a:r>
            <a:endParaRPr lang="en-US" sz="4000" dirty="0"/>
          </a:p>
        </p:txBody>
      </p:sp>
      <p:sp>
        <p:nvSpPr>
          <p:cNvPr id="3" name="Content Placeholder 2"/>
          <p:cNvSpPr>
            <a:spLocks noGrp="1"/>
          </p:cNvSpPr>
          <p:nvPr>
            <p:ph idx="1"/>
          </p:nvPr>
        </p:nvSpPr>
        <p:spPr>
          <a:xfrm>
            <a:off x="838200" y="2743200"/>
            <a:ext cx="10515600" cy="3898669"/>
          </a:xfrm>
          <a:solidFill>
            <a:srgbClr val="FFFFFF"/>
          </a:solidFill>
        </p:spPr>
        <p:txBody>
          <a:bodyPr>
            <a:normAutofit/>
          </a:bodyPr>
          <a:lstStyle/>
          <a:p>
            <a:pPr marL="0" indent="0">
              <a:buClr>
                <a:schemeClr val="tx1"/>
              </a:buClr>
              <a:buSzPct val="150000"/>
              <a:buNone/>
            </a:pPr>
            <a:r>
              <a:rPr lang="en-US" sz="3200" dirty="0" smtClean="0"/>
              <a:t>NPRR913 – ERCOT Nodal Protocols 3.11.4.3(1)(e)(iv)</a:t>
            </a:r>
          </a:p>
          <a:p>
            <a:pPr lvl="1">
              <a:buClr>
                <a:schemeClr val="tx1"/>
              </a:buClr>
              <a:buFont typeface="Wingdings" panose="05000000000000000000" pitchFamily="2" charset="2"/>
              <a:buChar char="Ø"/>
            </a:pPr>
            <a:r>
              <a:rPr lang="en-US" sz="2400" dirty="0"/>
              <a:t>Facilities needed to connect a new Generation Resource to a substation on the existing ERCOT Transmission Grid and any projects needed to ensure that the Generation Resource can reliably generate at capacity under P0, P1, and P7 conditions of the NERC Reliability Standard addressing Transmission System Planning Performance Requirements, other than a P1 or P7 contingency loss of a radial generator tie line, assuming other Generation Resources </a:t>
            </a:r>
            <a:r>
              <a:rPr lang="en-US" sz="2400" strike="dblStrike" dirty="0">
                <a:solidFill>
                  <a:srgbClr val="FF0000"/>
                </a:solidFill>
              </a:rPr>
              <a:t>with a shift factor greater than 2% on an overloaded facility</a:t>
            </a:r>
            <a:r>
              <a:rPr lang="en-US" sz="2400" dirty="0"/>
              <a:t> can be </a:t>
            </a:r>
            <a:r>
              <a:rPr lang="en-US" sz="2400" dirty="0" err="1"/>
              <a:t>redispatched</a:t>
            </a:r>
            <a:r>
              <a:rPr lang="en-US" sz="2400" dirty="0"/>
              <a:t> or have their commitment status changed in the study case; </a:t>
            </a:r>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1935483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pgrr070</a:t>
            </a:r>
            <a:endParaRPr lang="en-US" sz="4000" dirty="0"/>
          </a:p>
        </p:txBody>
      </p:sp>
      <p:sp>
        <p:nvSpPr>
          <p:cNvPr id="3" name="Content Placeholder 2"/>
          <p:cNvSpPr>
            <a:spLocks noGrp="1"/>
          </p:cNvSpPr>
          <p:nvPr>
            <p:ph idx="1"/>
          </p:nvPr>
        </p:nvSpPr>
        <p:spPr>
          <a:xfrm>
            <a:off x="838200" y="2743199"/>
            <a:ext cx="10515600" cy="3898669"/>
          </a:xfrm>
          <a:solidFill>
            <a:srgbClr val="FFFFFF"/>
          </a:solidFill>
        </p:spPr>
        <p:txBody>
          <a:bodyPr>
            <a:normAutofit lnSpcReduction="10000"/>
          </a:bodyPr>
          <a:lstStyle/>
          <a:p>
            <a:pPr marL="0" indent="0">
              <a:buClr>
                <a:schemeClr val="tx1"/>
              </a:buClr>
              <a:buSzPct val="150000"/>
              <a:buNone/>
            </a:pPr>
            <a:r>
              <a:rPr lang="en-US" sz="3200" dirty="0"/>
              <a:t>PGRR070 Revised Responsibilities for Performing Geomagnetic Disturbance (GMD) Vulnerability </a:t>
            </a:r>
            <a:r>
              <a:rPr lang="en-US" sz="3200" dirty="0" smtClean="0"/>
              <a:t>Assessments</a:t>
            </a:r>
            <a:endParaRPr lang="en-US" sz="3200" dirty="0"/>
          </a:p>
          <a:p>
            <a:pPr lvl="1">
              <a:buClr>
                <a:schemeClr val="tx1"/>
              </a:buClr>
              <a:buFont typeface="Wingdings" panose="05000000000000000000" pitchFamily="2" charset="2"/>
              <a:buChar char="Ø"/>
            </a:pPr>
            <a:r>
              <a:rPr lang="en-US" sz="3000" dirty="0" smtClean="0"/>
              <a:t>NRG filed comments and they were discussed</a:t>
            </a:r>
          </a:p>
          <a:p>
            <a:pPr lvl="1">
              <a:buClr>
                <a:schemeClr val="tx1"/>
              </a:buClr>
              <a:buFont typeface="Wingdings" panose="05000000000000000000" pitchFamily="2" charset="2"/>
              <a:buChar char="Ø"/>
            </a:pPr>
            <a:r>
              <a:rPr lang="en-US" sz="3000" dirty="0" smtClean="0"/>
              <a:t>PLWG discussed the comments but could not reach consensus</a:t>
            </a:r>
          </a:p>
          <a:p>
            <a:pPr lvl="1">
              <a:buClr>
                <a:schemeClr val="tx1"/>
              </a:buClr>
              <a:buFont typeface="Wingdings" panose="05000000000000000000" pitchFamily="2" charset="2"/>
              <a:buChar char="Ø"/>
            </a:pPr>
            <a:r>
              <a:rPr lang="en-US" sz="3000" dirty="0" smtClean="0"/>
              <a:t>Since the PGRR was on the PGDTF’s agenda, it was decided that proposed changes to the PGRR would be submitted and discussed there to see if consensus could be reached before the ROS meeting</a:t>
            </a:r>
            <a:endParaRPr lang="en-US" sz="3000" dirty="0"/>
          </a:p>
          <a:p>
            <a:pPr marL="228600" lvl="1" indent="0">
              <a:buClr>
                <a:schemeClr val="tx1"/>
              </a:buClr>
              <a:buNone/>
            </a:pPr>
            <a:endParaRPr lang="en-US" sz="3000" dirty="0" smtClean="0"/>
          </a:p>
          <a:p>
            <a:pPr lvl="1">
              <a:buClr>
                <a:schemeClr val="tx1"/>
              </a:buClr>
              <a:buFont typeface="Wingdings" panose="05000000000000000000" pitchFamily="2" charset="2"/>
              <a:buChar char="Ø"/>
            </a:pPr>
            <a:endParaRPr lang="en-US" sz="3000" dirty="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24373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NOGRR183</a:t>
            </a:r>
            <a:endParaRPr lang="en-US" sz="4000" dirty="0"/>
          </a:p>
        </p:txBody>
      </p:sp>
      <p:sp>
        <p:nvSpPr>
          <p:cNvPr id="3" name="Content Placeholder 2"/>
          <p:cNvSpPr>
            <a:spLocks noGrp="1"/>
          </p:cNvSpPr>
          <p:nvPr>
            <p:ph idx="1"/>
          </p:nvPr>
        </p:nvSpPr>
        <p:spPr>
          <a:xfrm>
            <a:off x="838200" y="2743200"/>
            <a:ext cx="10515600" cy="1687484"/>
          </a:xfrm>
          <a:solidFill>
            <a:srgbClr val="FFFFFF"/>
          </a:solidFill>
        </p:spPr>
        <p:txBody>
          <a:bodyPr>
            <a:normAutofit/>
          </a:bodyPr>
          <a:lstStyle/>
          <a:p>
            <a:pPr marL="0" indent="0">
              <a:buClr>
                <a:schemeClr val="tx1"/>
              </a:buClr>
              <a:buSzPct val="150000"/>
              <a:buNone/>
            </a:pPr>
            <a:r>
              <a:rPr lang="en-US" sz="3000" dirty="0"/>
              <a:t>NOGRR183 Remedial Action Scheme (RAS) Submittal and </a:t>
            </a:r>
            <a:r>
              <a:rPr lang="en-US" sz="3000" dirty="0" smtClean="0"/>
              <a:t>Review</a:t>
            </a:r>
          </a:p>
          <a:p>
            <a:pPr lvl="1">
              <a:buClr>
                <a:schemeClr val="tx1"/>
              </a:buClr>
              <a:buFont typeface="Wingdings" panose="05000000000000000000" pitchFamily="2" charset="2"/>
              <a:buChar char="Ø"/>
            </a:pPr>
            <a:r>
              <a:rPr lang="en-US" sz="2800" dirty="0" smtClean="0"/>
              <a:t>ERCOT requested it be tabled to allow for more time for comments. </a:t>
            </a:r>
          </a:p>
          <a:p>
            <a:pPr lvl="1">
              <a:buClr>
                <a:schemeClr val="tx1"/>
              </a:buClr>
              <a:buFont typeface="Wingdings" panose="05000000000000000000" pitchFamily="2" charset="2"/>
              <a:buChar char="Ø"/>
            </a:pPr>
            <a:endParaRPr lang="en-US" sz="3000" dirty="0" smtClean="0"/>
          </a:p>
          <a:p>
            <a:pPr lvl="1">
              <a:buClr>
                <a:schemeClr val="tx1"/>
              </a:buClr>
              <a:buFont typeface="Wingdings" panose="05000000000000000000" pitchFamily="2" charset="2"/>
              <a:buChar char="Ø"/>
            </a:pPr>
            <a:endParaRPr lang="en-US" sz="3000" dirty="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5</a:t>
            </a:fld>
            <a:endParaRPr lang="en-US"/>
          </a:p>
        </p:txBody>
      </p:sp>
    </p:spTree>
    <p:extLst>
      <p:ext uri="{BB962C8B-B14F-4D97-AF65-F5344CB8AC3E}">
        <p14:creationId xmlns:p14="http://schemas.microsoft.com/office/powerpoint/2010/main" val="322515176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237</TotalTime>
  <Words>251</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Courier New</vt:lpstr>
      <vt:lpstr>Gill Sans MT</vt:lpstr>
      <vt:lpstr>Wingdings</vt:lpstr>
      <vt:lpstr>Parcel</vt:lpstr>
      <vt:lpstr>PLWG report to ROS April 4, 2019   </vt:lpstr>
      <vt:lpstr>NPRR913</vt:lpstr>
      <vt:lpstr>NPRR913 (Continue)</vt:lpstr>
      <vt:lpstr>pgrr070</vt:lpstr>
      <vt:lpstr>NOGRR183</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36</cp:revision>
  <dcterms:created xsi:type="dcterms:W3CDTF">2019-02-22T15:36:18Z</dcterms:created>
  <dcterms:modified xsi:type="dcterms:W3CDTF">2019-03-26T14:23:17Z</dcterms:modified>
</cp:coreProperties>
</file>