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2" r:id="rId7"/>
    <p:sldId id="265" r:id="rId8"/>
    <p:sldId id="267" r:id="rId9"/>
    <p:sldId id="266" r:id="rId10"/>
    <p:sldId id="264" r:id="rId11"/>
    <p:sldId id="263" r:id="rId12"/>
    <p:sldId id="268" r:id="rId13"/>
    <p:sldId id="27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206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astaylor.ercot.com/owa/redir.aspx?C=oPhl4_Wz9UCI7oVqJkGdaM-P4-MvhtMIRAMJFZ7-K5eOg6lo6esBMUiebAbXd4c8z8FTPzV8g8A.&amp;URL=http://greeningthegrid.org/quick-reads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astaylor.ercot.com/owa/redir.aspx?C=oPhl4_Wz9UCI7oVqJkGdaM-P4-MvhtMIRAMJFZ7-K5eOg6lo6esBMUiebAbXd4c8z8FTPzV8g8A.&amp;URL=http://energy.gov/eere/sunshot/systems-integration" TargetMode="External"/><Relationship Id="rId4" Type="http://schemas.openxmlformats.org/officeDocument/2006/relationships/hyperlink" Target="https://castaylor.ercot.com/owa/redir.aspx?C=oPhl4_Wz9UCI7oVqJkGdaM-P4-MvhtMIRAMJFZ7-K5eOg6lo6esBMUiebAbXd4c8z8FTPzV8g8A.&amp;URL=https://ec.europa.eu/energy/intelligent/projects/en/projects/pv-grid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64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8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91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"/>
              </a:rPr>
              <a:t>https://castaylor.ercot.com/owa/redir.aspx?C=oPhl4_Wz9UCI7oVqJkGdaM-P4-MvhtMIRAMJFZ7-K5eOg6lo6esBMUiebAbXd4c8z8FTPzV8g8A.&amp;URL=https%3a%2f%2ftheconversation.com%2fwhen-will-rooftop-solar-be-cheaper-than-the-grid-heres-a-map-54789%3futm_source%3dtwitter%26utm_medium%3dreferral%26utm_campaign%3dUTAustinNew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"/>
              </a:rPr>
              <a:t>http://www.vox.com/2015/6/19/8808545/wind-solar-grid-integration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http://greeningthegrid.org/quick-reads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https://ec.europa.eu/energy/intelligent/projects/en/projects/pv-grid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http://energy.gov/eere/sunshot/systems-integration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8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Natural Gas Use </a:t>
            </a:r>
            <a:r>
              <a:rPr lang="en-US" sz="2000" b="1" dirty="0" smtClean="0"/>
              <a:t>Study in Texas</a:t>
            </a:r>
            <a:endParaRPr lang="en-US" dirty="0" smtClean="0"/>
          </a:p>
          <a:p>
            <a:endParaRPr lang="en-US" dirty="0"/>
          </a:p>
          <a:p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Kevin Hanson</a:t>
            </a:r>
          </a:p>
          <a:p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Lead Market Operations Analyst, </a:t>
            </a:r>
          </a:p>
          <a:p>
            <a:r>
              <a:rPr lang="en-US" dirty="0">
                <a:solidFill>
                  <a:schemeClr val="tx2"/>
                </a:solidFill>
                <a:cs typeface="Arial" panose="020B0604020202020204" pitchFamily="34" charset="0"/>
              </a:rPr>
              <a:t>Wholesale Market Operations and  Analysis</a:t>
            </a:r>
          </a:p>
          <a:p>
            <a:endParaRPr lang="en-US" dirty="0"/>
          </a:p>
          <a:p>
            <a:pPr lvl="0"/>
            <a:r>
              <a:rPr lang="en-US" b="1" dirty="0" smtClean="0">
                <a:solidFill>
                  <a:srgbClr val="5B6770"/>
                </a:solidFill>
                <a:cs typeface="Arial" panose="020B0604020202020204" pitchFamily="34" charset="0"/>
              </a:rPr>
              <a:t>Gas Electric Working Group (GEWG)</a:t>
            </a:r>
          </a:p>
          <a:p>
            <a:pPr lvl="0"/>
            <a:r>
              <a:rPr lang="en-US" dirty="0" smtClean="0">
                <a:solidFill>
                  <a:srgbClr val="5B6770"/>
                </a:solidFill>
                <a:cs typeface="Arial" panose="020B0604020202020204" pitchFamily="34" charset="0"/>
              </a:rPr>
              <a:t>March 29, 2019</a:t>
            </a:r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Assumptions	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Natural gas consumption in Texas is by sector: residential, commercial, industrial, and electric </a:t>
            </a:r>
            <a:r>
              <a:rPr lang="en-US" sz="1800" dirty="0" smtClean="0"/>
              <a:t>utility</a:t>
            </a:r>
            <a:endParaRPr lang="en-US" sz="1800" dirty="0" smtClean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Monthly consumption by sector can be found at </a:t>
            </a:r>
            <a:r>
              <a:rPr lang="en-US" sz="1400" dirty="0" smtClean="0"/>
              <a:t>EIA</a:t>
            </a:r>
          </a:p>
          <a:p>
            <a:pPr lvl="1">
              <a:lnSpc>
                <a:spcPct val="150000"/>
              </a:lnSpc>
            </a:pPr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In addition, LNG exports and exports via pipeline to Mexico are increasing </a:t>
            </a:r>
            <a:r>
              <a:rPr lang="en-US" sz="1800" dirty="0" smtClean="0"/>
              <a:t>significantly</a:t>
            </a:r>
          </a:p>
          <a:p>
            <a:pPr>
              <a:lnSpc>
                <a:spcPct val="150000"/>
              </a:lnSpc>
            </a:pP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This analysis attempts to show the risk of natural gas demand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60" y="762000"/>
            <a:ext cx="7046540" cy="51054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Natural Gas Consumption (EIA Data)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0" y="5768616"/>
            <a:ext cx="576866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Exports to Mexico and LNG Exports have been increasing in addition to the natural gas power generation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7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Pipeline Exports to Mexico (EIA Data)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626" y="762000"/>
            <a:ext cx="7572402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51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Daily calculations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In order to calculate daily fuel burn in ERCOT, I have used a generic heat for each resource type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ERCOT generation heat rate assumptions is categorized as: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CCGT90 	(7 MMBtu/MWh)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CCLE90 	(</a:t>
            </a:r>
            <a:r>
              <a:rPr lang="en-US" sz="1400" dirty="0"/>
              <a:t>7 MMBtu</a:t>
            </a:r>
            <a:r>
              <a:rPr lang="en-US" sz="1400" dirty="0" smtClean="0"/>
              <a:t>/MWh</a:t>
            </a:r>
            <a:r>
              <a:rPr lang="en-US" sz="1400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DSL	(9 </a:t>
            </a:r>
            <a:r>
              <a:rPr lang="en-US" sz="1400" dirty="0"/>
              <a:t>MMBtu</a:t>
            </a:r>
            <a:r>
              <a:rPr lang="en-US" sz="1400" dirty="0" smtClean="0"/>
              <a:t>/MWh)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GSNONR</a:t>
            </a:r>
            <a:r>
              <a:rPr lang="en-US" sz="1400" dirty="0"/>
              <a:t>	</a:t>
            </a:r>
            <a:r>
              <a:rPr lang="en-US" sz="1400" dirty="0" smtClean="0"/>
              <a:t>(12 </a:t>
            </a:r>
            <a:r>
              <a:rPr lang="en-US" sz="1400" dirty="0"/>
              <a:t>MMBtu</a:t>
            </a:r>
            <a:r>
              <a:rPr lang="en-US" sz="1400" dirty="0" smtClean="0"/>
              <a:t>/MWh</a:t>
            </a:r>
            <a:r>
              <a:rPr lang="en-US" sz="1400" dirty="0"/>
              <a:t>)</a:t>
            </a:r>
            <a:endParaRPr lang="en-US" sz="1400" dirty="0" smtClean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GSREH</a:t>
            </a:r>
            <a:r>
              <a:rPr lang="en-US" sz="1400" dirty="0"/>
              <a:t>	</a:t>
            </a:r>
            <a:r>
              <a:rPr lang="en-US" sz="1400" dirty="0" smtClean="0"/>
              <a:t>(12 </a:t>
            </a:r>
            <a:r>
              <a:rPr lang="en-US" sz="1400" dirty="0"/>
              <a:t>MMBtu</a:t>
            </a:r>
            <a:r>
              <a:rPr lang="en-US" sz="1400" dirty="0" smtClean="0"/>
              <a:t>/MWh</a:t>
            </a:r>
            <a:r>
              <a:rPr lang="en-US" sz="1400" dirty="0"/>
              <a:t>)</a:t>
            </a:r>
            <a:endParaRPr lang="en-US" sz="1400" dirty="0" smtClean="0"/>
          </a:p>
          <a:p>
            <a:pPr lvl="1">
              <a:lnSpc>
                <a:spcPct val="150000"/>
              </a:lnSpc>
            </a:pPr>
            <a:r>
              <a:rPr lang="en-US" sz="1400" dirty="0"/>
              <a:t>GSSUP	</a:t>
            </a:r>
            <a:r>
              <a:rPr lang="en-US" sz="1400" dirty="0" smtClean="0"/>
              <a:t>(10 </a:t>
            </a:r>
            <a:r>
              <a:rPr lang="en-US" sz="1400" dirty="0" err="1"/>
              <a:t>Mmbtu</a:t>
            </a:r>
            <a:r>
              <a:rPr lang="en-US" sz="1400" dirty="0"/>
              <a:t>/MWh)</a:t>
            </a:r>
            <a:endParaRPr lang="en-US" sz="1400" dirty="0" smtClean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SCGT90</a:t>
            </a:r>
            <a:r>
              <a:rPr lang="en-US" sz="1400" dirty="0"/>
              <a:t>	</a:t>
            </a:r>
            <a:r>
              <a:rPr lang="en-US" sz="1400" dirty="0" smtClean="0"/>
              <a:t>(10 </a:t>
            </a:r>
            <a:r>
              <a:rPr lang="en-US" sz="1400" dirty="0"/>
              <a:t>MMBtu</a:t>
            </a:r>
            <a:r>
              <a:rPr lang="en-US" sz="1400" dirty="0" smtClean="0"/>
              <a:t>/MWh</a:t>
            </a:r>
            <a:r>
              <a:rPr lang="en-US" sz="1400" dirty="0"/>
              <a:t>)</a:t>
            </a:r>
            <a:endParaRPr lang="en-US" sz="1400" dirty="0" smtClean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SCLE90</a:t>
            </a:r>
            <a:r>
              <a:rPr lang="en-US" sz="1200" dirty="0"/>
              <a:t>	</a:t>
            </a:r>
            <a:r>
              <a:rPr lang="en-US" sz="1400" dirty="0" smtClean="0"/>
              <a:t>(10 MMBtu/MWh</a:t>
            </a:r>
            <a:r>
              <a:rPr lang="en-US" sz="1400" dirty="0"/>
              <a:t>)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Natural Gas Burn for Generation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559" y="762000"/>
            <a:ext cx="7567081" cy="5486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05200" y="4495800"/>
            <a:ext cx="30480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On average, most of the natural gas burn for electric generation in ERCOT is occurring in the summer months….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030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664" y="762001"/>
            <a:ext cx="7543137" cy="54864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Natural Gas Burn for Generation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962400" y="4572000"/>
            <a:ext cx="28956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… but when you look at it by Day, January and February have been challenging!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18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Takeaways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Daily natural gas supply and demand fundamentals could be just as large as ,if not more, challenging in the non-summer months as the summer months</a:t>
            </a:r>
            <a:r>
              <a:rPr lang="en-US" sz="18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For pinch point locations and/or times of year, how likely are the electric generators going to be the first to be “curtailed”?</a:t>
            </a:r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458200" cy="594518"/>
          </a:xfrm>
        </p:spPr>
        <p:txBody>
          <a:bodyPr/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" y="0"/>
            <a:ext cx="2667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18620</TotalTime>
  <Words>275</Words>
  <Application>Microsoft Office PowerPoint</Application>
  <PresentationFormat>On-screen Show (4:3)</PresentationFormat>
  <Paragraphs>61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Assumptions </vt:lpstr>
      <vt:lpstr>Monthly Natural Gas Consumption (EIA Data)</vt:lpstr>
      <vt:lpstr>Monthly Pipeline Exports to Mexico (EIA Data)</vt:lpstr>
      <vt:lpstr>Daily calculations</vt:lpstr>
      <vt:lpstr>Monthly Natural Gas Burn for Generation</vt:lpstr>
      <vt:lpstr>Daily Natural Gas Burn for Generation</vt:lpstr>
      <vt:lpstr>Takeaways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Hanson, Kevin</cp:lastModifiedBy>
  <cp:revision>389</cp:revision>
  <cp:lastPrinted>2016-01-21T20:53:15Z</cp:lastPrinted>
  <dcterms:created xsi:type="dcterms:W3CDTF">2016-01-21T15:20:31Z</dcterms:created>
  <dcterms:modified xsi:type="dcterms:W3CDTF">2019-03-24T04:11:38Z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