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260" r:id="rId7"/>
    <p:sldId id="262" r:id="rId8"/>
    <p:sldId id="264" r:id="rId9"/>
    <p:sldId id="263" r:id="rId10"/>
    <p:sldId id="266"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t, Blake" initials="HB" lastIdx="1" clrIdx="0">
    <p:extLst>
      <p:ext uri="{19B8F6BF-5375-455C-9EA6-DF929625EA0E}">
        <p15:presenceInfo xmlns:p15="http://schemas.microsoft.com/office/powerpoint/2012/main" userId="S-1-5-21-639947351-343809578-3807592339-31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02" autoAdjust="0"/>
  </p:normalViewPr>
  <p:slideViewPr>
    <p:cSldViewPr showGuides="1">
      <p:cViewPr varScale="1">
        <p:scale>
          <a:sx n="102" d="100"/>
          <a:sy n="102" d="100"/>
        </p:scale>
        <p:origin x="26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091657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26827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18090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914646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18438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2161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key_documents_lists/169137/05._Proposal_to_Study_Reliability_Deployment_Price_Adder_Improvements.ppt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www.ercot.com/content/wcm/key_documents_lists/138551/05.__2018_Discussion_on_July_and_August_RUC_Activity_updated.pdf" TargetMode="External"/><Relationship Id="rId4" Type="http://schemas.openxmlformats.org/officeDocument/2006/relationships/hyperlink" Target="http://www.ercot.com/content/wcm/key_documents_lists/144536/Review_of_the_Reliability_Deployment_Price_Adders_on_10-4-18.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ercot.com/mktinfo/rt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754326"/>
          </a:xfrm>
          <a:prstGeom prst="rect">
            <a:avLst/>
          </a:prstGeom>
          <a:noFill/>
        </p:spPr>
        <p:txBody>
          <a:bodyPr wrap="square" rtlCol="0">
            <a:spAutoFit/>
          </a:bodyPr>
          <a:lstStyle/>
          <a:p>
            <a:r>
              <a:rPr lang="en-US" b="1" dirty="0" smtClean="0"/>
              <a:t>ERCOT Reliability Deployment Examples</a:t>
            </a:r>
            <a:endParaRPr lang="en-US" b="1" dirty="0"/>
          </a:p>
          <a:p>
            <a:endParaRPr lang="en-US" b="1" dirty="0"/>
          </a:p>
          <a:p>
            <a:endParaRPr lang="en-US" dirty="0"/>
          </a:p>
          <a:p>
            <a:r>
              <a:rPr lang="en-US" dirty="0" smtClean="0"/>
              <a:t>Blake Holt</a:t>
            </a:r>
            <a:endParaRPr lang="en-US" dirty="0"/>
          </a:p>
          <a:p>
            <a:endParaRPr lang="en-US" dirty="0"/>
          </a:p>
          <a:p>
            <a:r>
              <a:rPr lang="en-US" dirty="0" smtClean="0"/>
              <a:t>03/29/2019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Reliability Deployment Analysis</a:t>
            </a:r>
            <a:r>
              <a:rPr lang="en-US" dirty="0" smtClean="0"/>
              <a:t/>
            </a:r>
            <a:br>
              <a:rPr lang="en-US" dirty="0" smtClean="0"/>
            </a:b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4" name="TextBox 3"/>
          <p:cNvSpPr txBox="1"/>
          <p:nvPr/>
        </p:nvSpPr>
        <p:spPr>
          <a:xfrm>
            <a:off x="186267" y="1066800"/>
            <a:ext cx="8991600" cy="5078313"/>
          </a:xfrm>
          <a:prstGeom prst="rect">
            <a:avLst/>
          </a:prstGeom>
          <a:noFill/>
        </p:spPr>
        <p:txBody>
          <a:bodyPr wrap="square" rtlCol="0">
            <a:spAutoFit/>
          </a:bodyPr>
          <a:lstStyle/>
          <a:p>
            <a:r>
              <a:rPr lang="en-US" dirty="0" smtClean="0">
                <a:solidFill>
                  <a:srgbClr val="5B6770"/>
                </a:solidFill>
              </a:rPr>
              <a:t>ERCOT regularly reports on the pricing impacts of reliability actions in the following reports:</a:t>
            </a:r>
          </a:p>
          <a:p>
            <a:endParaRPr lang="en-US" dirty="0">
              <a:solidFill>
                <a:srgbClr val="5B6770"/>
              </a:solidFill>
            </a:endParaRPr>
          </a:p>
          <a:p>
            <a:pPr marL="800100" lvl="1" indent="-342900">
              <a:buFont typeface="+mj-lt"/>
              <a:buAutoNum type="arabicPeriod"/>
            </a:pPr>
            <a:r>
              <a:rPr lang="en-US" dirty="0" smtClean="0">
                <a:solidFill>
                  <a:srgbClr val="5B6770"/>
                </a:solidFill>
              </a:rPr>
              <a:t>Operational Overview for the Board of Directors</a:t>
            </a:r>
          </a:p>
          <a:p>
            <a:pPr marL="800100" lvl="1" indent="-342900">
              <a:buFont typeface="+mj-lt"/>
              <a:buAutoNum type="arabicPeriod"/>
            </a:pPr>
            <a:r>
              <a:rPr lang="en-US" dirty="0" smtClean="0">
                <a:solidFill>
                  <a:srgbClr val="5B6770"/>
                </a:solidFill>
              </a:rPr>
              <a:t>Annual RUC TAC Report</a:t>
            </a:r>
            <a:endParaRPr lang="en-US" dirty="0">
              <a:solidFill>
                <a:srgbClr val="5B6770"/>
              </a:solidFill>
            </a:endParaRPr>
          </a:p>
          <a:p>
            <a:endParaRPr lang="en-US" dirty="0">
              <a:solidFill>
                <a:srgbClr val="5B6770"/>
              </a:solidFill>
            </a:endParaRPr>
          </a:p>
          <a:p>
            <a:r>
              <a:rPr lang="en-US" dirty="0" smtClean="0">
                <a:solidFill>
                  <a:srgbClr val="5B6770"/>
                </a:solidFill>
              </a:rPr>
              <a:t>ERCOT </a:t>
            </a:r>
            <a:r>
              <a:rPr lang="en-US" dirty="0">
                <a:solidFill>
                  <a:srgbClr val="5B6770"/>
                </a:solidFill>
              </a:rPr>
              <a:t>has </a:t>
            </a:r>
            <a:r>
              <a:rPr lang="en-US" dirty="0" smtClean="0">
                <a:solidFill>
                  <a:srgbClr val="5B6770"/>
                </a:solidFill>
              </a:rPr>
              <a:t>also provided descriptions on how the pricing run works, detailed analysis on specific events, as well as, the specific methods and data points used to investigate those events:</a:t>
            </a:r>
          </a:p>
          <a:p>
            <a:endParaRPr lang="en-US" dirty="0">
              <a:solidFill>
                <a:srgbClr val="5B6770"/>
              </a:solidFill>
            </a:endParaRPr>
          </a:p>
          <a:p>
            <a:pPr marL="342900" indent="-342900">
              <a:buFont typeface="+mj-lt"/>
              <a:buAutoNum type="arabicPeriod"/>
            </a:pPr>
            <a:r>
              <a:rPr lang="en-US" dirty="0" smtClean="0">
                <a:solidFill>
                  <a:srgbClr val="5B6770"/>
                </a:solidFill>
              </a:rPr>
              <a:t>WMWG 2/25/2019 – </a:t>
            </a:r>
            <a:r>
              <a:rPr lang="en-US" dirty="0" smtClean="0">
                <a:solidFill>
                  <a:srgbClr val="5B6770"/>
                </a:solidFill>
                <a:hlinkClick r:id="rId3"/>
              </a:rPr>
              <a:t>Study Reliability Deployment Adder Improvements</a:t>
            </a:r>
            <a:endParaRPr lang="en-US" dirty="0" smtClean="0">
              <a:solidFill>
                <a:srgbClr val="5B6770"/>
              </a:solidFill>
            </a:endParaRPr>
          </a:p>
          <a:p>
            <a:pPr marL="342900" indent="-342900">
              <a:buFont typeface="+mj-lt"/>
              <a:buAutoNum type="arabicPeriod"/>
            </a:pPr>
            <a:r>
              <a:rPr lang="en-US" dirty="0" smtClean="0">
                <a:solidFill>
                  <a:srgbClr val="5B6770"/>
                </a:solidFill>
              </a:rPr>
              <a:t>QMWG 12/03/2019 – </a:t>
            </a:r>
            <a:r>
              <a:rPr lang="en-US" dirty="0" smtClean="0">
                <a:solidFill>
                  <a:srgbClr val="5B6770"/>
                </a:solidFill>
                <a:hlinkClick r:id="rId4"/>
              </a:rPr>
              <a:t>Review of Reliability Deployment Price Adders on 10-04-18</a:t>
            </a:r>
            <a:endParaRPr lang="en-US" dirty="0" smtClean="0">
              <a:solidFill>
                <a:srgbClr val="5B6770"/>
              </a:solidFill>
            </a:endParaRPr>
          </a:p>
          <a:p>
            <a:pPr marL="342900" indent="-342900">
              <a:buFont typeface="+mj-lt"/>
              <a:buAutoNum type="arabicPeriod"/>
            </a:pPr>
            <a:r>
              <a:rPr lang="en-US" dirty="0" smtClean="0">
                <a:solidFill>
                  <a:srgbClr val="5B6770"/>
                </a:solidFill>
              </a:rPr>
              <a:t>WMS 10/10/2018 –    </a:t>
            </a:r>
            <a:r>
              <a:rPr lang="en-US" dirty="0" smtClean="0">
                <a:solidFill>
                  <a:srgbClr val="5B6770"/>
                </a:solidFill>
                <a:hlinkClick r:id="rId5"/>
              </a:rPr>
              <a:t>2018 Discussion on July and August RUC Activity</a:t>
            </a:r>
            <a:endParaRPr lang="en-US" dirty="0" smtClean="0">
              <a:solidFill>
                <a:srgbClr val="5B6770"/>
              </a:solidFill>
            </a:endParaRPr>
          </a:p>
          <a:p>
            <a:endParaRPr lang="en-US" dirty="0" smtClean="0">
              <a:solidFill>
                <a:srgbClr val="5B6770"/>
              </a:solidFill>
            </a:endParaRPr>
          </a:p>
          <a:p>
            <a:r>
              <a:rPr lang="en-US" dirty="0" smtClean="0">
                <a:solidFill>
                  <a:srgbClr val="5B6770"/>
                </a:solidFill>
              </a:rPr>
              <a:t>ERCOT has reporting mechanisms in line to regularly capture the impacts of future reliability deployments and their influence on pricing. Additionally, ERCOT has developed methods to use available data to give insight into specific events at the market’s request. </a:t>
            </a:r>
          </a:p>
        </p:txBody>
      </p:sp>
    </p:spTree>
    <p:extLst>
      <p:ext uri="{BB962C8B-B14F-4D97-AF65-F5344CB8AC3E}">
        <p14:creationId xmlns:p14="http://schemas.microsoft.com/office/powerpoint/2010/main" val="1635730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Report Example – </a:t>
            </a:r>
            <a:r>
              <a:rPr lang="en-US" sz="2400" dirty="0"/>
              <a:t>Operational Overview </a:t>
            </a:r>
            <a:r>
              <a:rPr lang="en-US" sz="2400" dirty="0" smtClean="0"/>
              <a:t/>
            </a:r>
            <a:br>
              <a:rPr lang="en-US" sz="2400" dirty="0" smtClean="0"/>
            </a:br>
            <a:r>
              <a:rPr lang="en-US" sz="2400" dirty="0" smtClean="0"/>
              <a:t/>
            </a:r>
            <a:br>
              <a:rPr lang="en-US" sz="2400" dirty="0" smtClean="0"/>
            </a:b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pic>
        <p:nvPicPr>
          <p:cNvPr id="3" name="Picture 2"/>
          <p:cNvPicPr>
            <a:picLocks noChangeAspect="1"/>
          </p:cNvPicPr>
          <p:nvPr/>
        </p:nvPicPr>
        <p:blipFill>
          <a:blip r:embed="rId3"/>
          <a:stretch>
            <a:fillRect/>
          </a:stretch>
        </p:blipFill>
        <p:spPr>
          <a:xfrm>
            <a:off x="1143000" y="857250"/>
            <a:ext cx="6705600" cy="5029200"/>
          </a:xfrm>
          <a:prstGeom prst="rect">
            <a:avLst/>
          </a:prstGeom>
          <a:ln>
            <a:solidFill>
              <a:srgbClr val="5B6770"/>
            </a:solidFill>
          </a:ln>
        </p:spPr>
      </p:pic>
    </p:spTree>
    <p:extLst>
      <p:ext uri="{BB962C8B-B14F-4D97-AF65-F5344CB8AC3E}">
        <p14:creationId xmlns:p14="http://schemas.microsoft.com/office/powerpoint/2010/main" val="3463974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Report </a:t>
            </a:r>
            <a:r>
              <a:rPr lang="en-US" sz="2400" dirty="0" smtClean="0">
                <a:solidFill>
                  <a:srgbClr val="00AEC7"/>
                </a:solidFill>
              </a:rPr>
              <a:t>Example – </a:t>
            </a:r>
            <a:r>
              <a:rPr lang="en-US" sz="2400" dirty="0">
                <a:solidFill>
                  <a:srgbClr val="00AEC7"/>
                </a:solidFill>
              </a:rPr>
              <a:t>Annual RUC TAC Report</a:t>
            </a:r>
            <a:r>
              <a:rPr lang="en-US" sz="2400" dirty="0">
                <a:solidFill>
                  <a:srgbClr val="5B6770"/>
                </a:solidFill>
              </a:rPr>
              <a:t/>
            </a:r>
            <a:br>
              <a:rPr lang="en-US" sz="2400" dirty="0">
                <a:solidFill>
                  <a:srgbClr val="5B6770"/>
                </a:solidFill>
              </a:rPr>
            </a:br>
            <a:r>
              <a:rPr lang="en-US" sz="2400" dirty="0" smtClean="0"/>
              <a:t/>
            </a:r>
            <a:br>
              <a:rPr lang="en-US" sz="2400" dirty="0" smtClean="0"/>
            </a:b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pic>
        <p:nvPicPr>
          <p:cNvPr id="3" name="Picture 2"/>
          <p:cNvPicPr>
            <a:picLocks noChangeAspect="1"/>
          </p:cNvPicPr>
          <p:nvPr/>
        </p:nvPicPr>
        <p:blipFill>
          <a:blip r:embed="rId3"/>
          <a:stretch>
            <a:fillRect/>
          </a:stretch>
        </p:blipFill>
        <p:spPr>
          <a:xfrm>
            <a:off x="1340895" y="990600"/>
            <a:ext cx="6538409" cy="4937760"/>
          </a:xfrm>
          <a:prstGeom prst="rect">
            <a:avLst/>
          </a:prstGeom>
          <a:ln>
            <a:solidFill>
              <a:schemeClr val="bg1">
                <a:lumMod val="50000"/>
              </a:schemeClr>
            </a:solidFill>
          </a:ln>
        </p:spPr>
      </p:pic>
    </p:spTree>
    <p:extLst>
      <p:ext uri="{BB962C8B-B14F-4D97-AF65-F5344CB8AC3E}">
        <p14:creationId xmlns:p14="http://schemas.microsoft.com/office/powerpoint/2010/main" val="3421882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Ad hoc Analysis </a:t>
            </a:r>
            <a:r>
              <a:rPr lang="en-US" sz="2400" dirty="0" smtClean="0">
                <a:solidFill>
                  <a:srgbClr val="00AEC7"/>
                </a:solidFill>
              </a:rPr>
              <a:t>Example – Event driven review for WMS  </a:t>
            </a:r>
            <a:r>
              <a:rPr lang="en-US" sz="2400" dirty="0">
                <a:solidFill>
                  <a:srgbClr val="5B6770"/>
                </a:solidFill>
              </a:rPr>
              <a:t/>
            </a:r>
            <a:br>
              <a:rPr lang="en-US" sz="2400" dirty="0">
                <a:solidFill>
                  <a:srgbClr val="5B6770"/>
                </a:solidFill>
              </a:rPr>
            </a:br>
            <a:r>
              <a:rPr lang="en-US" sz="2400" dirty="0" smtClean="0"/>
              <a:t/>
            </a:r>
            <a:br>
              <a:rPr lang="en-US" sz="2400" dirty="0" smtClean="0"/>
            </a:b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pic>
        <p:nvPicPr>
          <p:cNvPr id="5" name="Picture 4"/>
          <p:cNvPicPr>
            <a:picLocks noChangeAspect="1"/>
          </p:cNvPicPr>
          <p:nvPr/>
        </p:nvPicPr>
        <p:blipFill>
          <a:blip r:embed="rId3"/>
          <a:stretch>
            <a:fillRect/>
          </a:stretch>
        </p:blipFill>
        <p:spPr>
          <a:xfrm>
            <a:off x="1304467" y="1066800"/>
            <a:ext cx="6611265" cy="4937760"/>
          </a:xfrm>
          <a:prstGeom prst="rect">
            <a:avLst/>
          </a:prstGeom>
          <a:ln>
            <a:solidFill>
              <a:schemeClr val="bg1">
                <a:lumMod val="50000"/>
              </a:schemeClr>
            </a:solidFill>
          </a:ln>
        </p:spPr>
      </p:pic>
    </p:spTree>
    <p:extLst>
      <p:ext uri="{BB962C8B-B14F-4D97-AF65-F5344CB8AC3E}">
        <p14:creationId xmlns:p14="http://schemas.microsoft.com/office/powerpoint/2010/main" val="3739360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t>Deployment </a:t>
            </a:r>
            <a:r>
              <a:rPr lang="en-US" sz="2400" dirty="0" smtClean="0"/>
              <a:t>Data- </a:t>
            </a:r>
            <a:r>
              <a:rPr lang="en-US" sz="2400" dirty="0">
                <a:hlinkClick r:id="rId3"/>
              </a:rPr>
              <a:t>http://www.ercot.com/mktinfo/rtm</a:t>
            </a:r>
            <a:r>
              <a:rPr lang="en-US" sz="2400" dirty="0"/>
              <a:t/>
            </a:r>
            <a:br>
              <a:rPr lang="en-US" sz="2400" dirty="0"/>
            </a:br>
            <a:r>
              <a:rPr lang="en-US" sz="2400" dirty="0">
                <a:solidFill>
                  <a:srgbClr val="5B6770"/>
                </a:solidFill>
              </a:rPr>
              <a:t/>
            </a:r>
            <a:br>
              <a:rPr lang="en-US" sz="2400" dirty="0">
                <a:solidFill>
                  <a:srgbClr val="5B6770"/>
                </a:solidFill>
              </a:rPr>
            </a:br>
            <a:r>
              <a:rPr lang="en-US" sz="2400" dirty="0" smtClean="0"/>
              <a:t/>
            </a:r>
            <a:br>
              <a:rPr lang="en-US" sz="2400" dirty="0" smtClean="0"/>
            </a:b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7" name="Picture 6"/>
          <p:cNvPicPr>
            <a:picLocks noChangeAspect="1"/>
          </p:cNvPicPr>
          <p:nvPr/>
        </p:nvPicPr>
        <p:blipFill>
          <a:blip r:embed="rId4"/>
          <a:stretch>
            <a:fillRect/>
          </a:stretch>
        </p:blipFill>
        <p:spPr>
          <a:xfrm>
            <a:off x="152400" y="1143000"/>
            <a:ext cx="8839200" cy="2467990"/>
          </a:xfrm>
          <a:prstGeom prst="rect">
            <a:avLst/>
          </a:prstGeom>
          <a:ln>
            <a:solidFill>
              <a:srgbClr val="5B6770"/>
            </a:solidFill>
          </a:ln>
        </p:spPr>
      </p:pic>
      <p:sp>
        <p:nvSpPr>
          <p:cNvPr id="8" name="TextBox 7"/>
          <p:cNvSpPr txBox="1"/>
          <p:nvPr/>
        </p:nvSpPr>
        <p:spPr>
          <a:xfrm>
            <a:off x="762000" y="3779696"/>
            <a:ext cx="7696200" cy="2585323"/>
          </a:xfrm>
          <a:prstGeom prst="rect">
            <a:avLst/>
          </a:prstGeom>
          <a:noFill/>
        </p:spPr>
        <p:txBody>
          <a:bodyPr wrap="square" rtlCol="0">
            <a:spAutoFit/>
          </a:bodyPr>
          <a:lstStyle/>
          <a:p>
            <a:r>
              <a:rPr lang="en-US" dirty="0" smtClean="0">
                <a:solidFill>
                  <a:srgbClr val="5B6770"/>
                </a:solidFill>
              </a:rPr>
              <a:t>We </a:t>
            </a:r>
            <a:r>
              <a:rPr lang="en-US" dirty="0">
                <a:solidFill>
                  <a:srgbClr val="5B6770"/>
                </a:solidFill>
              </a:rPr>
              <a:t>currently </a:t>
            </a:r>
            <a:r>
              <a:rPr lang="en-US" dirty="0" smtClean="0">
                <a:solidFill>
                  <a:srgbClr val="5B6770"/>
                </a:solidFill>
              </a:rPr>
              <a:t>produce and post </a:t>
            </a:r>
            <a:r>
              <a:rPr lang="en-US" dirty="0">
                <a:solidFill>
                  <a:srgbClr val="5B6770"/>
                </a:solidFill>
              </a:rPr>
              <a:t>historical and real-time deployment values along with corresponding RTORDPA values for the SCED </a:t>
            </a:r>
            <a:r>
              <a:rPr lang="en-US" dirty="0" smtClean="0">
                <a:solidFill>
                  <a:srgbClr val="5B6770"/>
                </a:solidFill>
              </a:rPr>
              <a:t>run:</a:t>
            </a:r>
          </a:p>
          <a:p>
            <a:endParaRPr lang="en-US" dirty="0" smtClean="0"/>
          </a:p>
          <a:p>
            <a:pPr marL="285750" indent="-285750">
              <a:buFont typeface="Arial" panose="020B0604020202020204" pitchFamily="34" charset="0"/>
              <a:buChar char="•"/>
            </a:pPr>
            <a:r>
              <a:rPr lang="en-US" dirty="0">
                <a:solidFill>
                  <a:srgbClr val="5B6770"/>
                </a:solidFill>
              </a:rPr>
              <a:t>Historical Real-Time ORDC and Reliability Deployment Price Adders and </a:t>
            </a:r>
            <a:r>
              <a:rPr lang="en-US" dirty="0">
                <a:solidFill>
                  <a:srgbClr val="5B6770"/>
                </a:solidFill>
              </a:rPr>
              <a:t>Reserves</a:t>
            </a:r>
          </a:p>
          <a:p>
            <a:pPr marL="285750" indent="-285750">
              <a:buFont typeface="Arial" panose="020B0604020202020204" pitchFamily="34" charset="0"/>
              <a:buChar char="•"/>
            </a:pPr>
            <a:r>
              <a:rPr lang="en-US" dirty="0">
                <a:solidFill>
                  <a:srgbClr val="5B6770"/>
                </a:solidFill>
              </a:rPr>
              <a:t>Real-Time ORDC and Reliability Deployment Price Adders and Reserves by SCED Interval</a:t>
            </a:r>
            <a:endParaRPr lang="en-US" dirty="0">
              <a:solidFill>
                <a:srgbClr val="5B6770"/>
              </a:solidFill>
            </a:endParaRPr>
          </a:p>
          <a:p>
            <a:endParaRPr lang="en-US" dirty="0"/>
          </a:p>
          <a:p>
            <a:endParaRPr lang="en-US" dirty="0"/>
          </a:p>
        </p:txBody>
      </p:sp>
    </p:spTree>
    <p:extLst>
      <p:ext uri="{BB962C8B-B14F-4D97-AF65-F5344CB8AC3E}">
        <p14:creationId xmlns:p14="http://schemas.microsoft.com/office/powerpoint/2010/main" val="3231924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598</TotalTime>
  <Words>222</Words>
  <Application>Microsoft Office PowerPoint</Application>
  <PresentationFormat>On-screen Show (4:3)</PresentationFormat>
  <Paragraphs>38</Paragraphs>
  <Slides>6</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Reliability Deployment Analysis </vt:lpstr>
      <vt:lpstr>Report Example – Operational Overview   </vt:lpstr>
      <vt:lpstr>Report Example – Annual RUC TAC Report  </vt:lpstr>
      <vt:lpstr>Ad hoc Analysis Example – Event driven review for WMS    </vt:lpstr>
      <vt:lpstr>Deployment Data- http://www.ercot.com/mktinfo/rtm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Holt, Blake</cp:lastModifiedBy>
  <cp:revision>64</cp:revision>
  <cp:lastPrinted>2016-01-21T20:53:15Z</cp:lastPrinted>
  <dcterms:created xsi:type="dcterms:W3CDTF">2016-01-21T15:20:31Z</dcterms:created>
  <dcterms:modified xsi:type="dcterms:W3CDTF">2019-03-26T16:24:50Z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