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30" d="100"/>
          <a:sy n="130" d="100"/>
        </p:scale>
        <p:origin x="107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393233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14997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198907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046742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771885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62769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984128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1815882"/>
          </a:xfrm>
          <a:prstGeom prst="rect">
            <a:avLst/>
          </a:prstGeom>
          <a:noFill/>
        </p:spPr>
        <p:txBody>
          <a:bodyPr wrap="square" rtlCol="0">
            <a:spAutoFit/>
          </a:bodyPr>
          <a:lstStyle/>
          <a:p>
            <a:r>
              <a:rPr lang="en-US" sz="2000" b="1" dirty="0" smtClean="0">
                <a:solidFill>
                  <a:schemeClr val="tx2"/>
                </a:solidFill>
              </a:rPr>
              <a:t>Look-Ahead SCED Implementation and Performance</a:t>
            </a:r>
            <a:endParaRPr lang="en-US" dirty="0" smtClean="0">
              <a:solidFill>
                <a:schemeClr val="tx2"/>
              </a:solidFill>
            </a:endParaRPr>
          </a:p>
          <a:p>
            <a:endParaRPr lang="en-US" dirty="0" smtClean="0">
              <a:solidFill>
                <a:schemeClr val="tx2"/>
              </a:solidFill>
            </a:endParaRPr>
          </a:p>
          <a:p>
            <a:r>
              <a:rPr lang="en-US" dirty="0" smtClean="0">
                <a:solidFill>
                  <a:schemeClr val="tx2"/>
                </a:solidFill>
              </a:rPr>
              <a:t>Andrew Reimers</a:t>
            </a:r>
          </a:p>
          <a:p>
            <a:r>
              <a:rPr lang="en-US" dirty="0" smtClean="0">
                <a:solidFill>
                  <a:schemeClr val="tx2"/>
                </a:solidFill>
              </a:rPr>
              <a:t>Demand Side Working Group Meeting</a:t>
            </a:r>
          </a:p>
          <a:p>
            <a:r>
              <a:rPr lang="en-US" dirty="0" smtClean="0">
                <a:solidFill>
                  <a:schemeClr val="tx2"/>
                </a:solidFill>
              </a:rPr>
              <a:t>29 March 2019</a:t>
            </a:r>
            <a:endParaRPr lang="en-US" dirty="0">
              <a:solidFill>
                <a:schemeClr val="tx2"/>
              </a:solidFill>
            </a:endParaRPr>
          </a:p>
        </p:txBody>
      </p:sp>
    </p:spTree>
    <p:extLst>
      <p:ext uri="{BB962C8B-B14F-4D97-AF65-F5344CB8AC3E}">
        <p14:creationId xmlns:p14="http://schemas.microsoft.com/office/powerpoint/2010/main" val="164156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LASCED error as a function of minutes ahead can be partly explained by difference in GTBD</a:t>
            </a:r>
            <a:endParaRPr lang="en-US" dirty="0"/>
          </a:p>
        </p:txBody>
      </p:sp>
      <p:sp>
        <p:nvSpPr>
          <p:cNvPr id="2" name="Slide Number Placeholder 1"/>
          <p:cNvSpPr>
            <a:spLocks noGrp="1"/>
          </p:cNvSpPr>
          <p:nvPr>
            <p:ph type="sldNum" sz="quarter" idx="4"/>
          </p:nvPr>
        </p:nvSpPr>
        <p:spPr/>
        <p:txBody>
          <a:bodyPr/>
          <a:lstStyle/>
          <a:p>
            <a:fld id="{1D93BD3E-1E9A-4970-A6F7-E7AC52762E0C}" type="slidenum">
              <a:rPr lang="en-US" smtClean="0"/>
              <a:pPr/>
              <a:t>10</a:t>
            </a:fld>
            <a:endParaRPr lang="en-US"/>
          </a:p>
        </p:txBody>
      </p:sp>
      <p:pic>
        <p:nvPicPr>
          <p:cNvPr id="14" name="Content Placeholder 1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 y="1146440"/>
            <a:ext cx="8534399" cy="4741332"/>
          </a:xfrm>
        </p:spPr>
      </p:pic>
      <p:sp>
        <p:nvSpPr>
          <p:cNvPr id="6" name="TextBox 5"/>
          <p:cNvSpPr txBox="1"/>
          <p:nvPr/>
        </p:nvSpPr>
        <p:spPr>
          <a:xfrm>
            <a:off x="2365062" y="5964436"/>
            <a:ext cx="4490075" cy="307777"/>
          </a:xfrm>
          <a:prstGeom prst="rect">
            <a:avLst/>
          </a:prstGeom>
          <a:noFill/>
        </p:spPr>
        <p:txBody>
          <a:bodyPr wrap="none" rtlCol="0">
            <a:spAutoFit/>
          </a:bodyPr>
          <a:lstStyle/>
          <a:p>
            <a:r>
              <a:rPr lang="en-US" sz="1400" dirty="0" smtClean="0"/>
              <a:t>This figure uses data from August 2018 to March 2019</a:t>
            </a:r>
            <a:endParaRPr lang="en-US" sz="1400" dirty="0"/>
          </a:p>
        </p:txBody>
      </p:sp>
    </p:spTree>
    <p:extLst>
      <p:ext uri="{BB962C8B-B14F-4D97-AF65-F5344CB8AC3E}">
        <p14:creationId xmlns:p14="http://schemas.microsoft.com/office/powerpoint/2010/main" val="688245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How does recent LASCED performance compare to prior implementation?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403651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following aspects of LASCED were changed in summer 2018</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219200"/>
                <a:ext cx="8534400" cy="4823621"/>
              </a:xfrm>
            </p:spPr>
            <p:txBody>
              <a:bodyPr>
                <a:normAutofit fontScale="92500" lnSpcReduction="10000"/>
              </a:bodyPr>
              <a:lstStyle/>
              <a:p>
                <a:r>
                  <a:rPr lang="en-US" dirty="0" smtClean="0"/>
                  <a:t>Wind forecast was changed from weighted average of last fifteen minutes of wind output and short-term wind power forecast to using SCED HSL</a:t>
                </a:r>
              </a:p>
              <a:p>
                <a:endParaRPr lang="en-US" dirty="0" smtClean="0"/>
              </a:p>
              <a:p>
                <a14:m>
                  <m:oMath xmlns:m="http://schemas.openxmlformats.org/officeDocument/2006/math">
                    <m:r>
                      <m:rPr>
                        <m:sty m:val="p"/>
                      </m:rPr>
                      <a:rPr lang="en-US" sz="2000" b="0" i="0" smtClean="0">
                        <a:solidFill>
                          <a:srgbClr val="5B6770"/>
                        </a:solidFill>
                        <a:latin typeface="Cambria Math" panose="02040503050406030204" pitchFamily="18" charset="0"/>
                      </a:rPr>
                      <m:t>Prior</m:t>
                    </m:r>
                    <m:r>
                      <a:rPr lang="en-US" sz="2000" b="0" i="0" smtClean="0">
                        <a:solidFill>
                          <a:srgbClr val="5B6770"/>
                        </a:solidFill>
                        <a:latin typeface="Cambria Math" panose="02040503050406030204" pitchFamily="18" charset="0"/>
                      </a:rPr>
                      <m:t> </m:t>
                    </m:r>
                    <m:r>
                      <m:rPr>
                        <m:sty m:val="p"/>
                      </m:rPr>
                      <a:rPr lang="en-US" sz="2000">
                        <a:solidFill>
                          <a:srgbClr val="5B6770"/>
                        </a:solidFill>
                        <a:latin typeface="Cambria Math" panose="02040503050406030204" pitchFamily="18" charset="0"/>
                      </a:rPr>
                      <m:t>LASCED</m:t>
                    </m:r>
                    <m:r>
                      <a:rPr lang="en-US" sz="2000">
                        <a:solidFill>
                          <a:srgbClr val="5B6770"/>
                        </a:solidFill>
                        <a:latin typeface="Cambria Math" panose="02040503050406030204" pitchFamily="18" charset="0"/>
                      </a:rPr>
                      <m:t> </m:t>
                    </m:r>
                    <m:r>
                      <m:rPr>
                        <m:sty m:val="p"/>
                      </m:rPr>
                      <a:rPr lang="en-US" sz="2000" i="0">
                        <a:solidFill>
                          <a:srgbClr val="5B6770"/>
                        </a:solidFill>
                        <a:latin typeface="Cambria Math" panose="02040503050406030204" pitchFamily="18" charset="0"/>
                      </a:rPr>
                      <m:t>GTBD</m:t>
                    </m:r>
                    <m:d>
                      <m:dPr>
                        <m:ctrlPr>
                          <a:rPr lang="en-US" sz="2000" i="1">
                            <a:solidFill>
                              <a:srgbClr val="5B6770"/>
                            </a:solidFill>
                            <a:latin typeface="Cambria Math" panose="02040503050406030204" pitchFamily="18" charset="0"/>
                          </a:rPr>
                        </m:ctrlPr>
                      </m:dPr>
                      <m:e>
                        <m:r>
                          <a:rPr lang="en-US" sz="2000" i="1">
                            <a:solidFill>
                              <a:srgbClr val="5B6770"/>
                            </a:solidFill>
                            <a:latin typeface="Cambria Math" panose="02040503050406030204" pitchFamily="18" charset="0"/>
                          </a:rPr>
                          <m:t>𝑖</m:t>
                        </m:r>
                      </m:e>
                    </m:d>
                    <m:r>
                      <a:rPr lang="en-US" sz="2000">
                        <a:solidFill>
                          <a:srgbClr val="5B6770"/>
                        </a:solidFill>
                        <a:latin typeface="Cambria Math" panose="02040503050406030204" pitchFamily="18" charset="0"/>
                      </a:rPr>
                      <m:t>=</m:t>
                    </m:r>
                    <m:d>
                      <m:dPr>
                        <m:begChr m:val="{"/>
                        <m:endChr m:val=""/>
                        <m:ctrlPr>
                          <a:rPr lang="en-US" sz="2000" i="1">
                            <a:solidFill>
                              <a:srgbClr val="5B6770"/>
                            </a:solidFill>
                            <a:latin typeface="Cambria Math" panose="02040503050406030204" pitchFamily="18" charset="0"/>
                          </a:rPr>
                        </m:ctrlPr>
                      </m:dPr>
                      <m:e>
                        <m:eqArr>
                          <m:eqArrPr>
                            <m:ctrlPr>
                              <a:rPr lang="en-US" sz="2000" i="1">
                                <a:solidFill>
                                  <a:srgbClr val="5B6770"/>
                                </a:solidFill>
                                <a:latin typeface="Cambria Math" panose="02040503050406030204" pitchFamily="18" charset="0"/>
                              </a:rPr>
                            </m:ctrlPr>
                          </m:eqArrPr>
                          <m:e>
                            <m:r>
                              <a:rPr lang="en-US" sz="2000" i="1">
                                <a:solidFill>
                                  <a:srgbClr val="5B6770"/>
                                </a:solidFill>
                                <a:latin typeface="Cambria Math" panose="02040503050406030204" pitchFamily="18" charset="0"/>
                              </a:rPr>
                              <m:t>𝑆𝐶𝐸𝐷</m:t>
                            </m:r>
                            <m:r>
                              <a:rPr lang="en-US" sz="2000" i="1">
                                <a:solidFill>
                                  <a:srgbClr val="5B6770"/>
                                </a:solidFill>
                                <a:latin typeface="Cambria Math" panose="02040503050406030204" pitchFamily="18" charset="0"/>
                              </a:rPr>
                              <m:t> </m:t>
                            </m:r>
                            <m:r>
                              <a:rPr lang="en-US" sz="2000" i="1">
                                <a:solidFill>
                                  <a:srgbClr val="5B6770"/>
                                </a:solidFill>
                                <a:latin typeface="Cambria Math" panose="02040503050406030204" pitchFamily="18" charset="0"/>
                              </a:rPr>
                              <m:t>𝐺𝑇𝐵𝐷</m:t>
                            </m:r>
                            <m:r>
                              <a:rPr lang="en-US" sz="2000" i="1">
                                <a:solidFill>
                                  <a:srgbClr val="5B6770"/>
                                </a:solidFill>
                                <a:latin typeface="Cambria Math" panose="02040503050406030204" pitchFamily="18" charset="0"/>
                              </a:rPr>
                              <m:t>           </m:t>
                            </m:r>
                            <m:r>
                              <a:rPr lang="en-US" sz="2000" i="1">
                                <a:solidFill>
                                  <a:srgbClr val="5B6770"/>
                                </a:solidFill>
                                <a:latin typeface="Cambria Math" panose="02040503050406030204" pitchFamily="18" charset="0"/>
                              </a:rPr>
                              <m:t>𝑖</m:t>
                            </m:r>
                            <m:r>
                              <a:rPr lang="en-US" sz="2000" i="1">
                                <a:solidFill>
                                  <a:srgbClr val="5B6770"/>
                                </a:solidFill>
                                <a:latin typeface="Cambria Math" panose="02040503050406030204" pitchFamily="18" charset="0"/>
                              </a:rPr>
                              <m:t>=1</m:t>
                            </m:r>
                          </m:e>
                          <m:e>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𝑆𝑇𝐿𝐹</m:t>
                                </m:r>
                              </m:e>
                              <m:sub>
                                <m:r>
                                  <a:rPr lang="en-US" sz="2000" i="1">
                                    <a:solidFill>
                                      <a:srgbClr val="5B6770"/>
                                    </a:solidFill>
                                    <a:latin typeface="Cambria Math" panose="02040503050406030204" pitchFamily="18" charset="0"/>
                                  </a:rPr>
                                  <m:t>𝑖</m:t>
                                </m:r>
                              </m:sub>
                            </m:sSub>
                            <m:r>
                              <a:rPr lang="en-US" sz="2000">
                                <a:solidFill>
                                  <a:srgbClr val="5B6770"/>
                                </a:solidFill>
                                <a:latin typeface="Cambria Math" panose="02040503050406030204" pitchFamily="18" charset="0"/>
                              </a:rPr>
                              <m:t>+</m:t>
                            </m:r>
                            <m:r>
                              <a:rPr lang="en-US" sz="2000" i="1">
                                <a:solidFill>
                                  <a:srgbClr val="5B6770"/>
                                </a:solidFill>
                                <a:latin typeface="Cambria Math" panose="02040503050406030204" pitchFamily="18" charset="0"/>
                              </a:rPr>
                              <m:t>𝐷𝐶𝑇𝑖</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𝑒</m:t>
                                </m:r>
                              </m:e>
                              <m:sub>
                                <m:r>
                                  <a:rPr lang="en-US" sz="2000" i="1">
                                    <a:solidFill>
                                      <a:srgbClr val="5B6770"/>
                                    </a:solidFill>
                                    <a:latin typeface="Cambria Math" panose="02040503050406030204" pitchFamily="18" charset="0"/>
                                  </a:rPr>
                                  <m:t>𝑖</m:t>
                                </m:r>
                              </m:sub>
                            </m:sSub>
                            <m:r>
                              <a:rPr lang="en-US" sz="2000" i="1">
                                <a:solidFill>
                                  <a:srgbClr val="5B6770"/>
                                </a:solidFill>
                                <a:latin typeface="Cambria Math" panose="02040503050406030204" pitchFamily="18" charset="0"/>
                              </a:rPr>
                              <m:t>     </m:t>
                            </m:r>
                            <m:r>
                              <a:rPr lang="en-US" sz="2000" i="1">
                                <a:solidFill>
                                  <a:srgbClr val="5B6770"/>
                                </a:solidFill>
                                <a:latin typeface="Cambria Math" panose="02040503050406030204" pitchFamily="18" charset="0"/>
                              </a:rPr>
                              <m:t>𝑖</m:t>
                            </m:r>
                            <m:r>
                              <a:rPr lang="en-US" sz="2000" i="1">
                                <a:solidFill>
                                  <a:srgbClr val="5B6770"/>
                                </a:solidFill>
                                <a:latin typeface="Cambria Math" panose="02040503050406030204" pitchFamily="18" charset="0"/>
                              </a:rPr>
                              <m:t>&gt;1</m:t>
                            </m:r>
                          </m:e>
                        </m:eqArr>
                      </m:e>
                    </m:d>
                  </m:oMath>
                </a14:m>
                <a:endParaRPr lang="en-US" sz="2000" dirty="0" smtClean="0"/>
              </a:p>
              <a:p>
                <a:endParaRPr lang="en-US" dirty="0"/>
              </a:p>
              <a:p>
                <a14:m>
                  <m:oMath xmlns:m="http://schemas.openxmlformats.org/officeDocument/2006/math">
                    <m:r>
                      <m:rPr>
                        <m:sty m:val="p"/>
                      </m:rPr>
                      <a:rPr lang="en-US" sz="2000" b="0" i="0" smtClean="0">
                        <a:solidFill>
                          <a:srgbClr val="5B6770"/>
                        </a:solidFill>
                        <a:latin typeface="Cambria Math" panose="02040503050406030204" pitchFamily="18" charset="0"/>
                      </a:rPr>
                      <m:t>Current</m:t>
                    </m:r>
                    <m:r>
                      <a:rPr lang="en-US" sz="2000" b="0" i="0" smtClean="0">
                        <a:solidFill>
                          <a:srgbClr val="5B6770"/>
                        </a:solidFill>
                        <a:latin typeface="Cambria Math" panose="02040503050406030204" pitchFamily="18" charset="0"/>
                      </a:rPr>
                      <m:t> </m:t>
                    </m:r>
                    <m:r>
                      <m:rPr>
                        <m:sty m:val="p"/>
                      </m:rPr>
                      <a:rPr lang="en-US" sz="2000">
                        <a:solidFill>
                          <a:srgbClr val="5B6770"/>
                        </a:solidFill>
                        <a:latin typeface="Cambria Math" panose="02040503050406030204" pitchFamily="18" charset="0"/>
                      </a:rPr>
                      <m:t>LASCED</m:t>
                    </m:r>
                    <m:r>
                      <a:rPr lang="en-US" sz="2000">
                        <a:solidFill>
                          <a:srgbClr val="5B6770"/>
                        </a:solidFill>
                        <a:latin typeface="Cambria Math" panose="02040503050406030204" pitchFamily="18" charset="0"/>
                      </a:rPr>
                      <m:t> </m:t>
                    </m:r>
                    <m:r>
                      <m:rPr>
                        <m:sty m:val="p"/>
                      </m:rPr>
                      <a:rPr lang="en-US" sz="2000">
                        <a:solidFill>
                          <a:srgbClr val="5B6770"/>
                        </a:solidFill>
                        <a:latin typeface="Cambria Math" panose="02040503050406030204" pitchFamily="18" charset="0"/>
                      </a:rPr>
                      <m:t>GTBD</m:t>
                    </m:r>
                    <m:d>
                      <m:dPr>
                        <m:ctrlPr>
                          <a:rPr lang="en-US" sz="2000" i="1">
                            <a:solidFill>
                              <a:srgbClr val="5B6770"/>
                            </a:solidFill>
                            <a:latin typeface="Cambria Math" panose="02040503050406030204" pitchFamily="18" charset="0"/>
                          </a:rPr>
                        </m:ctrlPr>
                      </m:dPr>
                      <m:e>
                        <m:r>
                          <a:rPr lang="en-US" sz="2000" i="1">
                            <a:solidFill>
                              <a:srgbClr val="5B6770"/>
                            </a:solidFill>
                            <a:latin typeface="Cambria Math" panose="02040503050406030204" pitchFamily="18" charset="0"/>
                          </a:rPr>
                          <m:t>𝑖</m:t>
                        </m:r>
                      </m:e>
                    </m:d>
                    <m:r>
                      <a:rPr lang="en-US" sz="2000">
                        <a:solidFill>
                          <a:srgbClr val="5B6770"/>
                        </a:solidFill>
                        <a:latin typeface="Cambria Math" panose="02040503050406030204" pitchFamily="18" charset="0"/>
                      </a:rPr>
                      <m:t>=</m:t>
                    </m:r>
                    <m:d>
                      <m:dPr>
                        <m:begChr m:val="{"/>
                        <m:endChr m:val=""/>
                        <m:ctrlPr>
                          <a:rPr lang="en-US" sz="2000" i="1">
                            <a:solidFill>
                              <a:srgbClr val="5B6770"/>
                            </a:solidFill>
                            <a:latin typeface="Cambria Math" panose="02040503050406030204" pitchFamily="18" charset="0"/>
                          </a:rPr>
                        </m:ctrlPr>
                      </m:dPr>
                      <m:e>
                        <m:eqArr>
                          <m:eqArrPr>
                            <m:ctrlPr>
                              <a:rPr lang="en-US" sz="2000" i="1">
                                <a:solidFill>
                                  <a:srgbClr val="5B6770"/>
                                </a:solidFill>
                                <a:latin typeface="Cambria Math" panose="02040503050406030204" pitchFamily="18" charset="0"/>
                              </a:rPr>
                            </m:ctrlPr>
                          </m:eqArrPr>
                          <m:e>
                            <m:r>
                              <a:rPr lang="en-US" sz="2000" i="1">
                                <a:solidFill>
                                  <a:srgbClr val="5B6770"/>
                                </a:solidFill>
                                <a:latin typeface="Cambria Math" panose="02040503050406030204" pitchFamily="18" charset="0"/>
                              </a:rPr>
                              <m:t>𝑆𝐶𝐸𝐷</m:t>
                            </m:r>
                            <m:r>
                              <a:rPr lang="en-US" sz="2000" i="1">
                                <a:solidFill>
                                  <a:srgbClr val="5B6770"/>
                                </a:solidFill>
                                <a:latin typeface="Cambria Math" panose="02040503050406030204" pitchFamily="18" charset="0"/>
                              </a:rPr>
                              <m:t> </m:t>
                            </m:r>
                            <m:r>
                              <a:rPr lang="en-US" sz="2000" i="1">
                                <a:solidFill>
                                  <a:srgbClr val="5B6770"/>
                                </a:solidFill>
                                <a:latin typeface="Cambria Math" panose="02040503050406030204" pitchFamily="18" charset="0"/>
                              </a:rPr>
                              <m:t>𝐺𝑇𝐵𝐷</m:t>
                            </m:r>
                            <m:r>
                              <a:rPr lang="en-US" sz="2000" i="1">
                                <a:solidFill>
                                  <a:srgbClr val="5B6770"/>
                                </a:solidFill>
                                <a:latin typeface="Cambria Math" panose="02040503050406030204" pitchFamily="18" charset="0"/>
                              </a:rPr>
                              <m:t>                                                                                                       </m:t>
                            </m:r>
                            <m:r>
                              <a:rPr lang="en-US" sz="2000" i="1">
                                <a:solidFill>
                                  <a:srgbClr val="5B6770"/>
                                </a:solidFill>
                                <a:latin typeface="Cambria Math" panose="02040503050406030204" pitchFamily="18" charset="0"/>
                              </a:rPr>
                              <m:t>𝑖</m:t>
                            </m:r>
                            <m:r>
                              <a:rPr lang="en-US" sz="2000" i="1">
                                <a:solidFill>
                                  <a:srgbClr val="5B6770"/>
                                </a:solidFill>
                                <a:latin typeface="Cambria Math" panose="02040503050406030204" pitchFamily="18" charset="0"/>
                              </a:rPr>
                              <m:t>=1</m:t>
                            </m:r>
                          </m:e>
                          <m:e>
                            <m:r>
                              <a:rPr lang="en-US" sz="2000" i="1">
                                <a:solidFill>
                                  <a:srgbClr val="5B6770"/>
                                </a:solidFill>
                                <a:latin typeface="Cambria Math" panose="02040503050406030204" pitchFamily="18" charset="0"/>
                              </a:rPr>
                              <m:t>𝑇𝑒𝑙𝑒𝑚𝑀</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𝑊</m:t>
                                </m:r>
                              </m:e>
                              <m:sub>
                                <m:r>
                                  <a:rPr lang="en-US" sz="2000" i="1">
                                    <a:solidFill>
                                      <a:srgbClr val="5B6770"/>
                                    </a:solidFill>
                                    <a:latin typeface="Cambria Math" panose="02040503050406030204" pitchFamily="18" charset="0"/>
                                  </a:rPr>
                                  <m:t>0</m:t>
                                </m:r>
                              </m:sub>
                            </m:sSub>
                            <m:r>
                              <a:rPr lang="en-US" sz="2000" i="1">
                                <a:solidFill>
                                  <a:srgbClr val="5B6770"/>
                                </a:solidFill>
                                <a:latin typeface="Cambria Math" panose="02040503050406030204" pitchFamily="18" charset="0"/>
                              </a:rPr>
                              <m:t>+</m:t>
                            </m:r>
                            <m:d>
                              <m:dPr>
                                <m:ctrlPr>
                                  <a:rPr lang="en-US" sz="2000" i="1">
                                    <a:solidFill>
                                      <a:srgbClr val="5B6770"/>
                                    </a:solidFill>
                                    <a:latin typeface="Cambria Math" panose="02040503050406030204" pitchFamily="18" charset="0"/>
                                  </a:rPr>
                                </m:ctrlPr>
                              </m:dPr>
                              <m:e>
                                <m:r>
                                  <a:rPr lang="en-US" sz="2000" i="1">
                                    <a:solidFill>
                                      <a:srgbClr val="5B6770"/>
                                    </a:solidFill>
                                    <a:latin typeface="Cambria Math" panose="02040503050406030204" pitchFamily="18" charset="0"/>
                                  </a:rPr>
                                  <m:t>𝑆𝑇𝐿</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𝐹</m:t>
                                    </m:r>
                                  </m:e>
                                  <m:sub>
                                    <m:r>
                                      <a:rPr lang="en-US" sz="2000" i="1">
                                        <a:solidFill>
                                          <a:srgbClr val="5B6770"/>
                                        </a:solidFill>
                                        <a:latin typeface="Cambria Math" panose="02040503050406030204" pitchFamily="18" charset="0"/>
                                      </a:rPr>
                                      <m:t>𝑖</m:t>
                                    </m:r>
                                  </m:sub>
                                </m:sSub>
                                <m:r>
                                  <a:rPr lang="en-US" sz="2000" i="1">
                                    <a:solidFill>
                                      <a:srgbClr val="5B6770"/>
                                    </a:solidFill>
                                    <a:latin typeface="Cambria Math" panose="02040503050406030204" pitchFamily="18" charset="0"/>
                                  </a:rPr>
                                  <m:t>−</m:t>
                                </m:r>
                                <m:r>
                                  <a:rPr lang="en-US" sz="2000" i="1">
                                    <a:solidFill>
                                      <a:srgbClr val="5B6770"/>
                                    </a:solidFill>
                                    <a:latin typeface="Cambria Math" panose="02040503050406030204" pitchFamily="18" charset="0"/>
                                  </a:rPr>
                                  <m:t>𝑆𝑇𝐿</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𝐹</m:t>
                                    </m:r>
                                  </m:e>
                                  <m:sub>
                                    <m:r>
                                      <a:rPr lang="en-US" sz="2000" i="1">
                                        <a:solidFill>
                                          <a:srgbClr val="5B6770"/>
                                        </a:solidFill>
                                        <a:latin typeface="Cambria Math" panose="02040503050406030204" pitchFamily="18" charset="0"/>
                                      </a:rPr>
                                      <m:t>0</m:t>
                                    </m:r>
                                  </m:sub>
                                </m:sSub>
                              </m:e>
                            </m:d>
                            <m:r>
                              <a:rPr lang="en-US" sz="2000" i="1">
                                <a:solidFill>
                                  <a:srgbClr val="5B6770"/>
                                </a:solidFill>
                                <a:latin typeface="Cambria Math" panose="02040503050406030204" pitchFamily="18" charset="0"/>
                              </a:rPr>
                              <m:t>+</m:t>
                            </m:r>
                            <m:d>
                              <m:dPr>
                                <m:ctrlPr>
                                  <a:rPr lang="en-US" sz="2000" i="1">
                                    <a:solidFill>
                                      <a:srgbClr val="5B6770"/>
                                    </a:solidFill>
                                    <a:latin typeface="Cambria Math" panose="02040503050406030204" pitchFamily="18" charset="0"/>
                                  </a:rPr>
                                </m:ctrlPr>
                              </m:dPr>
                              <m:e>
                                <m:r>
                                  <a:rPr lang="en-US" sz="2000" i="1">
                                    <a:solidFill>
                                      <a:srgbClr val="5B6770"/>
                                    </a:solidFill>
                                    <a:latin typeface="Cambria Math" panose="02040503050406030204" pitchFamily="18" charset="0"/>
                                  </a:rPr>
                                  <m:t>𝐷𝐶𝑇𝑖</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𝑒</m:t>
                                    </m:r>
                                  </m:e>
                                  <m:sub>
                                    <m:r>
                                      <a:rPr lang="en-US" sz="2000" i="1">
                                        <a:solidFill>
                                          <a:srgbClr val="5B6770"/>
                                        </a:solidFill>
                                        <a:latin typeface="Cambria Math" panose="02040503050406030204" pitchFamily="18" charset="0"/>
                                      </a:rPr>
                                      <m:t>𝑖</m:t>
                                    </m:r>
                                  </m:sub>
                                </m:sSub>
                                <m:r>
                                  <a:rPr lang="en-US" sz="2000" i="1">
                                    <a:solidFill>
                                      <a:srgbClr val="5B6770"/>
                                    </a:solidFill>
                                    <a:latin typeface="Cambria Math" panose="02040503050406030204" pitchFamily="18" charset="0"/>
                                  </a:rPr>
                                  <m:t>−</m:t>
                                </m:r>
                                <m:r>
                                  <a:rPr lang="en-US" sz="2000" i="1">
                                    <a:solidFill>
                                      <a:srgbClr val="5B6770"/>
                                    </a:solidFill>
                                    <a:latin typeface="Cambria Math" panose="02040503050406030204" pitchFamily="18" charset="0"/>
                                  </a:rPr>
                                  <m:t>𝐷𝐶𝑇𝑖</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𝑒</m:t>
                                    </m:r>
                                  </m:e>
                                  <m:sub>
                                    <m:r>
                                      <a:rPr lang="en-US" sz="2000" i="1">
                                        <a:solidFill>
                                          <a:srgbClr val="5B6770"/>
                                        </a:solidFill>
                                        <a:latin typeface="Cambria Math" panose="02040503050406030204" pitchFamily="18" charset="0"/>
                                      </a:rPr>
                                      <m:t>0</m:t>
                                    </m:r>
                                  </m:sub>
                                </m:sSub>
                              </m:e>
                            </m:d>
                            <m:r>
                              <a:rPr lang="en-US" sz="2000" i="1">
                                <a:solidFill>
                                  <a:srgbClr val="5B6770"/>
                                </a:solidFill>
                                <a:latin typeface="Cambria Math" panose="02040503050406030204" pitchFamily="18" charset="0"/>
                              </a:rPr>
                              <m:t>                        </m:t>
                            </m:r>
                            <m:r>
                              <a:rPr lang="en-US" sz="2000" i="1">
                                <a:solidFill>
                                  <a:srgbClr val="5B6770"/>
                                </a:solidFill>
                                <a:latin typeface="Cambria Math" panose="02040503050406030204" pitchFamily="18" charset="0"/>
                              </a:rPr>
                              <m:t>𝑖</m:t>
                            </m:r>
                            <m:r>
                              <a:rPr lang="en-US" sz="2000" i="1">
                                <a:solidFill>
                                  <a:srgbClr val="5B6770"/>
                                </a:solidFill>
                                <a:latin typeface="Cambria Math" panose="02040503050406030204" pitchFamily="18" charset="0"/>
                              </a:rPr>
                              <m:t>&gt;1</m:t>
                            </m:r>
                          </m:e>
                        </m:eqArr>
                      </m:e>
                    </m:d>
                  </m:oMath>
                </a14:m>
                <a:endParaRPr lang="en-US" sz="2000" dirty="0"/>
              </a:p>
              <a:p>
                <a:endParaRPr lang="en-US" dirty="0" smtClean="0"/>
              </a:p>
              <a:p>
                <a:r>
                  <a:rPr lang="en-US" dirty="0" smtClean="0"/>
                  <a:t>Intervals were optimized together rather than independently in series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219200"/>
                <a:ext cx="8534400" cy="4823621"/>
              </a:xfrm>
              <a:blipFill rotWithShape="0">
                <a:blip r:embed="rId2"/>
                <a:stretch>
                  <a:fillRect l="-929" t="-1643" b="-2023"/>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294777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mean absolute error (MAE) of LASCED GTBD has improved, but price predictions have not</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10840" y="1295400"/>
            <a:ext cx="7122319" cy="4748213"/>
          </a:xfrm>
        </p:spPr>
      </p:pic>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699075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disproportionate amount of pricing errors are associated with the first SCED interval of the hour </a:t>
            </a:r>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Appx 3.5x more likely than random distribution</a:t>
            </a:r>
          </a:p>
          <a:p>
            <a:r>
              <a:rPr lang="en-US" dirty="0" smtClean="0"/>
              <a:t>Shutdown logic could force units off earlier in LASCED than in </a:t>
            </a:r>
            <a:r>
              <a:rPr lang="en-US" dirty="0" smtClean="0"/>
              <a:t>real-time</a:t>
            </a:r>
          </a:p>
          <a:p>
            <a:r>
              <a:rPr lang="en-US" dirty="0" smtClean="0"/>
              <a:t>Resource AS responsibilities for the next hour are based on COP and may differ from real-time</a:t>
            </a:r>
            <a:endParaRPr lang="en-US" dirty="0" smtClean="0"/>
          </a:p>
          <a:p>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2839864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Efforts to improve LASCED have focused on inputs that we can control</a:t>
            </a:r>
          </a:p>
          <a:p>
            <a:pPr lvl="1"/>
            <a:r>
              <a:rPr lang="en-US" dirty="0" smtClean="0"/>
              <a:t>Improving GTBD forecast</a:t>
            </a:r>
          </a:p>
          <a:p>
            <a:pPr lvl="1"/>
            <a:r>
              <a:rPr lang="en-US" dirty="0" smtClean="0"/>
              <a:t>Using more realistic ramping constraints by solving LASCED intervals sequentially</a:t>
            </a:r>
          </a:p>
          <a:p>
            <a:endParaRPr lang="en-US" dirty="0"/>
          </a:p>
          <a:p>
            <a:r>
              <a:rPr lang="en-US" dirty="0" smtClean="0"/>
              <a:t>Will evaluate whether short-term wind forecasts could improve performance</a:t>
            </a:r>
          </a:p>
          <a:p>
            <a:endParaRPr lang="en-US" dirty="0"/>
          </a:p>
          <a:p>
            <a:r>
              <a:rPr lang="en-US" dirty="0" smtClean="0"/>
              <a:t>It’s unclear how to predict which constraints will be active in future intervals without adding new sources of error</a:t>
            </a:r>
          </a:p>
          <a:p>
            <a:endParaRPr lang="en-US" dirty="0"/>
          </a:p>
          <a:p>
            <a:r>
              <a:rPr lang="en-US" dirty="0" smtClean="0"/>
              <a:t>We’re investigating common sources of prediction errors that can be effectively addressed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329447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How does Look-Ahead SCED work and how is it used?</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Look-Ahead SCED (LASCED) uses the following information to give an indication of prices an hour into the future:</a:t>
            </a:r>
          </a:p>
          <a:p>
            <a:pPr lvl="1">
              <a:lnSpc>
                <a:spcPct val="150000"/>
              </a:lnSpc>
            </a:pPr>
            <a:r>
              <a:rPr lang="en-US" sz="1800" dirty="0" smtClean="0"/>
              <a:t>Short term load forecast</a:t>
            </a:r>
          </a:p>
          <a:p>
            <a:pPr lvl="1">
              <a:lnSpc>
                <a:spcPct val="150000"/>
              </a:lnSpc>
            </a:pPr>
            <a:r>
              <a:rPr lang="en-US" sz="1800" dirty="0" smtClean="0"/>
              <a:t>Current wind and solar output</a:t>
            </a:r>
            <a:endParaRPr lang="en-US" sz="1800" dirty="0" smtClean="0"/>
          </a:p>
          <a:p>
            <a:pPr lvl="1">
              <a:lnSpc>
                <a:spcPct val="150000"/>
              </a:lnSpc>
            </a:pPr>
            <a:r>
              <a:rPr lang="en-US" sz="1800" dirty="0" smtClean="0"/>
              <a:t>Ramping constraints</a:t>
            </a:r>
          </a:p>
          <a:p>
            <a:pPr lvl="1">
              <a:lnSpc>
                <a:spcPct val="150000"/>
              </a:lnSpc>
            </a:pPr>
            <a:r>
              <a:rPr lang="en-US" sz="1800" dirty="0" smtClean="0"/>
              <a:t>COP status</a:t>
            </a:r>
          </a:p>
          <a:p>
            <a:pPr>
              <a:lnSpc>
                <a:spcPct val="150000"/>
              </a:lnSpc>
            </a:pPr>
            <a:endParaRPr lang="en-US" sz="2000" dirty="0" smtClean="0"/>
          </a:p>
          <a:p>
            <a:pPr>
              <a:lnSpc>
                <a:spcPct val="150000"/>
              </a:lnSpc>
            </a:pPr>
            <a:r>
              <a:rPr lang="en-US" sz="2000" dirty="0" smtClean="0"/>
              <a:t>LASCED is non-binding but can </a:t>
            </a:r>
            <a:r>
              <a:rPr lang="en-US" sz="2000" dirty="0" smtClean="0"/>
              <a:t>give an indication of future prices </a:t>
            </a:r>
            <a:r>
              <a:rPr lang="en-US" sz="2000" dirty="0" smtClean="0"/>
              <a:t>for market participants</a:t>
            </a:r>
          </a:p>
          <a:p>
            <a:pPr lvl="1">
              <a:lnSpc>
                <a:spcPct val="150000"/>
              </a:lnSpc>
            </a:pPr>
            <a:r>
              <a:rPr lang="en-US" sz="1800" dirty="0" smtClean="0"/>
              <a:t>Distinct from a multi-interval SCED</a:t>
            </a:r>
            <a:endParaRPr lang="en-US" sz="18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479448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LASCED work?</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62500" lnSpcReduction="20000"/>
              </a:bodyPr>
              <a:lstStyle/>
              <a:p>
                <a:r>
                  <a:rPr lang="en-US" sz="4000" dirty="0" smtClean="0"/>
                  <a:t>LASCED is run for 11 five minute intervals starting with the current SCED interval</a:t>
                </a:r>
              </a:p>
              <a:p>
                <a:endParaRPr lang="en-US" sz="2800" dirty="0" smtClean="0">
                  <a:solidFill>
                    <a:srgbClr val="5B6770"/>
                  </a:solidFill>
                  <a:latin typeface="Cambria Math" panose="02040503050406030204" pitchFamily="18" charset="0"/>
                </a:endParaRPr>
              </a:p>
              <a:p>
                <a14:m>
                  <m:oMath xmlns:m="http://schemas.openxmlformats.org/officeDocument/2006/math">
                    <m:r>
                      <m:rPr>
                        <m:sty m:val="p"/>
                      </m:rPr>
                      <a:rPr lang="en-US" sz="2800">
                        <a:solidFill>
                          <a:srgbClr val="5B6770"/>
                        </a:solidFill>
                        <a:latin typeface="Cambria Math" panose="02040503050406030204" pitchFamily="18" charset="0"/>
                      </a:rPr>
                      <m:t>LASCED</m:t>
                    </m:r>
                    <m:r>
                      <a:rPr lang="en-US" sz="2800">
                        <a:solidFill>
                          <a:srgbClr val="5B6770"/>
                        </a:solidFill>
                        <a:latin typeface="Cambria Math" panose="02040503050406030204" pitchFamily="18" charset="0"/>
                      </a:rPr>
                      <m:t> </m:t>
                    </m:r>
                    <m:r>
                      <m:rPr>
                        <m:sty m:val="p"/>
                      </m:rPr>
                      <a:rPr lang="en-US" sz="2800">
                        <a:solidFill>
                          <a:srgbClr val="5B6770"/>
                        </a:solidFill>
                        <a:latin typeface="Cambria Math" panose="02040503050406030204" pitchFamily="18" charset="0"/>
                      </a:rPr>
                      <m:t>GTBD</m:t>
                    </m:r>
                    <m:d>
                      <m:dPr>
                        <m:ctrlPr>
                          <a:rPr lang="en-US" sz="2800" i="1">
                            <a:solidFill>
                              <a:srgbClr val="5B6770"/>
                            </a:solidFill>
                            <a:latin typeface="Cambria Math" panose="02040503050406030204" pitchFamily="18" charset="0"/>
                          </a:rPr>
                        </m:ctrlPr>
                      </m:dPr>
                      <m:e>
                        <m:r>
                          <a:rPr lang="en-US" sz="2800" i="1">
                            <a:solidFill>
                              <a:srgbClr val="5B6770"/>
                            </a:solidFill>
                            <a:latin typeface="Cambria Math" panose="02040503050406030204" pitchFamily="18" charset="0"/>
                          </a:rPr>
                          <m:t>𝑖</m:t>
                        </m:r>
                      </m:e>
                    </m:d>
                    <m:r>
                      <a:rPr lang="en-US" sz="2800">
                        <a:solidFill>
                          <a:srgbClr val="5B6770"/>
                        </a:solidFill>
                        <a:latin typeface="Cambria Math" panose="02040503050406030204" pitchFamily="18" charset="0"/>
                      </a:rPr>
                      <m:t>=</m:t>
                    </m:r>
                    <m:d>
                      <m:dPr>
                        <m:begChr m:val="{"/>
                        <m:endChr m:val=""/>
                        <m:ctrlPr>
                          <a:rPr lang="en-US" sz="2800" i="1">
                            <a:solidFill>
                              <a:srgbClr val="5B6770"/>
                            </a:solidFill>
                            <a:latin typeface="Cambria Math" panose="02040503050406030204" pitchFamily="18" charset="0"/>
                          </a:rPr>
                        </m:ctrlPr>
                      </m:dPr>
                      <m:e>
                        <m:eqArr>
                          <m:eqArrPr>
                            <m:ctrlPr>
                              <a:rPr lang="en-US" sz="2800" i="1">
                                <a:solidFill>
                                  <a:srgbClr val="5B6770"/>
                                </a:solidFill>
                                <a:latin typeface="Cambria Math" panose="02040503050406030204" pitchFamily="18" charset="0"/>
                              </a:rPr>
                            </m:ctrlPr>
                          </m:eqArrPr>
                          <m:e>
                            <m:r>
                              <a:rPr lang="en-US" sz="2800" i="1">
                                <a:solidFill>
                                  <a:srgbClr val="5B6770"/>
                                </a:solidFill>
                                <a:latin typeface="Cambria Math" panose="02040503050406030204" pitchFamily="18" charset="0"/>
                              </a:rPr>
                              <m:t>𝑆𝐶𝐸𝐷</m:t>
                            </m:r>
                            <m:r>
                              <a:rPr lang="en-US" sz="2800" i="1">
                                <a:solidFill>
                                  <a:srgbClr val="5B6770"/>
                                </a:solidFill>
                                <a:latin typeface="Cambria Math" panose="02040503050406030204" pitchFamily="18" charset="0"/>
                              </a:rPr>
                              <m:t> </m:t>
                            </m:r>
                            <m:r>
                              <a:rPr lang="en-US" sz="2800" i="1">
                                <a:solidFill>
                                  <a:srgbClr val="5B6770"/>
                                </a:solidFill>
                                <a:latin typeface="Cambria Math" panose="02040503050406030204" pitchFamily="18" charset="0"/>
                              </a:rPr>
                              <m:t>𝐺𝑇𝐵𝐷</m:t>
                            </m:r>
                            <m:r>
                              <a:rPr lang="en-US" sz="2800" i="1">
                                <a:solidFill>
                                  <a:srgbClr val="5B6770"/>
                                </a:solidFill>
                                <a:latin typeface="Cambria Math" panose="02040503050406030204" pitchFamily="18" charset="0"/>
                              </a:rPr>
                              <m:t>                                                                                                       </m:t>
                            </m:r>
                            <m:r>
                              <a:rPr lang="en-US" sz="2800" i="1">
                                <a:solidFill>
                                  <a:srgbClr val="5B6770"/>
                                </a:solidFill>
                                <a:latin typeface="Cambria Math" panose="02040503050406030204" pitchFamily="18" charset="0"/>
                              </a:rPr>
                              <m:t>𝑖</m:t>
                            </m:r>
                            <m:r>
                              <a:rPr lang="en-US" sz="2800" i="1">
                                <a:solidFill>
                                  <a:srgbClr val="5B6770"/>
                                </a:solidFill>
                                <a:latin typeface="Cambria Math" panose="02040503050406030204" pitchFamily="18" charset="0"/>
                              </a:rPr>
                              <m:t>=1</m:t>
                            </m:r>
                          </m:e>
                          <m:e>
                            <m:r>
                              <a:rPr lang="en-US" sz="2800" i="1">
                                <a:solidFill>
                                  <a:srgbClr val="5B6770"/>
                                </a:solidFill>
                                <a:latin typeface="Cambria Math" panose="02040503050406030204" pitchFamily="18" charset="0"/>
                              </a:rPr>
                              <m:t>𝑇𝑒𝑙𝑒𝑚𝑀</m:t>
                            </m:r>
                            <m:sSub>
                              <m:sSubPr>
                                <m:ctrlPr>
                                  <a:rPr lang="en-US" sz="2800" i="1">
                                    <a:solidFill>
                                      <a:srgbClr val="5B6770"/>
                                    </a:solidFill>
                                    <a:latin typeface="Cambria Math" panose="02040503050406030204" pitchFamily="18" charset="0"/>
                                  </a:rPr>
                                </m:ctrlPr>
                              </m:sSubPr>
                              <m:e>
                                <m:r>
                                  <a:rPr lang="en-US" sz="2800" i="1">
                                    <a:solidFill>
                                      <a:srgbClr val="5B6770"/>
                                    </a:solidFill>
                                    <a:latin typeface="Cambria Math" panose="02040503050406030204" pitchFamily="18" charset="0"/>
                                  </a:rPr>
                                  <m:t>𝑊</m:t>
                                </m:r>
                              </m:e>
                              <m:sub>
                                <m:r>
                                  <a:rPr lang="en-US" sz="2800" i="1">
                                    <a:solidFill>
                                      <a:srgbClr val="5B6770"/>
                                    </a:solidFill>
                                    <a:latin typeface="Cambria Math" panose="02040503050406030204" pitchFamily="18" charset="0"/>
                                  </a:rPr>
                                  <m:t>0</m:t>
                                </m:r>
                              </m:sub>
                            </m:sSub>
                            <m:r>
                              <a:rPr lang="en-US" sz="2800" i="1">
                                <a:solidFill>
                                  <a:srgbClr val="5B6770"/>
                                </a:solidFill>
                                <a:latin typeface="Cambria Math" panose="02040503050406030204" pitchFamily="18" charset="0"/>
                              </a:rPr>
                              <m:t>+</m:t>
                            </m:r>
                            <m:d>
                              <m:dPr>
                                <m:ctrlPr>
                                  <a:rPr lang="en-US" sz="2800" i="1">
                                    <a:solidFill>
                                      <a:srgbClr val="5B6770"/>
                                    </a:solidFill>
                                    <a:latin typeface="Cambria Math" panose="02040503050406030204" pitchFamily="18" charset="0"/>
                                  </a:rPr>
                                </m:ctrlPr>
                              </m:dPr>
                              <m:e>
                                <m:r>
                                  <a:rPr lang="en-US" sz="2800" i="1">
                                    <a:solidFill>
                                      <a:srgbClr val="5B6770"/>
                                    </a:solidFill>
                                    <a:latin typeface="Cambria Math" panose="02040503050406030204" pitchFamily="18" charset="0"/>
                                  </a:rPr>
                                  <m:t>𝑆𝑇𝐿</m:t>
                                </m:r>
                                <m:sSub>
                                  <m:sSubPr>
                                    <m:ctrlPr>
                                      <a:rPr lang="en-US" sz="2800" i="1">
                                        <a:solidFill>
                                          <a:srgbClr val="5B6770"/>
                                        </a:solidFill>
                                        <a:latin typeface="Cambria Math" panose="02040503050406030204" pitchFamily="18" charset="0"/>
                                      </a:rPr>
                                    </m:ctrlPr>
                                  </m:sSubPr>
                                  <m:e>
                                    <m:r>
                                      <a:rPr lang="en-US" sz="2800" i="1">
                                        <a:solidFill>
                                          <a:srgbClr val="5B6770"/>
                                        </a:solidFill>
                                        <a:latin typeface="Cambria Math" panose="02040503050406030204" pitchFamily="18" charset="0"/>
                                      </a:rPr>
                                      <m:t>𝐹</m:t>
                                    </m:r>
                                  </m:e>
                                  <m:sub>
                                    <m:r>
                                      <a:rPr lang="en-US" sz="2800" i="1">
                                        <a:solidFill>
                                          <a:srgbClr val="5B6770"/>
                                        </a:solidFill>
                                        <a:latin typeface="Cambria Math" panose="02040503050406030204" pitchFamily="18" charset="0"/>
                                      </a:rPr>
                                      <m:t>𝑖</m:t>
                                    </m:r>
                                  </m:sub>
                                </m:sSub>
                                <m:r>
                                  <a:rPr lang="en-US" sz="2800" i="1">
                                    <a:solidFill>
                                      <a:srgbClr val="5B6770"/>
                                    </a:solidFill>
                                    <a:latin typeface="Cambria Math" panose="02040503050406030204" pitchFamily="18" charset="0"/>
                                  </a:rPr>
                                  <m:t>−</m:t>
                                </m:r>
                                <m:r>
                                  <a:rPr lang="en-US" sz="2800" i="1">
                                    <a:solidFill>
                                      <a:srgbClr val="5B6770"/>
                                    </a:solidFill>
                                    <a:latin typeface="Cambria Math" panose="02040503050406030204" pitchFamily="18" charset="0"/>
                                  </a:rPr>
                                  <m:t>𝑆𝑇𝐿</m:t>
                                </m:r>
                                <m:sSub>
                                  <m:sSubPr>
                                    <m:ctrlPr>
                                      <a:rPr lang="en-US" sz="2800" i="1">
                                        <a:solidFill>
                                          <a:srgbClr val="5B6770"/>
                                        </a:solidFill>
                                        <a:latin typeface="Cambria Math" panose="02040503050406030204" pitchFamily="18" charset="0"/>
                                      </a:rPr>
                                    </m:ctrlPr>
                                  </m:sSubPr>
                                  <m:e>
                                    <m:r>
                                      <a:rPr lang="en-US" sz="2800" i="1">
                                        <a:solidFill>
                                          <a:srgbClr val="5B6770"/>
                                        </a:solidFill>
                                        <a:latin typeface="Cambria Math" panose="02040503050406030204" pitchFamily="18" charset="0"/>
                                      </a:rPr>
                                      <m:t>𝐹</m:t>
                                    </m:r>
                                  </m:e>
                                  <m:sub>
                                    <m:r>
                                      <a:rPr lang="en-US" sz="2800" i="1">
                                        <a:solidFill>
                                          <a:srgbClr val="5B6770"/>
                                        </a:solidFill>
                                        <a:latin typeface="Cambria Math" panose="02040503050406030204" pitchFamily="18" charset="0"/>
                                      </a:rPr>
                                      <m:t>0</m:t>
                                    </m:r>
                                  </m:sub>
                                </m:sSub>
                              </m:e>
                            </m:d>
                            <m:r>
                              <a:rPr lang="en-US" sz="2800" i="1">
                                <a:solidFill>
                                  <a:srgbClr val="5B6770"/>
                                </a:solidFill>
                                <a:latin typeface="Cambria Math" panose="02040503050406030204" pitchFamily="18" charset="0"/>
                              </a:rPr>
                              <m:t>+</m:t>
                            </m:r>
                            <m:d>
                              <m:dPr>
                                <m:ctrlPr>
                                  <a:rPr lang="en-US" sz="2800" i="1">
                                    <a:solidFill>
                                      <a:srgbClr val="5B6770"/>
                                    </a:solidFill>
                                    <a:latin typeface="Cambria Math" panose="02040503050406030204" pitchFamily="18" charset="0"/>
                                  </a:rPr>
                                </m:ctrlPr>
                              </m:dPr>
                              <m:e>
                                <m:r>
                                  <a:rPr lang="en-US" sz="2800" i="1">
                                    <a:solidFill>
                                      <a:srgbClr val="5B6770"/>
                                    </a:solidFill>
                                    <a:latin typeface="Cambria Math" panose="02040503050406030204" pitchFamily="18" charset="0"/>
                                  </a:rPr>
                                  <m:t>𝐷𝐶𝑇𝑖</m:t>
                                </m:r>
                                <m:sSub>
                                  <m:sSubPr>
                                    <m:ctrlPr>
                                      <a:rPr lang="en-US" sz="2800" i="1">
                                        <a:solidFill>
                                          <a:srgbClr val="5B6770"/>
                                        </a:solidFill>
                                        <a:latin typeface="Cambria Math" panose="02040503050406030204" pitchFamily="18" charset="0"/>
                                      </a:rPr>
                                    </m:ctrlPr>
                                  </m:sSubPr>
                                  <m:e>
                                    <m:r>
                                      <a:rPr lang="en-US" sz="2800" i="1">
                                        <a:solidFill>
                                          <a:srgbClr val="5B6770"/>
                                        </a:solidFill>
                                        <a:latin typeface="Cambria Math" panose="02040503050406030204" pitchFamily="18" charset="0"/>
                                      </a:rPr>
                                      <m:t>𝑒</m:t>
                                    </m:r>
                                  </m:e>
                                  <m:sub>
                                    <m:r>
                                      <a:rPr lang="en-US" sz="2800" i="1">
                                        <a:solidFill>
                                          <a:srgbClr val="5B6770"/>
                                        </a:solidFill>
                                        <a:latin typeface="Cambria Math" panose="02040503050406030204" pitchFamily="18" charset="0"/>
                                      </a:rPr>
                                      <m:t>𝑖</m:t>
                                    </m:r>
                                  </m:sub>
                                </m:sSub>
                                <m:r>
                                  <a:rPr lang="en-US" sz="2800" i="1">
                                    <a:solidFill>
                                      <a:srgbClr val="5B6770"/>
                                    </a:solidFill>
                                    <a:latin typeface="Cambria Math" panose="02040503050406030204" pitchFamily="18" charset="0"/>
                                  </a:rPr>
                                  <m:t>−</m:t>
                                </m:r>
                                <m:r>
                                  <a:rPr lang="en-US" sz="2800" i="1">
                                    <a:solidFill>
                                      <a:srgbClr val="5B6770"/>
                                    </a:solidFill>
                                    <a:latin typeface="Cambria Math" panose="02040503050406030204" pitchFamily="18" charset="0"/>
                                  </a:rPr>
                                  <m:t>𝐷𝐶𝑇𝑖</m:t>
                                </m:r>
                                <m:sSub>
                                  <m:sSubPr>
                                    <m:ctrlPr>
                                      <a:rPr lang="en-US" sz="2800" i="1">
                                        <a:solidFill>
                                          <a:srgbClr val="5B6770"/>
                                        </a:solidFill>
                                        <a:latin typeface="Cambria Math" panose="02040503050406030204" pitchFamily="18" charset="0"/>
                                      </a:rPr>
                                    </m:ctrlPr>
                                  </m:sSubPr>
                                  <m:e>
                                    <m:r>
                                      <a:rPr lang="en-US" sz="2800" i="1">
                                        <a:solidFill>
                                          <a:srgbClr val="5B6770"/>
                                        </a:solidFill>
                                        <a:latin typeface="Cambria Math" panose="02040503050406030204" pitchFamily="18" charset="0"/>
                                      </a:rPr>
                                      <m:t>𝑒</m:t>
                                    </m:r>
                                  </m:e>
                                  <m:sub>
                                    <m:r>
                                      <a:rPr lang="en-US" sz="2800" i="1">
                                        <a:solidFill>
                                          <a:srgbClr val="5B6770"/>
                                        </a:solidFill>
                                        <a:latin typeface="Cambria Math" panose="02040503050406030204" pitchFamily="18" charset="0"/>
                                      </a:rPr>
                                      <m:t>0</m:t>
                                    </m:r>
                                  </m:sub>
                                </m:sSub>
                              </m:e>
                            </m:d>
                            <m:r>
                              <a:rPr lang="en-US" sz="2800" i="1">
                                <a:solidFill>
                                  <a:srgbClr val="5B6770"/>
                                </a:solidFill>
                                <a:latin typeface="Cambria Math" panose="02040503050406030204" pitchFamily="18" charset="0"/>
                              </a:rPr>
                              <m:t>                        </m:t>
                            </m:r>
                            <m:r>
                              <a:rPr lang="en-US" sz="2800" i="1">
                                <a:solidFill>
                                  <a:srgbClr val="5B6770"/>
                                </a:solidFill>
                                <a:latin typeface="Cambria Math" panose="02040503050406030204" pitchFamily="18" charset="0"/>
                              </a:rPr>
                              <m:t>𝑖</m:t>
                            </m:r>
                            <m:r>
                              <a:rPr lang="en-US" sz="2800" i="1">
                                <a:solidFill>
                                  <a:srgbClr val="5B6770"/>
                                </a:solidFill>
                                <a:latin typeface="Cambria Math" panose="02040503050406030204" pitchFamily="18" charset="0"/>
                              </a:rPr>
                              <m:t>&gt;1</m:t>
                            </m:r>
                          </m:e>
                        </m:eqArr>
                      </m:e>
                    </m:d>
                  </m:oMath>
                </a14:m>
                <a:endParaRPr lang="en-US" dirty="0"/>
              </a:p>
              <a:p>
                <a:endParaRPr lang="en-US" dirty="0" smtClean="0"/>
              </a:p>
              <a:p>
                <a:r>
                  <a:rPr lang="en-US" sz="4000" dirty="0" smtClean="0"/>
                  <a:t>Intervals are solved in series, and resource base points from LASCED interval </a:t>
                </a:r>
                <a:r>
                  <a:rPr lang="en-US" sz="4000" i="1" dirty="0" smtClean="0"/>
                  <a:t>n </a:t>
                </a:r>
                <a:r>
                  <a:rPr lang="en-US" sz="4000" dirty="0" smtClean="0"/>
                  <a:t> are used as inputs to interval </a:t>
                </a:r>
                <a:r>
                  <a:rPr lang="en-US" sz="4000" i="1" dirty="0" smtClean="0"/>
                  <a:t>n+1</a:t>
                </a:r>
              </a:p>
              <a:p>
                <a:pPr lvl="1"/>
                <a:r>
                  <a:rPr lang="en-US" sz="3800" dirty="0" smtClean="0"/>
                  <a:t>First LASCED interval sees the same inputs as SCED</a:t>
                </a:r>
                <a:endParaRPr lang="en-US" sz="3800" dirty="0" smtClean="0"/>
              </a:p>
              <a:p>
                <a:endParaRPr lang="en-US" sz="4000" dirty="0"/>
              </a:p>
              <a:p>
                <a:r>
                  <a:rPr lang="en-US" sz="4000" dirty="0" smtClean="0"/>
                  <a:t>Current wind and solar HSL are used for all 11 LASCED intervals</a:t>
                </a:r>
                <a:endParaRPr lang="en-US" sz="4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00" t="-2536" r="-286"/>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050128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error for LASCED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Demand or </a:t>
            </a:r>
            <a:r>
              <a:rPr lang="en-US" dirty="0" smtClean="0"/>
              <a:t>wind/solar </a:t>
            </a:r>
            <a:r>
              <a:rPr lang="en-US" dirty="0" smtClean="0"/>
              <a:t>forecast error</a:t>
            </a:r>
          </a:p>
          <a:p>
            <a:pPr marL="0" indent="0">
              <a:buNone/>
            </a:pPr>
            <a:endParaRPr lang="en-US" dirty="0"/>
          </a:p>
          <a:p>
            <a:r>
              <a:rPr lang="en-US" dirty="0" smtClean="0"/>
              <a:t>Unit shutdown profile </a:t>
            </a:r>
          </a:p>
          <a:p>
            <a:pPr lvl="1"/>
            <a:r>
              <a:rPr lang="en-US" dirty="0"/>
              <a:t>I</a:t>
            </a:r>
            <a:r>
              <a:rPr lang="en-US" dirty="0" smtClean="0"/>
              <a:t>f a unit is shown as </a:t>
            </a:r>
            <a:r>
              <a:rPr lang="en-US" dirty="0" smtClean="0"/>
              <a:t>ON</a:t>
            </a:r>
            <a:r>
              <a:rPr lang="en-US" dirty="0" smtClean="0"/>
              <a:t> </a:t>
            </a:r>
            <a:r>
              <a:rPr lang="en-US" dirty="0" smtClean="0"/>
              <a:t>in the current hour and </a:t>
            </a:r>
            <a:r>
              <a:rPr lang="en-US" dirty="0" smtClean="0"/>
              <a:t>OFF</a:t>
            </a:r>
            <a:r>
              <a:rPr lang="en-US" dirty="0" smtClean="0"/>
              <a:t> </a:t>
            </a:r>
            <a:r>
              <a:rPr lang="en-US" dirty="0" smtClean="0"/>
              <a:t>in the next, the LASCED shutdown process forces the unit off in the first five mins of the next hour if it can be ramped down to its LSL at the hour boundary</a:t>
            </a:r>
          </a:p>
          <a:p>
            <a:pPr lvl="1"/>
            <a:endParaRPr lang="en-US" dirty="0" smtClean="0"/>
          </a:p>
          <a:p>
            <a:pPr lvl="1"/>
            <a:r>
              <a:rPr lang="en-US" dirty="0" smtClean="0"/>
              <a:t>Otherwise, the unit is ramped down to its LSL and then shut down</a:t>
            </a:r>
          </a:p>
          <a:p>
            <a:pPr lvl="1"/>
            <a:endParaRPr lang="en-US" dirty="0" smtClean="0"/>
          </a:p>
          <a:p>
            <a:pPr lvl="1"/>
            <a:r>
              <a:rPr lang="en-US" dirty="0" smtClean="0"/>
              <a:t>Sometimes units show </a:t>
            </a:r>
            <a:r>
              <a:rPr lang="en-US" dirty="0" smtClean="0"/>
              <a:t>OFF</a:t>
            </a:r>
            <a:r>
              <a:rPr lang="en-US" dirty="0" smtClean="0"/>
              <a:t> </a:t>
            </a:r>
            <a:r>
              <a:rPr lang="en-US" dirty="0" smtClean="0"/>
              <a:t>in the following hour but </a:t>
            </a:r>
            <a:r>
              <a:rPr lang="en-US" dirty="0" smtClean="0"/>
              <a:t>keep running </a:t>
            </a:r>
            <a:r>
              <a:rPr lang="en-US" dirty="0" smtClean="0"/>
              <a:t>through much of the hour, which can lead to a false price spike in LASCED</a:t>
            </a:r>
          </a:p>
          <a:p>
            <a:endParaRPr lang="en-US" dirty="0" smtClean="0"/>
          </a:p>
          <a:p>
            <a:r>
              <a:rPr lang="en-US" dirty="0" smtClean="0"/>
              <a:t>If a resource telemeters STARTUP, it is assumed to be ON for intervals in the next hour regardless of COP status</a:t>
            </a:r>
          </a:p>
          <a:p>
            <a:endParaRPr lang="en-US" dirty="0"/>
          </a:p>
          <a:p>
            <a:r>
              <a:rPr lang="en-US" dirty="0" smtClean="0"/>
              <a:t>Unplanned outages can cause real-time price spikes that aren’t predicted in advance by LASCED</a:t>
            </a:r>
          </a:p>
          <a:p>
            <a:endParaRPr lang="en-US" dirty="0"/>
          </a:p>
          <a:p>
            <a:r>
              <a:rPr lang="en-US" dirty="0" smtClean="0"/>
              <a:t>Transmission constraints </a:t>
            </a:r>
            <a:r>
              <a:rPr lang="en-US" dirty="0" smtClean="0"/>
              <a:t>persist through LASCED intervals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579395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US" dirty="0" smtClean="0"/>
              <a:t>How well does LASCED perform?</a:t>
            </a:r>
            <a:endParaRPr lang="en-US" dirty="0"/>
          </a:p>
        </p:txBody>
      </p:sp>
      <p:sp>
        <p:nvSpPr>
          <p:cNvPr id="10" name="Subtitle 9"/>
          <p:cNvSpPr>
            <a:spLocks noGrp="1"/>
          </p:cNvSpPr>
          <p:nvPr>
            <p:ph type="subTitle" idx="1"/>
          </p:nvPr>
        </p:nvSpPr>
        <p:spPr/>
        <p:txBody>
          <a:bodyPr/>
          <a:lstStyle/>
          <a:p>
            <a:endParaRPr lang="en-US"/>
          </a:p>
        </p:txBody>
      </p:sp>
      <p:sp>
        <p:nvSpPr>
          <p:cNvPr id="4" name="Slide Number Placeholder 3"/>
          <p:cNvSpPr>
            <a:spLocks noGrp="1"/>
          </p:cNvSpPr>
          <p:nvPr>
            <p:ph type="sldNum" sz="quarter" idx="4"/>
          </p:nvPr>
        </p:nvSpPr>
        <p:spPr>
          <a:prstGeom prst="rect">
            <a:avLst/>
          </a:prstGeom>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99803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1704945"/>
            <a:ext cx="3886200" cy="4318000"/>
          </a:xfrm>
        </p:spPr>
      </p:pic>
      <p:pic>
        <p:nvPicPr>
          <p:cNvPr id="8" name="Content Placeholder 7"/>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537203" y="1711769"/>
            <a:ext cx="3886200" cy="4318000"/>
          </a:xfrm>
        </p:spPr>
      </p:pic>
      <p:sp>
        <p:nvSpPr>
          <p:cNvPr id="4" name="Slide Number Placeholder 3"/>
          <p:cNvSpPr>
            <a:spLocks noGrp="1"/>
          </p:cNvSpPr>
          <p:nvPr>
            <p:ph type="sldNum" sz="quarter" idx="11"/>
          </p:nvPr>
        </p:nvSpPr>
        <p:spPr/>
        <p:txBody>
          <a:bodyPr/>
          <a:lstStyle/>
          <a:p>
            <a:fld id="{1D93BD3E-1E9A-4970-A6F7-E7AC52762E0C}" type="slidenum">
              <a:rPr lang="en-US" smtClean="0"/>
              <a:pPr/>
              <a:t>6</a:t>
            </a:fld>
            <a:endParaRPr lang="en-US"/>
          </a:p>
        </p:txBody>
      </p:sp>
      <p:sp>
        <p:nvSpPr>
          <p:cNvPr id="5" name="Title 4"/>
          <p:cNvSpPr>
            <a:spLocks noGrp="1"/>
          </p:cNvSpPr>
          <p:nvPr>
            <p:ph type="title"/>
          </p:nvPr>
        </p:nvSpPr>
        <p:spPr/>
        <p:txBody>
          <a:bodyPr/>
          <a:lstStyle/>
          <a:p>
            <a:r>
              <a:rPr lang="en-US" dirty="0" smtClean="0"/>
              <a:t>LASCED performance can be estimated based on how well it predicts price spikes or predicts prices within a certain range of SCED</a:t>
            </a:r>
            <a:endParaRPr lang="en-US" dirty="0"/>
          </a:p>
        </p:txBody>
      </p:sp>
      <p:sp>
        <p:nvSpPr>
          <p:cNvPr id="10" name="TextBox 9"/>
          <p:cNvSpPr txBox="1"/>
          <p:nvPr/>
        </p:nvSpPr>
        <p:spPr>
          <a:xfrm>
            <a:off x="1265868" y="1704945"/>
            <a:ext cx="2428870" cy="400110"/>
          </a:xfrm>
          <a:prstGeom prst="rect">
            <a:avLst/>
          </a:prstGeom>
          <a:noFill/>
        </p:spPr>
        <p:txBody>
          <a:bodyPr wrap="none" rtlCol="0">
            <a:spAutoFit/>
          </a:bodyPr>
          <a:lstStyle/>
          <a:p>
            <a:r>
              <a:rPr lang="en-US" sz="2000" dirty="0">
                <a:solidFill>
                  <a:schemeClr val="tx2"/>
                </a:solidFill>
              </a:rPr>
              <a:t>Price </a:t>
            </a:r>
            <a:r>
              <a:rPr lang="en-US" sz="2000" dirty="0" smtClean="0">
                <a:solidFill>
                  <a:schemeClr val="tx2"/>
                </a:solidFill>
              </a:rPr>
              <a:t>spikes &gt; $100</a:t>
            </a:r>
            <a:endParaRPr lang="en-US" sz="2000" dirty="0">
              <a:solidFill>
                <a:schemeClr val="tx2"/>
              </a:solidFill>
            </a:endParaRPr>
          </a:p>
        </p:txBody>
      </p:sp>
      <p:sp>
        <p:nvSpPr>
          <p:cNvPr id="11" name="TextBox 10"/>
          <p:cNvSpPr txBox="1"/>
          <p:nvPr/>
        </p:nvSpPr>
        <p:spPr>
          <a:xfrm>
            <a:off x="5114575" y="1711769"/>
            <a:ext cx="2950038" cy="400110"/>
          </a:xfrm>
          <a:prstGeom prst="rect">
            <a:avLst/>
          </a:prstGeom>
          <a:noFill/>
        </p:spPr>
        <p:txBody>
          <a:bodyPr wrap="none" rtlCol="0">
            <a:spAutoFit/>
          </a:bodyPr>
          <a:lstStyle/>
          <a:p>
            <a:r>
              <a:rPr lang="en-US" sz="2000" dirty="0">
                <a:solidFill>
                  <a:schemeClr val="tx2"/>
                </a:solidFill>
              </a:rPr>
              <a:t>Price differences &gt; </a:t>
            </a:r>
            <a:r>
              <a:rPr lang="en-US" sz="2000" dirty="0" smtClean="0">
                <a:solidFill>
                  <a:schemeClr val="tx2"/>
                </a:solidFill>
              </a:rPr>
              <a:t>$100</a:t>
            </a:r>
            <a:endParaRPr lang="en-US" sz="2000" dirty="0">
              <a:solidFill>
                <a:schemeClr val="tx2"/>
              </a:solidFill>
            </a:endParaRPr>
          </a:p>
        </p:txBody>
      </p:sp>
      <p:sp>
        <p:nvSpPr>
          <p:cNvPr id="2" name="TextBox 1"/>
          <p:cNvSpPr txBox="1"/>
          <p:nvPr/>
        </p:nvSpPr>
        <p:spPr>
          <a:xfrm>
            <a:off x="2211415" y="5988898"/>
            <a:ext cx="4648773" cy="307777"/>
          </a:xfrm>
          <a:prstGeom prst="rect">
            <a:avLst/>
          </a:prstGeom>
          <a:noFill/>
        </p:spPr>
        <p:txBody>
          <a:bodyPr wrap="none" rtlCol="0">
            <a:spAutoFit/>
          </a:bodyPr>
          <a:lstStyle/>
          <a:p>
            <a:r>
              <a:rPr lang="en-US" sz="1400" dirty="0" smtClean="0"/>
              <a:t>These figures use data from August 2018 to March 2019</a:t>
            </a:r>
            <a:endParaRPr lang="en-US" sz="1400" dirty="0"/>
          </a:p>
        </p:txBody>
      </p:sp>
    </p:spTree>
    <p:extLst>
      <p:ext uri="{BB962C8B-B14F-4D97-AF65-F5344CB8AC3E}">
        <p14:creationId xmlns:p14="http://schemas.microsoft.com/office/powerpoint/2010/main" val="2103565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1711769"/>
            <a:ext cx="3886200" cy="4318000"/>
          </a:xfrm>
        </p:spPr>
      </p:pic>
      <p:pic>
        <p:nvPicPr>
          <p:cNvPr id="8" name="Content Placeholder 7"/>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537203" y="1704945"/>
            <a:ext cx="3886200" cy="4318000"/>
          </a:xfrm>
        </p:spPr>
      </p:pic>
      <p:sp>
        <p:nvSpPr>
          <p:cNvPr id="4" name="Slide Number Placeholder 3"/>
          <p:cNvSpPr>
            <a:spLocks noGrp="1"/>
          </p:cNvSpPr>
          <p:nvPr>
            <p:ph type="sldNum" sz="quarter" idx="11"/>
          </p:nvPr>
        </p:nvSpPr>
        <p:spPr/>
        <p:txBody>
          <a:bodyPr/>
          <a:lstStyle/>
          <a:p>
            <a:fld id="{1D93BD3E-1E9A-4970-A6F7-E7AC52762E0C}" type="slidenum">
              <a:rPr lang="en-US" smtClean="0"/>
              <a:pPr/>
              <a:t>7</a:t>
            </a:fld>
            <a:endParaRPr lang="en-US"/>
          </a:p>
        </p:txBody>
      </p:sp>
      <p:sp>
        <p:nvSpPr>
          <p:cNvPr id="5" name="Title 4"/>
          <p:cNvSpPr>
            <a:spLocks noGrp="1"/>
          </p:cNvSpPr>
          <p:nvPr>
            <p:ph type="title"/>
          </p:nvPr>
        </p:nvSpPr>
        <p:spPr/>
        <p:txBody>
          <a:bodyPr/>
          <a:lstStyle/>
          <a:p>
            <a:r>
              <a:rPr lang="en-US" dirty="0" smtClean="0"/>
              <a:t>LASCED performance can be estimated based on how well it predicts price spikes or predicts prices within a certain range of SCED</a:t>
            </a:r>
            <a:endParaRPr lang="en-US" dirty="0"/>
          </a:p>
        </p:txBody>
      </p:sp>
      <p:sp>
        <p:nvSpPr>
          <p:cNvPr id="10" name="TextBox 9"/>
          <p:cNvSpPr txBox="1"/>
          <p:nvPr/>
        </p:nvSpPr>
        <p:spPr>
          <a:xfrm>
            <a:off x="1265868" y="1704945"/>
            <a:ext cx="2428870" cy="400110"/>
          </a:xfrm>
          <a:prstGeom prst="rect">
            <a:avLst/>
          </a:prstGeom>
          <a:noFill/>
        </p:spPr>
        <p:txBody>
          <a:bodyPr wrap="none" rtlCol="0">
            <a:spAutoFit/>
          </a:bodyPr>
          <a:lstStyle/>
          <a:p>
            <a:r>
              <a:rPr lang="en-US" sz="2000" dirty="0">
                <a:solidFill>
                  <a:schemeClr val="tx2"/>
                </a:solidFill>
              </a:rPr>
              <a:t>Price </a:t>
            </a:r>
            <a:r>
              <a:rPr lang="en-US" sz="2000" dirty="0" smtClean="0">
                <a:solidFill>
                  <a:schemeClr val="tx2"/>
                </a:solidFill>
              </a:rPr>
              <a:t>spikes &gt; </a:t>
            </a:r>
            <a:r>
              <a:rPr lang="en-US" sz="2000" dirty="0">
                <a:solidFill>
                  <a:schemeClr val="tx2"/>
                </a:solidFill>
              </a:rPr>
              <a:t>$200</a:t>
            </a:r>
          </a:p>
        </p:txBody>
      </p:sp>
      <p:sp>
        <p:nvSpPr>
          <p:cNvPr id="11" name="TextBox 10"/>
          <p:cNvSpPr txBox="1"/>
          <p:nvPr/>
        </p:nvSpPr>
        <p:spPr>
          <a:xfrm>
            <a:off x="5114575" y="1711769"/>
            <a:ext cx="2950038" cy="400110"/>
          </a:xfrm>
          <a:prstGeom prst="rect">
            <a:avLst/>
          </a:prstGeom>
          <a:noFill/>
        </p:spPr>
        <p:txBody>
          <a:bodyPr wrap="none" rtlCol="0">
            <a:spAutoFit/>
          </a:bodyPr>
          <a:lstStyle/>
          <a:p>
            <a:r>
              <a:rPr lang="en-US" sz="2000" dirty="0">
                <a:solidFill>
                  <a:schemeClr val="tx2"/>
                </a:solidFill>
              </a:rPr>
              <a:t>Price differences &gt; $200</a:t>
            </a:r>
          </a:p>
        </p:txBody>
      </p:sp>
      <p:sp>
        <p:nvSpPr>
          <p:cNvPr id="12" name="TextBox 11"/>
          <p:cNvSpPr txBox="1"/>
          <p:nvPr/>
        </p:nvSpPr>
        <p:spPr>
          <a:xfrm>
            <a:off x="2211415" y="5988898"/>
            <a:ext cx="4648773" cy="307777"/>
          </a:xfrm>
          <a:prstGeom prst="rect">
            <a:avLst/>
          </a:prstGeom>
          <a:noFill/>
        </p:spPr>
        <p:txBody>
          <a:bodyPr wrap="none" rtlCol="0">
            <a:spAutoFit/>
          </a:bodyPr>
          <a:lstStyle/>
          <a:p>
            <a:r>
              <a:rPr lang="en-US" sz="1400" dirty="0" smtClean="0"/>
              <a:t>These figures use data from August 2018 to March 2019</a:t>
            </a:r>
            <a:endParaRPr lang="en-US" sz="1400" dirty="0"/>
          </a:p>
        </p:txBody>
      </p:sp>
    </p:spTree>
    <p:extLst>
      <p:ext uri="{BB962C8B-B14F-4D97-AF65-F5344CB8AC3E}">
        <p14:creationId xmlns:p14="http://schemas.microsoft.com/office/powerpoint/2010/main" val="2287260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1704945"/>
            <a:ext cx="3886200" cy="4318000"/>
          </a:xfrm>
        </p:spPr>
      </p:pic>
      <p:pic>
        <p:nvPicPr>
          <p:cNvPr id="3" name="Content Placeholder 2"/>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537203" y="1711769"/>
            <a:ext cx="3886200" cy="4318000"/>
          </a:xfrm>
        </p:spPr>
      </p:pic>
      <p:sp>
        <p:nvSpPr>
          <p:cNvPr id="4" name="Slide Number Placeholder 3"/>
          <p:cNvSpPr>
            <a:spLocks noGrp="1"/>
          </p:cNvSpPr>
          <p:nvPr>
            <p:ph type="sldNum" sz="quarter" idx="11"/>
          </p:nvPr>
        </p:nvSpPr>
        <p:spPr/>
        <p:txBody>
          <a:bodyPr/>
          <a:lstStyle/>
          <a:p>
            <a:fld id="{1D93BD3E-1E9A-4970-A6F7-E7AC52762E0C}" type="slidenum">
              <a:rPr lang="en-US" smtClean="0"/>
              <a:pPr/>
              <a:t>8</a:t>
            </a:fld>
            <a:endParaRPr lang="en-US"/>
          </a:p>
        </p:txBody>
      </p:sp>
      <p:sp>
        <p:nvSpPr>
          <p:cNvPr id="5" name="Title 4"/>
          <p:cNvSpPr>
            <a:spLocks noGrp="1"/>
          </p:cNvSpPr>
          <p:nvPr>
            <p:ph type="title"/>
          </p:nvPr>
        </p:nvSpPr>
        <p:spPr/>
        <p:txBody>
          <a:bodyPr/>
          <a:lstStyle/>
          <a:p>
            <a:r>
              <a:rPr lang="en-US" dirty="0" smtClean="0"/>
              <a:t>LASCED performance can be estimated based on how well it predicts price spikes or predicts prices within a certain range of SCED</a:t>
            </a:r>
            <a:endParaRPr lang="en-US" dirty="0"/>
          </a:p>
        </p:txBody>
      </p:sp>
      <p:sp>
        <p:nvSpPr>
          <p:cNvPr id="10" name="TextBox 9"/>
          <p:cNvSpPr txBox="1"/>
          <p:nvPr/>
        </p:nvSpPr>
        <p:spPr>
          <a:xfrm>
            <a:off x="1265868" y="1704945"/>
            <a:ext cx="2428870" cy="400110"/>
          </a:xfrm>
          <a:prstGeom prst="rect">
            <a:avLst/>
          </a:prstGeom>
          <a:noFill/>
        </p:spPr>
        <p:txBody>
          <a:bodyPr wrap="none" rtlCol="0">
            <a:spAutoFit/>
          </a:bodyPr>
          <a:lstStyle/>
          <a:p>
            <a:r>
              <a:rPr lang="en-US" sz="2000" dirty="0">
                <a:solidFill>
                  <a:schemeClr val="tx2"/>
                </a:solidFill>
              </a:rPr>
              <a:t>Price </a:t>
            </a:r>
            <a:r>
              <a:rPr lang="en-US" sz="2000" dirty="0" smtClean="0">
                <a:solidFill>
                  <a:schemeClr val="tx2"/>
                </a:solidFill>
              </a:rPr>
              <a:t>spikes &gt; $500</a:t>
            </a:r>
            <a:endParaRPr lang="en-US" sz="2000" dirty="0">
              <a:solidFill>
                <a:schemeClr val="tx2"/>
              </a:solidFill>
            </a:endParaRPr>
          </a:p>
        </p:txBody>
      </p:sp>
      <p:sp>
        <p:nvSpPr>
          <p:cNvPr id="11" name="TextBox 10"/>
          <p:cNvSpPr txBox="1"/>
          <p:nvPr/>
        </p:nvSpPr>
        <p:spPr>
          <a:xfrm>
            <a:off x="5114575" y="1711769"/>
            <a:ext cx="2950038" cy="400110"/>
          </a:xfrm>
          <a:prstGeom prst="rect">
            <a:avLst/>
          </a:prstGeom>
          <a:noFill/>
        </p:spPr>
        <p:txBody>
          <a:bodyPr wrap="none" rtlCol="0">
            <a:spAutoFit/>
          </a:bodyPr>
          <a:lstStyle/>
          <a:p>
            <a:r>
              <a:rPr lang="en-US" sz="2000" dirty="0">
                <a:solidFill>
                  <a:schemeClr val="tx2"/>
                </a:solidFill>
              </a:rPr>
              <a:t>Price differences &gt; </a:t>
            </a:r>
            <a:r>
              <a:rPr lang="en-US" sz="2000" dirty="0" smtClean="0">
                <a:solidFill>
                  <a:schemeClr val="tx2"/>
                </a:solidFill>
              </a:rPr>
              <a:t>$500</a:t>
            </a:r>
            <a:endParaRPr lang="en-US" sz="2000" dirty="0">
              <a:solidFill>
                <a:schemeClr val="tx2"/>
              </a:solidFill>
            </a:endParaRPr>
          </a:p>
        </p:txBody>
      </p:sp>
      <p:sp>
        <p:nvSpPr>
          <p:cNvPr id="8" name="TextBox 7"/>
          <p:cNvSpPr txBox="1"/>
          <p:nvPr/>
        </p:nvSpPr>
        <p:spPr>
          <a:xfrm>
            <a:off x="2211415" y="5988898"/>
            <a:ext cx="4648773" cy="307777"/>
          </a:xfrm>
          <a:prstGeom prst="rect">
            <a:avLst/>
          </a:prstGeom>
          <a:noFill/>
        </p:spPr>
        <p:txBody>
          <a:bodyPr wrap="none" rtlCol="0">
            <a:spAutoFit/>
          </a:bodyPr>
          <a:lstStyle/>
          <a:p>
            <a:r>
              <a:rPr lang="en-US" sz="1400" dirty="0" smtClean="0"/>
              <a:t>These figures use data from August 2018 to March 2019</a:t>
            </a:r>
            <a:endParaRPr lang="en-US" sz="1400" dirty="0"/>
          </a:p>
        </p:txBody>
      </p:sp>
    </p:spTree>
    <p:extLst>
      <p:ext uri="{BB962C8B-B14F-4D97-AF65-F5344CB8AC3E}">
        <p14:creationId xmlns:p14="http://schemas.microsoft.com/office/powerpoint/2010/main" val="3201107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7828" y="1711769"/>
            <a:ext cx="3886200" cy="4318000"/>
          </a:xfrm>
        </p:spPr>
      </p:pic>
      <p:pic>
        <p:nvPicPr>
          <p:cNvPr id="6" name="Content Placeholder 5"/>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608537" y="1704945"/>
            <a:ext cx="3886200" cy="4318000"/>
          </a:xfrm>
        </p:spPr>
      </p:pic>
      <p:sp>
        <p:nvSpPr>
          <p:cNvPr id="4" name="Slide Number Placeholder 3"/>
          <p:cNvSpPr>
            <a:spLocks noGrp="1"/>
          </p:cNvSpPr>
          <p:nvPr>
            <p:ph type="sldNum" sz="quarter" idx="11"/>
          </p:nvPr>
        </p:nvSpPr>
        <p:spPr/>
        <p:txBody>
          <a:bodyPr/>
          <a:lstStyle/>
          <a:p>
            <a:fld id="{1D93BD3E-1E9A-4970-A6F7-E7AC52762E0C}" type="slidenum">
              <a:rPr lang="en-US" smtClean="0"/>
              <a:pPr/>
              <a:t>9</a:t>
            </a:fld>
            <a:endParaRPr lang="en-US"/>
          </a:p>
        </p:txBody>
      </p:sp>
      <p:sp>
        <p:nvSpPr>
          <p:cNvPr id="5" name="Title 4"/>
          <p:cNvSpPr>
            <a:spLocks noGrp="1"/>
          </p:cNvSpPr>
          <p:nvPr>
            <p:ph type="title"/>
          </p:nvPr>
        </p:nvSpPr>
        <p:spPr/>
        <p:txBody>
          <a:bodyPr/>
          <a:lstStyle/>
          <a:p>
            <a:r>
              <a:rPr lang="en-US" dirty="0" smtClean="0"/>
              <a:t>LASCED performance can be estimated based on how well it predicts price spikes or predicts prices within a certain range of SCED</a:t>
            </a:r>
            <a:endParaRPr lang="en-US" dirty="0"/>
          </a:p>
        </p:txBody>
      </p:sp>
      <p:sp>
        <p:nvSpPr>
          <p:cNvPr id="10" name="TextBox 9"/>
          <p:cNvSpPr txBox="1"/>
          <p:nvPr/>
        </p:nvSpPr>
        <p:spPr>
          <a:xfrm>
            <a:off x="1265868" y="1704945"/>
            <a:ext cx="2571538" cy="400110"/>
          </a:xfrm>
          <a:prstGeom prst="rect">
            <a:avLst/>
          </a:prstGeom>
          <a:noFill/>
        </p:spPr>
        <p:txBody>
          <a:bodyPr wrap="none" rtlCol="0">
            <a:spAutoFit/>
          </a:bodyPr>
          <a:lstStyle/>
          <a:p>
            <a:r>
              <a:rPr lang="en-US" sz="2000" dirty="0">
                <a:solidFill>
                  <a:schemeClr val="tx2"/>
                </a:solidFill>
              </a:rPr>
              <a:t>Price </a:t>
            </a:r>
            <a:r>
              <a:rPr lang="en-US" sz="2000" dirty="0" smtClean="0">
                <a:solidFill>
                  <a:schemeClr val="tx2"/>
                </a:solidFill>
              </a:rPr>
              <a:t>spikes &gt; $1000</a:t>
            </a:r>
            <a:endParaRPr lang="en-US" sz="2000" dirty="0">
              <a:solidFill>
                <a:schemeClr val="tx2"/>
              </a:solidFill>
            </a:endParaRPr>
          </a:p>
        </p:txBody>
      </p:sp>
      <p:sp>
        <p:nvSpPr>
          <p:cNvPr id="11" name="TextBox 10"/>
          <p:cNvSpPr txBox="1"/>
          <p:nvPr/>
        </p:nvSpPr>
        <p:spPr>
          <a:xfrm>
            <a:off x="5114575" y="1711769"/>
            <a:ext cx="3092706" cy="400110"/>
          </a:xfrm>
          <a:prstGeom prst="rect">
            <a:avLst/>
          </a:prstGeom>
          <a:noFill/>
        </p:spPr>
        <p:txBody>
          <a:bodyPr wrap="none" rtlCol="0">
            <a:spAutoFit/>
          </a:bodyPr>
          <a:lstStyle/>
          <a:p>
            <a:r>
              <a:rPr lang="en-US" sz="2000" dirty="0">
                <a:solidFill>
                  <a:schemeClr val="tx2"/>
                </a:solidFill>
              </a:rPr>
              <a:t>Price differences &gt; </a:t>
            </a:r>
            <a:r>
              <a:rPr lang="en-US" sz="2000" dirty="0" smtClean="0">
                <a:solidFill>
                  <a:schemeClr val="tx2"/>
                </a:solidFill>
              </a:rPr>
              <a:t>$1000</a:t>
            </a:r>
            <a:endParaRPr lang="en-US" sz="2000" dirty="0">
              <a:solidFill>
                <a:schemeClr val="tx2"/>
              </a:solidFill>
            </a:endParaRPr>
          </a:p>
        </p:txBody>
      </p:sp>
      <p:sp>
        <p:nvSpPr>
          <p:cNvPr id="8" name="TextBox 7"/>
          <p:cNvSpPr txBox="1"/>
          <p:nvPr/>
        </p:nvSpPr>
        <p:spPr>
          <a:xfrm>
            <a:off x="2211415" y="5988898"/>
            <a:ext cx="4648773" cy="307777"/>
          </a:xfrm>
          <a:prstGeom prst="rect">
            <a:avLst/>
          </a:prstGeom>
          <a:noFill/>
        </p:spPr>
        <p:txBody>
          <a:bodyPr wrap="none" rtlCol="0">
            <a:spAutoFit/>
          </a:bodyPr>
          <a:lstStyle/>
          <a:p>
            <a:r>
              <a:rPr lang="en-US" sz="1400" dirty="0" smtClean="0"/>
              <a:t>These figures use data from August 2018 to March 2019</a:t>
            </a:r>
            <a:endParaRPr lang="en-US" sz="1400" dirty="0"/>
          </a:p>
        </p:txBody>
      </p:sp>
    </p:spTree>
    <p:extLst>
      <p:ext uri="{BB962C8B-B14F-4D97-AF65-F5344CB8AC3E}">
        <p14:creationId xmlns:p14="http://schemas.microsoft.com/office/powerpoint/2010/main" val="1074104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c34af464-7aa1-4edd-9be4-83dffc1cb926"/>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326</TotalTime>
  <Words>645</Words>
  <Application>Microsoft Office PowerPoint</Application>
  <PresentationFormat>On-screen Show (4:3)</PresentationFormat>
  <Paragraphs>104</Paragraphs>
  <Slides>15</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Cambria Math</vt:lpstr>
      <vt:lpstr>1_Custom Design</vt:lpstr>
      <vt:lpstr>Office Theme</vt:lpstr>
      <vt:lpstr>PowerPoint Presentation</vt:lpstr>
      <vt:lpstr>How does Look-Ahead SCED work and how is it used?</vt:lpstr>
      <vt:lpstr>How does LASCED work?</vt:lpstr>
      <vt:lpstr>Sources of error for LASCED</vt:lpstr>
      <vt:lpstr>How well does LASCED perform?</vt:lpstr>
      <vt:lpstr>LASCED performance can be estimated based on how well it predicts price spikes or predicts prices within a certain range of SCED</vt:lpstr>
      <vt:lpstr>LASCED performance can be estimated based on how well it predicts price spikes or predicts prices within a certain range of SCED</vt:lpstr>
      <vt:lpstr>LASCED performance can be estimated based on how well it predicts price spikes or predicts prices within a certain range of SCED</vt:lpstr>
      <vt:lpstr>LASCED performance can be estimated based on how well it predicts price spikes or predicts prices within a certain range of SCED</vt:lpstr>
      <vt:lpstr>LASCED error as a function of minutes ahead can be partly explained by difference in GTBD</vt:lpstr>
      <vt:lpstr>How does recent LASCED performance compare to prior implementation?</vt:lpstr>
      <vt:lpstr>The following aspects of LASCED were changed in summer 2018</vt:lpstr>
      <vt:lpstr>The mean absolute error (MAE) of LASCED GTBD has improved, but price predictions have not</vt:lpstr>
      <vt:lpstr>A disproportionate amount of pricing errors are associated with the first SCED interval of the hour </vt:lpstr>
      <vt:lpstr>Conclusions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Reimers, Andrew</cp:lastModifiedBy>
  <cp:revision>41</cp:revision>
  <cp:lastPrinted>2016-01-21T20:53:15Z</cp:lastPrinted>
  <dcterms:created xsi:type="dcterms:W3CDTF">2016-01-21T15:20:31Z</dcterms:created>
  <dcterms:modified xsi:type="dcterms:W3CDTF">2019-03-26T18:11:10Z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