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88" r:id="rId8"/>
    <p:sldId id="298" r:id="rId9"/>
    <p:sldId id="305" r:id="rId10"/>
    <p:sldId id="314" r:id="rId11"/>
    <p:sldId id="295" r:id="rId12"/>
    <p:sldId id="320" r:id="rId13"/>
    <p:sldId id="321" r:id="rId14"/>
    <p:sldId id="303" r:id="rId15"/>
    <p:sldId id="311" r:id="rId16"/>
    <p:sldId id="26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ercot.com\Departments\Credit\Credit\QSE_EAL\2019\CWG.MCWG\Exposure%20Loss%20Analysis\Mar%202019\tpe%20and%20invoice%20amounts%20jan%20-feb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TOTAL POTENTIAL EXPOSURE</c:v>
                </c:pt>
              </c:strCache>
            </c:strRef>
          </c:tx>
          <c:spPr>
            <a:solidFill>
              <a:srgbClr val="33BED2"/>
            </a:solidFill>
            <a:ln>
              <a:noFill/>
            </a:ln>
            <a:effectLst/>
          </c:spPr>
          <c:cat>
            <c:numRef>
              <c:f>Sheet1!$A$2:$A$60</c:f>
              <c:numCache>
                <c:formatCode>m/d/yyyy</c:formatCode>
                <c:ptCount val="59"/>
                <c:pt idx="0">
                  <c:v>43524</c:v>
                </c:pt>
                <c:pt idx="1">
                  <c:v>43523</c:v>
                </c:pt>
                <c:pt idx="2">
                  <c:v>43522</c:v>
                </c:pt>
                <c:pt idx="3">
                  <c:v>43521</c:v>
                </c:pt>
                <c:pt idx="4">
                  <c:v>43520</c:v>
                </c:pt>
                <c:pt idx="5">
                  <c:v>43519</c:v>
                </c:pt>
                <c:pt idx="6">
                  <c:v>43518</c:v>
                </c:pt>
                <c:pt idx="7">
                  <c:v>43517</c:v>
                </c:pt>
                <c:pt idx="8">
                  <c:v>43516</c:v>
                </c:pt>
                <c:pt idx="9">
                  <c:v>43515</c:v>
                </c:pt>
                <c:pt idx="10">
                  <c:v>43514</c:v>
                </c:pt>
                <c:pt idx="11">
                  <c:v>43513</c:v>
                </c:pt>
                <c:pt idx="12">
                  <c:v>43512</c:v>
                </c:pt>
                <c:pt idx="13">
                  <c:v>43511</c:v>
                </c:pt>
                <c:pt idx="14">
                  <c:v>43510</c:v>
                </c:pt>
                <c:pt idx="15">
                  <c:v>43509</c:v>
                </c:pt>
                <c:pt idx="16">
                  <c:v>43508</c:v>
                </c:pt>
                <c:pt idx="17">
                  <c:v>43507</c:v>
                </c:pt>
                <c:pt idx="18">
                  <c:v>43506</c:v>
                </c:pt>
                <c:pt idx="19">
                  <c:v>43505</c:v>
                </c:pt>
                <c:pt idx="20">
                  <c:v>43504</c:v>
                </c:pt>
                <c:pt idx="21">
                  <c:v>43503</c:v>
                </c:pt>
                <c:pt idx="22">
                  <c:v>43502</c:v>
                </c:pt>
                <c:pt idx="23">
                  <c:v>43501</c:v>
                </c:pt>
                <c:pt idx="24">
                  <c:v>43500</c:v>
                </c:pt>
                <c:pt idx="25">
                  <c:v>43499</c:v>
                </c:pt>
                <c:pt idx="26">
                  <c:v>43498</c:v>
                </c:pt>
                <c:pt idx="27">
                  <c:v>43497</c:v>
                </c:pt>
                <c:pt idx="28">
                  <c:v>43496</c:v>
                </c:pt>
                <c:pt idx="29">
                  <c:v>43495</c:v>
                </c:pt>
                <c:pt idx="30">
                  <c:v>43494</c:v>
                </c:pt>
                <c:pt idx="31">
                  <c:v>43493</c:v>
                </c:pt>
                <c:pt idx="32">
                  <c:v>43492</c:v>
                </c:pt>
                <c:pt idx="33">
                  <c:v>43491</c:v>
                </c:pt>
                <c:pt idx="34">
                  <c:v>43490</c:v>
                </c:pt>
                <c:pt idx="35">
                  <c:v>43489</c:v>
                </c:pt>
                <c:pt idx="36">
                  <c:v>43488</c:v>
                </c:pt>
                <c:pt idx="37">
                  <c:v>43487</c:v>
                </c:pt>
                <c:pt idx="38">
                  <c:v>43486</c:v>
                </c:pt>
                <c:pt idx="39">
                  <c:v>43485</c:v>
                </c:pt>
                <c:pt idx="40">
                  <c:v>43484</c:v>
                </c:pt>
                <c:pt idx="41">
                  <c:v>43483</c:v>
                </c:pt>
                <c:pt idx="42">
                  <c:v>43482</c:v>
                </c:pt>
                <c:pt idx="43">
                  <c:v>43481</c:v>
                </c:pt>
                <c:pt idx="44">
                  <c:v>43480</c:v>
                </c:pt>
                <c:pt idx="45">
                  <c:v>43479</c:v>
                </c:pt>
                <c:pt idx="46">
                  <c:v>43478</c:v>
                </c:pt>
                <c:pt idx="47">
                  <c:v>43477</c:v>
                </c:pt>
                <c:pt idx="48">
                  <c:v>43476</c:v>
                </c:pt>
                <c:pt idx="49">
                  <c:v>43475</c:v>
                </c:pt>
                <c:pt idx="50">
                  <c:v>43474</c:v>
                </c:pt>
                <c:pt idx="51">
                  <c:v>43473</c:v>
                </c:pt>
                <c:pt idx="52">
                  <c:v>43472</c:v>
                </c:pt>
                <c:pt idx="53">
                  <c:v>43471</c:v>
                </c:pt>
                <c:pt idx="54">
                  <c:v>43470</c:v>
                </c:pt>
                <c:pt idx="55">
                  <c:v>43469</c:v>
                </c:pt>
                <c:pt idx="56">
                  <c:v>43468</c:v>
                </c:pt>
                <c:pt idx="57">
                  <c:v>43467</c:v>
                </c:pt>
                <c:pt idx="58">
                  <c:v>43466</c:v>
                </c:pt>
              </c:numCache>
            </c:numRef>
          </c:cat>
          <c:val>
            <c:numRef>
              <c:f>Sheet1!$C$2:$C$60</c:f>
              <c:numCache>
                <c:formatCode>_(* #,##0.00_);_(* \(#,##0.00\);_(* "-"??_);_(@_)</c:formatCode>
                <c:ptCount val="59"/>
                <c:pt idx="0">
                  <c:v>267621388.75</c:v>
                </c:pt>
                <c:pt idx="1">
                  <c:v>254175629.68000001</c:v>
                </c:pt>
                <c:pt idx="2">
                  <c:v>263909184.81999999</c:v>
                </c:pt>
                <c:pt idx="3">
                  <c:v>240210837.47</c:v>
                </c:pt>
                <c:pt idx="4">
                  <c:v>240904075.58000001</c:v>
                </c:pt>
                <c:pt idx="5">
                  <c:v>240839989.49000001</c:v>
                </c:pt>
                <c:pt idx="6">
                  <c:v>244694617.94999999</c:v>
                </c:pt>
                <c:pt idx="7">
                  <c:v>246696233.05000001</c:v>
                </c:pt>
                <c:pt idx="8">
                  <c:v>245700595.16</c:v>
                </c:pt>
                <c:pt idx="9">
                  <c:v>248854277.43000001</c:v>
                </c:pt>
                <c:pt idx="10">
                  <c:v>244876723.06999999</c:v>
                </c:pt>
                <c:pt idx="11">
                  <c:v>244665088.84</c:v>
                </c:pt>
                <c:pt idx="12">
                  <c:v>245961679.84999999</c:v>
                </c:pt>
                <c:pt idx="13">
                  <c:v>254340728.81</c:v>
                </c:pt>
                <c:pt idx="14">
                  <c:v>245591728.97999999</c:v>
                </c:pt>
                <c:pt idx="15">
                  <c:v>255751370.68000001</c:v>
                </c:pt>
                <c:pt idx="16">
                  <c:v>272203989.55000001</c:v>
                </c:pt>
                <c:pt idx="17">
                  <c:v>257658253.97</c:v>
                </c:pt>
                <c:pt idx="18">
                  <c:v>255176869.69</c:v>
                </c:pt>
                <c:pt idx="19">
                  <c:v>253155787.09999999</c:v>
                </c:pt>
                <c:pt idx="20">
                  <c:v>253685991.25</c:v>
                </c:pt>
                <c:pt idx="21">
                  <c:v>258117951.5</c:v>
                </c:pt>
                <c:pt idx="22">
                  <c:v>259742389.22999999</c:v>
                </c:pt>
                <c:pt idx="23">
                  <c:v>304935949.26999998</c:v>
                </c:pt>
                <c:pt idx="24">
                  <c:v>320418515.27999997</c:v>
                </c:pt>
                <c:pt idx="25">
                  <c:v>325623788.51999998</c:v>
                </c:pt>
                <c:pt idx="26">
                  <c:v>323430635.39999998</c:v>
                </c:pt>
                <c:pt idx="27">
                  <c:v>322482806.69</c:v>
                </c:pt>
                <c:pt idx="28">
                  <c:v>275601069.75999999</c:v>
                </c:pt>
                <c:pt idx="29">
                  <c:v>276392006.97000003</c:v>
                </c:pt>
                <c:pt idx="30">
                  <c:v>299408350.41000003</c:v>
                </c:pt>
                <c:pt idx="31">
                  <c:v>318202027.5</c:v>
                </c:pt>
                <c:pt idx="32">
                  <c:v>316773402.08999997</c:v>
                </c:pt>
                <c:pt idx="33">
                  <c:v>317579252.57999998</c:v>
                </c:pt>
                <c:pt idx="34">
                  <c:v>332066629.54000002</c:v>
                </c:pt>
                <c:pt idx="35">
                  <c:v>319180027.97000003</c:v>
                </c:pt>
                <c:pt idx="36">
                  <c:v>312580993.86000001</c:v>
                </c:pt>
                <c:pt idx="37">
                  <c:v>367364576.08999997</c:v>
                </c:pt>
                <c:pt idx="38">
                  <c:v>372163725.74000001</c:v>
                </c:pt>
                <c:pt idx="39">
                  <c:v>366191975.74000001</c:v>
                </c:pt>
                <c:pt idx="40">
                  <c:v>364765990.06999999</c:v>
                </c:pt>
                <c:pt idx="41">
                  <c:v>361195345.36000001</c:v>
                </c:pt>
                <c:pt idx="42">
                  <c:v>353114634.20999998</c:v>
                </c:pt>
                <c:pt idx="43">
                  <c:v>370264803.63999999</c:v>
                </c:pt>
                <c:pt idx="44">
                  <c:v>407617178.19999999</c:v>
                </c:pt>
                <c:pt idx="45">
                  <c:v>338285075.94999999</c:v>
                </c:pt>
                <c:pt idx="46">
                  <c:v>339295167.70999998</c:v>
                </c:pt>
                <c:pt idx="47">
                  <c:v>337996453.17000002</c:v>
                </c:pt>
                <c:pt idx="48">
                  <c:v>318105528.58999997</c:v>
                </c:pt>
                <c:pt idx="49">
                  <c:v>301909603.94999999</c:v>
                </c:pt>
                <c:pt idx="50">
                  <c:v>296203361.82999998</c:v>
                </c:pt>
                <c:pt idx="51">
                  <c:v>324718468.05000001</c:v>
                </c:pt>
                <c:pt idx="52">
                  <c:v>334385923.69</c:v>
                </c:pt>
                <c:pt idx="53">
                  <c:v>337089956.10000002</c:v>
                </c:pt>
                <c:pt idx="54">
                  <c:v>346846463.72000003</c:v>
                </c:pt>
                <c:pt idx="55">
                  <c:v>340897601.06999999</c:v>
                </c:pt>
                <c:pt idx="56">
                  <c:v>305668362.48000002</c:v>
                </c:pt>
                <c:pt idx="57">
                  <c:v>301803821.23000002</c:v>
                </c:pt>
                <c:pt idx="58">
                  <c:v>309066425.75999999</c:v>
                </c:pt>
              </c:numCache>
            </c:numRef>
          </c:val>
        </c:ser>
        <c:ser>
          <c:idx val="1"/>
          <c:order val="1"/>
          <c:tx>
            <c:strRef>
              <c:f>Sheet1!$F$1</c:f>
              <c:strCache>
                <c:ptCount val="1"/>
                <c:pt idx="0">
                  <c:v>SETTLEMENT INVOICE DUE TO ERCOT</c:v>
                </c:pt>
              </c:strCache>
            </c:strRef>
          </c:tx>
          <c:spPr>
            <a:solidFill>
              <a:srgbClr val="7C858D"/>
            </a:solidFill>
            <a:ln>
              <a:noFill/>
            </a:ln>
            <a:effectLst/>
          </c:spPr>
          <c:cat>
            <c:numRef>
              <c:f>Sheet1!$A$2:$A$60</c:f>
              <c:numCache>
                <c:formatCode>m/d/yyyy</c:formatCode>
                <c:ptCount val="59"/>
                <c:pt idx="0">
                  <c:v>43524</c:v>
                </c:pt>
                <c:pt idx="1">
                  <c:v>43523</c:v>
                </c:pt>
                <c:pt idx="2">
                  <c:v>43522</c:v>
                </c:pt>
                <c:pt idx="3">
                  <c:v>43521</c:v>
                </c:pt>
                <c:pt idx="4">
                  <c:v>43520</c:v>
                </c:pt>
                <c:pt idx="5">
                  <c:v>43519</c:v>
                </c:pt>
                <c:pt idx="6">
                  <c:v>43518</c:v>
                </c:pt>
                <c:pt idx="7">
                  <c:v>43517</c:v>
                </c:pt>
                <c:pt idx="8">
                  <c:v>43516</c:v>
                </c:pt>
                <c:pt idx="9">
                  <c:v>43515</c:v>
                </c:pt>
                <c:pt idx="10">
                  <c:v>43514</c:v>
                </c:pt>
                <c:pt idx="11">
                  <c:v>43513</c:v>
                </c:pt>
                <c:pt idx="12">
                  <c:v>43512</c:v>
                </c:pt>
                <c:pt idx="13">
                  <c:v>43511</c:v>
                </c:pt>
                <c:pt idx="14">
                  <c:v>43510</c:v>
                </c:pt>
                <c:pt idx="15">
                  <c:v>43509</c:v>
                </c:pt>
                <c:pt idx="16">
                  <c:v>43508</c:v>
                </c:pt>
                <c:pt idx="17">
                  <c:v>43507</c:v>
                </c:pt>
                <c:pt idx="18">
                  <c:v>43506</c:v>
                </c:pt>
                <c:pt idx="19">
                  <c:v>43505</c:v>
                </c:pt>
                <c:pt idx="20">
                  <c:v>43504</c:v>
                </c:pt>
                <c:pt idx="21">
                  <c:v>43503</c:v>
                </c:pt>
                <c:pt idx="22">
                  <c:v>43502</c:v>
                </c:pt>
                <c:pt idx="23">
                  <c:v>43501</c:v>
                </c:pt>
                <c:pt idx="24">
                  <c:v>43500</c:v>
                </c:pt>
                <c:pt idx="25">
                  <c:v>43499</c:v>
                </c:pt>
                <c:pt idx="26">
                  <c:v>43498</c:v>
                </c:pt>
                <c:pt idx="27">
                  <c:v>43497</c:v>
                </c:pt>
                <c:pt idx="28">
                  <c:v>43496</c:v>
                </c:pt>
                <c:pt idx="29">
                  <c:v>43495</c:v>
                </c:pt>
                <c:pt idx="30">
                  <c:v>43494</c:v>
                </c:pt>
                <c:pt idx="31">
                  <c:v>43493</c:v>
                </c:pt>
                <c:pt idx="32">
                  <c:v>43492</c:v>
                </c:pt>
                <c:pt idx="33">
                  <c:v>43491</c:v>
                </c:pt>
                <c:pt idx="34">
                  <c:v>43490</c:v>
                </c:pt>
                <c:pt idx="35">
                  <c:v>43489</c:v>
                </c:pt>
                <c:pt idx="36">
                  <c:v>43488</c:v>
                </c:pt>
                <c:pt idx="37">
                  <c:v>43487</c:v>
                </c:pt>
                <c:pt idx="38">
                  <c:v>43486</c:v>
                </c:pt>
                <c:pt idx="39">
                  <c:v>43485</c:v>
                </c:pt>
                <c:pt idx="40">
                  <c:v>43484</c:v>
                </c:pt>
                <c:pt idx="41">
                  <c:v>43483</c:v>
                </c:pt>
                <c:pt idx="42">
                  <c:v>43482</c:v>
                </c:pt>
                <c:pt idx="43">
                  <c:v>43481</c:v>
                </c:pt>
                <c:pt idx="44">
                  <c:v>43480</c:v>
                </c:pt>
                <c:pt idx="45">
                  <c:v>43479</c:v>
                </c:pt>
                <c:pt idx="46">
                  <c:v>43478</c:v>
                </c:pt>
                <c:pt idx="47">
                  <c:v>43477</c:v>
                </c:pt>
                <c:pt idx="48">
                  <c:v>43476</c:v>
                </c:pt>
                <c:pt idx="49">
                  <c:v>43475</c:v>
                </c:pt>
                <c:pt idx="50">
                  <c:v>43474</c:v>
                </c:pt>
                <c:pt idx="51">
                  <c:v>43473</c:v>
                </c:pt>
                <c:pt idx="52">
                  <c:v>43472</c:v>
                </c:pt>
                <c:pt idx="53">
                  <c:v>43471</c:v>
                </c:pt>
                <c:pt idx="54">
                  <c:v>43470</c:v>
                </c:pt>
                <c:pt idx="55">
                  <c:v>43469</c:v>
                </c:pt>
                <c:pt idx="56">
                  <c:v>43468</c:v>
                </c:pt>
                <c:pt idx="57">
                  <c:v>43467</c:v>
                </c:pt>
                <c:pt idx="58">
                  <c:v>43466</c:v>
                </c:pt>
              </c:numCache>
            </c:numRef>
          </c:cat>
          <c:val>
            <c:numRef>
              <c:f>Sheet1!$F$2:$F$60</c:f>
              <c:numCache>
                <c:formatCode>_(* #,##0.00_);_(* \(#,##0.00\);_(* "-"??_);_(@_)</c:formatCode>
                <c:ptCount val="59"/>
                <c:pt idx="0">
                  <c:v>16395431.25</c:v>
                </c:pt>
                <c:pt idx="1">
                  <c:v>29394318.190000001</c:v>
                </c:pt>
                <c:pt idx="2">
                  <c:v>8640775.9100000001</c:v>
                </c:pt>
                <c:pt idx="3">
                  <c:v>17648986.649999999</c:v>
                </c:pt>
                <c:pt idx="6">
                  <c:v>9242142.4900000002</c:v>
                </c:pt>
                <c:pt idx="7">
                  <c:v>26386590.239999998</c:v>
                </c:pt>
                <c:pt idx="8">
                  <c:v>35254162.759999998</c:v>
                </c:pt>
                <c:pt idx="9">
                  <c:v>16046824.949999999</c:v>
                </c:pt>
                <c:pt idx="13">
                  <c:v>15913087.77</c:v>
                </c:pt>
                <c:pt idx="14">
                  <c:v>21685330.27</c:v>
                </c:pt>
                <c:pt idx="15">
                  <c:v>17428541.57</c:v>
                </c:pt>
                <c:pt idx="16">
                  <c:v>8650081.0800000001</c:v>
                </c:pt>
                <c:pt idx="17">
                  <c:v>8506789.0600000005</c:v>
                </c:pt>
                <c:pt idx="20">
                  <c:v>7604127.8099999996</c:v>
                </c:pt>
                <c:pt idx="21">
                  <c:v>16441843.18</c:v>
                </c:pt>
                <c:pt idx="22">
                  <c:v>86454421.230000004</c:v>
                </c:pt>
                <c:pt idx="23">
                  <c:v>8988573.4900000002</c:v>
                </c:pt>
                <c:pt idx="24">
                  <c:v>11760035.85</c:v>
                </c:pt>
                <c:pt idx="27">
                  <c:v>11486109.67</c:v>
                </c:pt>
                <c:pt idx="28">
                  <c:v>18268978.059999999</c:v>
                </c:pt>
                <c:pt idx="29">
                  <c:v>22590686.59</c:v>
                </c:pt>
                <c:pt idx="30">
                  <c:v>11341284.15</c:v>
                </c:pt>
                <c:pt idx="31">
                  <c:v>12182753.789999999</c:v>
                </c:pt>
                <c:pt idx="34">
                  <c:v>11696725.66</c:v>
                </c:pt>
                <c:pt idx="35">
                  <c:v>31633686.859999999</c:v>
                </c:pt>
                <c:pt idx="36">
                  <c:v>41235983.359999999</c:v>
                </c:pt>
                <c:pt idx="37">
                  <c:v>11838664.859999999</c:v>
                </c:pt>
                <c:pt idx="41">
                  <c:v>12203253.439999999</c:v>
                </c:pt>
                <c:pt idx="42">
                  <c:v>19365491.57</c:v>
                </c:pt>
                <c:pt idx="43">
                  <c:v>17587253.629999999</c:v>
                </c:pt>
                <c:pt idx="44">
                  <c:v>6953501.9100000001</c:v>
                </c:pt>
                <c:pt idx="45">
                  <c:v>8280936.2699999996</c:v>
                </c:pt>
                <c:pt idx="48">
                  <c:v>8276532.0499999998</c:v>
                </c:pt>
                <c:pt idx="49">
                  <c:v>22292701.199999999</c:v>
                </c:pt>
                <c:pt idx="50">
                  <c:v>79022983.310000002</c:v>
                </c:pt>
                <c:pt idx="51">
                  <c:v>14081340.699999999</c:v>
                </c:pt>
                <c:pt idx="52">
                  <c:v>23819955.23</c:v>
                </c:pt>
                <c:pt idx="55">
                  <c:v>22275736.559999999</c:v>
                </c:pt>
                <c:pt idx="56">
                  <c:v>16495425.529999999</c:v>
                </c:pt>
                <c:pt idx="57">
                  <c:v>18788944.379999999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5942472"/>
        <c:axId val="328550544"/>
      </c:areaChart>
      <c:dateAx>
        <c:axId val="325942472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8550544"/>
        <c:crosses val="autoZero"/>
        <c:auto val="1"/>
        <c:lblOffset val="100"/>
        <c:baseTimeUnit val="days"/>
      </c:dateAx>
      <c:valAx>
        <c:axId val="328550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942472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2.1012413267391155E-2"/>
                <c:y val="0.3284118673647469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en-US"/>
                    <a:t>TPE in $ Millions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146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21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1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March 28, 2019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Jan 2019- Feb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moved in conjunction with forward adjustment factors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656539" y="51054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 Real-Time (RFAF) and Day-Ahead (DFAF) forward adjustment factors capture the ratio of forward ERCOT North prices to actual prices.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222177"/>
            <a:ext cx="6693988" cy="384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9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Jan 2019- Feb 2019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decreased from $330.5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million to $263.8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drop in TPE is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due to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lower Forward Adjustment Factors in February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Collateral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is defined as Secured Collateral in excess of TPE,CRR Locked ACL and DAM Exposure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.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$996.7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million to $ 1,034.8 million 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decrease in TPE of </a:t>
            </a:r>
            <a:r>
              <a:rPr lang="en-US" sz="1400" i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Load and </a:t>
            </a:r>
            <a:r>
              <a:rPr lang="en-US" sz="1400" i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Generation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entities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of active Counter-Parties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increased from 228 to 233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Jan 2019- Feb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9176550"/>
              </p:ext>
            </p:extLst>
          </p:nvPr>
        </p:nvGraphicFramePr>
        <p:xfrm>
          <a:off x="762000" y="990600"/>
          <a:ext cx="7377113" cy="441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81025" y="59436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860" y="1066800"/>
            <a:ext cx="7953376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</a:t>
            </a:r>
            <a:r>
              <a:rPr lang="en-US" sz="1800" dirty="0">
                <a:cs typeface="Times New Roman" panose="02020603050405020304" pitchFamily="18" charset="0"/>
              </a:rPr>
              <a:t>Jan 2019- Feb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At a Counter-Party level, no unusual changes were noted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08" y="1329325"/>
            <a:ext cx="8108383" cy="415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Feb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386682"/>
            <a:ext cx="7696200" cy="3947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Secured collateral distribution/ TPE- </a:t>
            </a:r>
            <a:r>
              <a:rPr lang="en-US" sz="1800" dirty="0" smtClean="0">
                <a:cs typeface="Times New Roman" panose="02020603050405020304" pitchFamily="18" charset="0"/>
              </a:rPr>
              <a:t>Feb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818811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Posting of discretionary collateral is relatively concentrated.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835" y="1365325"/>
            <a:ext cx="7852329" cy="412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6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Secured collateral and Unsecured Credit Limit (UCL) distribution</a:t>
            </a:r>
            <a:r>
              <a:rPr lang="en-US" sz="1800" dirty="0">
                <a:cs typeface="Times New Roman" panose="02020603050405020304" pitchFamily="18" charset="0"/>
              </a:rPr>
              <a:t>/ TPE- </a:t>
            </a:r>
            <a:r>
              <a:rPr lang="en-US" sz="1800" dirty="0" smtClean="0">
                <a:cs typeface="Times New Roman" panose="02020603050405020304" pitchFamily="18" charset="0"/>
              </a:rPr>
              <a:t>Feb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95400"/>
            <a:ext cx="8153400" cy="46087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in the last bucket is covered by Guarantees and UCL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763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ICE Daily Average Prices April-August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5562600"/>
            <a:ext cx="716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*Daily Average Price = (Peak price*16 +Off-Peak price*8)/24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723862"/>
            <a:ext cx="7848600" cy="445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35689</TotalTime>
  <Words>307</Words>
  <Application>Microsoft Office PowerPoint</Application>
  <PresentationFormat>On-screen Show (4:3)</PresentationFormat>
  <Paragraphs>56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Jan 2019- Feb 2019</vt:lpstr>
      <vt:lpstr>Settlement Invoice Charges/TPE Jan 2019- Feb 2019</vt:lpstr>
      <vt:lpstr>Available Credit by Type Compared to Total Potential Exposure (TPE)</vt:lpstr>
      <vt:lpstr>Discretionary Collateral Jan 2019- Feb 2019</vt:lpstr>
      <vt:lpstr>TPE and Discretionary Collateral by Market Segment- Feb 2019</vt:lpstr>
      <vt:lpstr>Secured collateral distribution/ TPE- Feb 2019</vt:lpstr>
      <vt:lpstr>Secured collateral and Unsecured Credit Limit (UCL) distribution/ TPE- Feb 2019</vt:lpstr>
      <vt:lpstr>ICE Daily Average Prices April-August 2019</vt:lpstr>
      <vt:lpstr>TPE and Forward Adjustment Factors Jan 2019- Feb 2019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349</cp:revision>
  <cp:lastPrinted>2019-02-15T17:32:39Z</cp:lastPrinted>
  <dcterms:created xsi:type="dcterms:W3CDTF">2016-01-21T15:20:31Z</dcterms:created>
  <dcterms:modified xsi:type="dcterms:W3CDTF">2019-03-25T15:04:30Z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