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6"/>
  </p:notesMasterIdLst>
  <p:handoutMasterIdLst>
    <p:handoutMasterId r:id="rId27"/>
  </p:handoutMasterIdLst>
  <p:sldIdLst>
    <p:sldId id="260" r:id="rId5"/>
    <p:sldId id="296" r:id="rId6"/>
    <p:sldId id="299" r:id="rId7"/>
    <p:sldId id="306" r:id="rId8"/>
    <p:sldId id="320" r:id="rId9"/>
    <p:sldId id="329" r:id="rId10"/>
    <p:sldId id="294" r:id="rId11"/>
    <p:sldId id="301" r:id="rId12"/>
    <p:sldId id="302" r:id="rId13"/>
    <p:sldId id="303" r:id="rId14"/>
    <p:sldId id="304" r:id="rId15"/>
    <p:sldId id="295" r:id="rId16"/>
    <p:sldId id="308" r:id="rId17"/>
    <p:sldId id="309" r:id="rId18"/>
    <p:sldId id="311" r:id="rId19"/>
    <p:sldId id="323" r:id="rId20"/>
    <p:sldId id="324" r:id="rId21"/>
    <p:sldId id="325" r:id="rId22"/>
    <p:sldId id="326" r:id="rId23"/>
    <p:sldId id="327" r:id="rId24"/>
    <p:sldId id="328" r:id="rId2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595" autoAdjust="0"/>
  </p:normalViewPr>
  <p:slideViewPr>
    <p:cSldViewPr snapToGrid="0" snapToObjects="1">
      <p:cViewPr varScale="1">
        <p:scale>
          <a:sx n="130" d="100"/>
          <a:sy n="130" d="100"/>
        </p:scale>
        <p:origin x="1122" y="23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3/19/2019</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3/19/2019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485025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8241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7405605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5</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335792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6</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687611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41799677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smtClean="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smtClean="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9818374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eaLnBrk="1" fontAlgn="auto" hangingPunct="1">
              <a:spcBef>
                <a:spcPts val="0"/>
              </a:spcBef>
              <a:spcAft>
                <a:spcPts val="0"/>
              </a:spcAft>
            </a:pPr>
            <a:endParaRPr lang="en-US">
              <a:solidFill>
                <a:srgbClr val="FFFFFF"/>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
        <p:nvSpPr>
          <p:cNvPr id="10" name="Footer Placeholder 4"/>
          <p:cNvSpPr txBox="1">
            <a:spLocks/>
          </p:cNvSpPr>
          <p:nvPr userDrawn="1"/>
        </p:nvSpPr>
        <p:spPr>
          <a:xfrm>
            <a:off x="7772400" y="6553200"/>
            <a:ext cx="838200" cy="228600"/>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pPr>
            <a:r>
              <a:rPr lang="en-US" sz="1000" dirty="0" smtClean="0">
                <a:solidFill>
                  <a:prstClr val="black"/>
                </a:solidFill>
              </a:rPr>
              <a:t>Mar 2019</a:t>
            </a:r>
            <a:endParaRPr lang="en-US" sz="1000" dirty="0">
              <a:solidFill>
                <a:prstClr val="black"/>
              </a:solidFill>
            </a:endParaRPr>
          </a:p>
        </p:txBody>
      </p:sp>
    </p:spTree>
    <p:extLst>
      <p:ext uri="{BB962C8B-B14F-4D97-AF65-F5344CB8AC3E}">
        <p14:creationId xmlns:p14="http://schemas.microsoft.com/office/powerpoint/2010/main" val="163971550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timing>
    <p:tnLst>
      <p:par>
        <p:cTn id="1" dur="indefinite" restart="never" nodeType="tmRoot"/>
      </p:par>
    </p:tnLst>
  </p:timing>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pPr>
            <a:fld id="{1D93BD3E-1E9A-4970-A6F7-E7AC52762E0C}" type="slidenum">
              <a:rPr lang="en-US" smtClean="0">
                <a:solidFill>
                  <a:prstClr val="black">
                    <a:tint val="75000"/>
                  </a:prstClr>
                </a:solidFill>
                <a:latin typeface="Arial" panose="020B0604020202020204"/>
                <a:cs typeface="+mn-cs"/>
              </a:rPr>
              <a:pPr defTabSz="914400" eaLnBrk="1" fontAlgn="auto" hangingPunct="1">
                <a:spcBef>
                  <a:spcPts val="0"/>
                </a:spcBef>
                <a:spcAft>
                  <a:spcPts val="0"/>
                </a:spcAft>
              </a:pPr>
              <a:t>‹#›</a:t>
            </a:fld>
            <a:endParaRPr lang="en-US">
              <a:solidFill>
                <a:prstClr val="black">
                  <a:tint val="75000"/>
                </a:prstClr>
              </a:solidFill>
              <a:latin typeface="Arial" panose="020B0604020202020204"/>
              <a:cs typeface="+mn-cs"/>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defTabSz="914400" eaLnBrk="1" fontAlgn="auto" hangingPunct="1">
              <a:spcBef>
                <a:spcPts val="0"/>
              </a:spcBef>
              <a:spcAft>
                <a:spcPts val="0"/>
              </a:spcAft>
            </a:pPr>
            <a:r>
              <a:rPr lang="en-US" sz="1000" b="1" dirty="0" smtClean="0">
                <a:solidFill>
                  <a:srgbClr val="5B6770"/>
                </a:solidFill>
                <a:latin typeface="Arial" panose="020B0604020202020204"/>
                <a:cs typeface="+mn-cs"/>
              </a:rPr>
              <a:t>PUBLIC</a:t>
            </a:r>
            <a:endParaRPr lang="en-US" sz="1000" b="1" dirty="0">
              <a:solidFill>
                <a:srgbClr val="5B6770"/>
              </a:solidFill>
              <a:latin typeface="Arial" panose="020B0604020202020204"/>
              <a:cs typeface="+mn-cs"/>
            </a:endParaRPr>
          </a:p>
        </p:txBody>
      </p:sp>
    </p:spTree>
    <p:extLst>
      <p:ext uri="{BB962C8B-B14F-4D97-AF65-F5344CB8AC3E}">
        <p14:creationId xmlns:p14="http://schemas.microsoft.com/office/powerpoint/2010/main" val="739525108"/>
      </p:ext>
    </p:extLst>
  </p:cSld>
  <p:clrMap bg1="lt1" tx1="dk1" bg2="lt2" tx2="dk2" accent1="accent1" accent2="accent2" accent3="accent3" accent4="accent4" accent5="accent5" accent6="accent6" hlink="hlink" folHlink="folHlink"/>
  <p:sldLayoutIdLst>
    <p:sldLayoutId id="2147494278" r:id="rId1"/>
    <p:sldLayoutId id="2147494279"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a:t>
              </a:r>
              <a:r>
                <a:rPr lang="en-US" altLang="en-US" sz="3200" b="1" dirty="0" smtClean="0"/>
                <a:t>6: </a:t>
              </a:r>
              <a:r>
                <a:rPr lang="en-US" altLang="en-US" sz="3200" b="1" dirty="0"/>
                <a:t>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smtClean="0"/>
                <a:t>March 27, 2019</a:t>
              </a:r>
              <a:endParaRPr lang="en-US" altLang="en-US" dirty="0"/>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NPRR906, Clarifying the Decision Making Entity Process [ERCOT]</a:t>
            </a:r>
            <a:endParaRPr lang="en-US" sz="1800" dirty="0"/>
          </a:p>
        </p:txBody>
      </p:sp>
      <p:sp>
        <p:nvSpPr>
          <p:cNvPr id="14339" name="Rectangle 2"/>
          <p:cNvSpPr>
            <a:spLocks noChangeArrowheads="1"/>
          </p:cNvSpPr>
          <p:nvPr/>
        </p:nvSpPr>
        <p:spPr bwMode="auto">
          <a:xfrm>
            <a:off x="341194" y="879475"/>
            <a:ext cx="8407021"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streamlines the Protocol language across all sections and removes any ambiguity that may exist as to how ERCOT systems handle the Decision Making Entity (DME) during mitigation.</a:t>
            </a:r>
          </a:p>
          <a:p>
            <a:r>
              <a:rPr lang="en-US" b="1" dirty="0"/>
              <a:t>PRS Decision:</a:t>
            </a:r>
            <a:r>
              <a:rPr lang="en-US" dirty="0"/>
              <a:t>  On 2/14/19, PRS unanimously voted to endorse and forward to TAC the 11/15/18 PRS Report as amended by the 1/21/19 ERCOT comments and the Impact Analysis for NPRR906.</a:t>
            </a:r>
          </a:p>
        </p:txBody>
      </p:sp>
    </p:spTree>
    <p:extLst>
      <p:ext uri="{BB962C8B-B14F-4D97-AF65-F5344CB8AC3E}">
        <p14:creationId xmlns:p14="http://schemas.microsoft.com/office/powerpoint/2010/main" val="16153780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NPRR908, Revisions to Mass Transition Processes [ERCOT]</a:t>
            </a:r>
            <a:endParaRPr lang="en-US" sz="1800" dirty="0"/>
          </a:p>
        </p:txBody>
      </p:sp>
      <p:sp>
        <p:nvSpPr>
          <p:cNvPr id="14339" name="Rectangle 2"/>
          <p:cNvSpPr>
            <a:spLocks noChangeArrowheads="1"/>
          </p:cNvSpPr>
          <p:nvPr/>
        </p:nvSpPr>
        <p:spPr bwMode="auto">
          <a:xfrm>
            <a:off x="487363" y="865827"/>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aligns Retail Market Guide references in Protocols as revised in RMGRR159.  In addition, the NPRR updates Mass Transition notification requirements for Emergency Qualified Scheduling Entities (QSEs) to align with revisions in RMGRR159.</a:t>
            </a:r>
          </a:p>
          <a:p>
            <a:r>
              <a:rPr lang="en-US" b="1" dirty="0"/>
              <a:t>PRS Decision:</a:t>
            </a:r>
            <a:r>
              <a:rPr lang="en-US" dirty="0"/>
              <a:t>  On 2/14/19, PRS unanimously voted to recommend approval of NPRR908 as submitted.  On 3/14/19, PRS unanimously voted to endorse and forward to TAC the 2/14/19 PRS Report and Impact Analysis for NPRR908.</a:t>
            </a:r>
          </a:p>
          <a:p>
            <a:r>
              <a:rPr lang="en-US" b="1" dirty="0"/>
              <a:t>Credit WG Review:</a:t>
            </a:r>
            <a:r>
              <a:rPr lang="en-US" dirty="0"/>
              <a:t>  See 2/20/19 Credit WG comments</a:t>
            </a:r>
          </a:p>
        </p:txBody>
      </p:sp>
    </p:spTree>
    <p:extLst>
      <p:ext uri="{BB962C8B-B14F-4D97-AF65-F5344CB8AC3E}">
        <p14:creationId xmlns:p14="http://schemas.microsoft.com/office/powerpoint/2010/main" val="3525998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NPRR909, Address Unavailability Gap for ERS and Other Minor Clarifications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BI &amp; Data Analytics</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resolves a gap in the Protocols that did not address scheduled unavailability of an Emergency Response Service (ERS) Resource that was either not timely provided (a least 3 calendar days) or properly noticed unavailability above the allowable 2% threshold, along with other clarifications.</a:t>
            </a:r>
          </a:p>
          <a:p>
            <a:r>
              <a:rPr lang="en-US" b="1" dirty="0"/>
              <a:t>PRS Decision:</a:t>
            </a:r>
            <a:r>
              <a:rPr lang="en-US" dirty="0"/>
              <a:t>  On 1/17/19, PRS voted to recommend approval of NPRR909 as submitted.  There was one opposing vote from the Independent Power Marketer (IPM) (Morgan Stanley) Market Segment.  On 2/14/19, PRS voted to endorse and forward to TAC the 1/17/19 PRS Report and Impact Analysis for NPRR909.  There was one opposing vote from the IPM (Morgan Stanley) Market Segment.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58501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NPRR912, Settlement of Switchable Generation Resources (SWGRs) Instructed to Switch to ERCOT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$5k (O&amp;M); no impacts to ERCOT staffing; impacts to </a:t>
            </a:r>
            <a:r>
              <a:rPr lang="x-none" dirty="0"/>
              <a:t>CRM &amp; Registration System (REG)</a:t>
            </a:r>
            <a:r>
              <a:rPr lang="en-US" dirty="0"/>
              <a:t>; </a:t>
            </a:r>
            <a:r>
              <a:rPr lang="x-none" dirty="0"/>
              <a:t>ERCOT business processes</a:t>
            </a:r>
            <a:r>
              <a:rPr lang="en-US" dirty="0"/>
              <a:t> will be updated; no impacts to ERCOT grid operations and practices.</a:t>
            </a:r>
          </a:p>
          <a:p>
            <a:r>
              <a:rPr lang="en-US" b="1" dirty="0"/>
              <a:t>Revision Description:  </a:t>
            </a:r>
            <a:r>
              <a:rPr lang="en-US" dirty="0"/>
              <a:t>This NPRR addresses the Settlement of Switchable Generation Resources (SWGRs) that receive a Reliability Unit Commitment (RUC) instruction to switch from a non-ERCOT Control Area to the ERCOT Control Area.  The NPRR provides a Make-Whole Payment for a SWGR when the SWGR’s Real-Time revenues in ERCOT are not sufficient to cover certain specified costs the SWGR may have incurred in complying with such a RUC instruction.</a:t>
            </a:r>
          </a:p>
          <a:p>
            <a:r>
              <a:rPr lang="en-US" b="1" dirty="0"/>
              <a:t>PRS Decision:</a:t>
            </a:r>
            <a:r>
              <a:rPr lang="en-US" dirty="0"/>
              <a:t>  On 2/14/19, PRS voted to recommend approval of NPRR912 as amended by the 2/7/19 WMS comments.  There was one abstention from the IPM (Tenaska) Market Segment.  On 3/14/19, PRS unanimously voted to endorse and forward to TAC the 2/14/19 PRS Report as revised by PRS and Impact Analysis for NPRR908.</a:t>
            </a:r>
          </a:p>
        </p:txBody>
      </p:sp>
    </p:spTree>
    <p:extLst>
      <p:ext uri="{BB962C8B-B14F-4D97-AF65-F5344CB8AC3E}">
        <p14:creationId xmlns:p14="http://schemas.microsoft.com/office/powerpoint/2010/main" val="940900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NPRR914, Addition of Controllable Load Resources to 60-Day Reports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2670</a:t>
            </a:r>
          </a:p>
          <a:p>
            <a:r>
              <a:rPr lang="en-US" b="1" dirty="0"/>
              <a:t>ERCOT Impact Analysis:  </a:t>
            </a:r>
            <a:r>
              <a:rPr lang="en-US" dirty="0"/>
              <a:t>Between $15k and $25k; no impacts to ERCOT staffing; impacts to Data and Information Products (DAIP); no impacts to </a:t>
            </a:r>
            <a:r>
              <a:rPr lang="x-none" dirty="0"/>
              <a:t>ERCOT business processes</a:t>
            </a:r>
            <a:r>
              <a:rPr lang="en-US" dirty="0"/>
              <a:t>; no impacts to ERCOT grid operations and practices.</a:t>
            </a:r>
          </a:p>
          <a:p>
            <a:r>
              <a:rPr lang="en-US" b="1" dirty="0"/>
              <a:t>Revision Description:  </a:t>
            </a:r>
            <a:r>
              <a:rPr lang="en-US" dirty="0"/>
              <a:t>This NPRR adds data points that are unique to a Controllable Load Resource that has a Resource Status of ONRGL or ONCLR to the existing 60-Day Security-Constrained Economic Dispatch (SCED) disclosure report for Load Resources.</a:t>
            </a:r>
          </a:p>
          <a:p>
            <a:r>
              <a:rPr lang="en-US" b="1" dirty="0"/>
              <a:t>PRS Decision:</a:t>
            </a:r>
            <a:r>
              <a:rPr lang="en-US" dirty="0"/>
              <a:t>  On 1/17/19, PRS unanimously voted to recommend approval of NPRR914 as submitted.  On 2/14/19, PRS unanimously voted to endorse and forward to TAC the 1/17/19 PRS Report and Impact Analysis for NPRR914 with a recommended priority of 2019 and rank of 2670.</a:t>
            </a:r>
          </a:p>
        </p:txBody>
      </p:sp>
    </p:spTree>
    <p:extLst>
      <p:ext uri="{BB962C8B-B14F-4D97-AF65-F5344CB8AC3E}">
        <p14:creationId xmlns:p14="http://schemas.microsoft.com/office/powerpoint/2010/main" val="3758434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NPRR916, Mitigated Offer Floor Revisions [ERCOT]</a:t>
            </a:r>
            <a:endParaRPr lang="en-US" sz="1800" dirty="0"/>
          </a:p>
        </p:txBody>
      </p:sp>
      <p:sp>
        <p:nvSpPr>
          <p:cNvPr id="14339" name="Rectangle 2"/>
          <p:cNvSpPr>
            <a:spLocks noChangeArrowheads="1"/>
          </p:cNvSpPr>
          <p:nvPr/>
        </p:nvSpPr>
        <p:spPr bwMode="auto">
          <a:xfrm>
            <a:off x="487363" y="879475"/>
            <a:ext cx="815816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Less than $5k (O&amp;M); no impacts to ERCOT staffing; no impacts to </a:t>
            </a:r>
            <a:r>
              <a:rPr lang="x-none" dirty="0"/>
              <a:t>ERCOT computer systems</a:t>
            </a:r>
            <a:r>
              <a:rPr lang="en-US" dirty="0"/>
              <a:t>; </a:t>
            </a:r>
            <a:r>
              <a:rPr lang="x-none" dirty="0"/>
              <a:t>ERCOT business processes</a:t>
            </a:r>
            <a:r>
              <a:rPr lang="en-US" dirty="0"/>
              <a:t> will be updated; ERCOT grid operations and practices will be updated.</a:t>
            </a:r>
          </a:p>
          <a:p>
            <a:r>
              <a:rPr lang="en-US" b="1" dirty="0"/>
              <a:t>Revision Description:  </a:t>
            </a:r>
            <a:r>
              <a:rPr lang="en-US" dirty="0"/>
              <a:t>This NPRR sets the Mitigated Offer Floor for the “Combined Cycle” and “Gas/Oil Steam and Combustion Turbine” Resource Categories to $0/MWh, rather than a Fuel Index Price (FIP)-based calculation.  This proposed language obviates grey-boxed language from NPRR664, Fuel Index Price for Resource Definition and Real-Time Make-Whole Payments for Exceptional Fuel Cost Events.  As a result, the grey-boxed language from NPRR664 is deleted in Section 4.4.9.4.2, Mitigated Offer Floor.</a:t>
            </a:r>
          </a:p>
          <a:p>
            <a:r>
              <a:rPr lang="en-US" b="1" dirty="0"/>
              <a:t>PRS Decision:</a:t>
            </a:r>
            <a:r>
              <a:rPr lang="en-US" dirty="0"/>
              <a:t>  On 1/17/19, PRS voted to recommend approval of NPRR916 as submitted.  There was one abstention from the Independent Generator (Luminant) Market Segment.  On 2/14/19, PRS unanimously voted to endorse and forward to TAC the 1/17/19 PRS Report and Impact Analysis for NPRR916.</a:t>
            </a:r>
          </a:p>
        </p:txBody>
      </p:sp>
    </p:spTree>
    <p:extLst>
      <p:ext uri="{BB962C8B-B14F-4D97-AF65-F5344CB8AC3E}">
        <p14:creationId xmlns:p14="http://schemas.microsoft.com/office/powerpoint/2010/main" val="1645229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NPRR920, Change to Ramp Rate Calculation in Resource Limit Calculator [ERCOT]</a:t>
            </a:r>
            <a:endParaRPr lang="en-US" sz="1800" dirty="0"/>
          </a:p>
        </p:txBody>
      </p:sp>
      <p:sp>
        <p:nvSpPr>
          <p:cNvPr id="14339" name="Rectangle 2"/>
          <p:cNvSpPr>
            <a:spLocks noChangeArrowheads="1"/>
          </p:cNvSpPr>
          <p:nvPr/>
        </p:nvSpPr>
        <p:spPr bwMode="auto">
          <a:xfrm>
            <a:off x="487363" y="879475"/>
            <a:ext cx="8158162"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2690</a:t>
            </a:r>
          </a:p>
          <a:p>
            <a:r>
              <a:rPr lang="en-US" b="1" dirty="0"/>
              <a:t>ERCOT Impact Analysis:  </a:t>
            </a:r>
            <a:r>
              <a:rPr lang="en-US" dirty="0"/>
              <a:t>Between $25k and $45k; no impacts to ERCOT staffing; impacts to </a:t>
            </a:r>
            <a:r>
              <a:rPr lang="x-none" dirty="0"/>
              <a:t>Energy Management System (EMS)</a:t>
            </a:r>
            <a:r>
              <a:rPr lang="en-US" dirty="0"/>
              <a:t> and DAIP; no impacts to </a:t>
            </a:r>
            <a:r>
              <a:rPr lang="x-none" dirty="0"/>
              <a:t>ERCOT business processes</a:t>
            </a:r>
            <a:r>
              <a:rPr lang="en-US" dirty="0"/>
              <a:t>; no impacts to ERCOT grid operations and practices.</a:t>
            </a:r>
          </a:p>
          <a:p>
            <a:r>
              <a:rPr lang="en-US" b="1" dirty="0"/>
              <a:t>Revision Description:  </a:t>
            </a:r>
            <a:r>
              <a:rPr lang="en-US" dirty="0"/>
              <a:t>This NPRR modifies the Resource ramp rate logic in Section 6.5.7.2, Resource Limit Calculator, to dynamically adjust the amount of ramp rate reserved for Regulation Service in Real-Time based on the percentage of Regulation Service being deployed in the opposite direction in Real-Time.</a:t>
            </a:r>
          </a:p>
          <a:p>
            <a:r>
              <a:rPr lang="en-US" b="1" dirty="0"/>
              <a:t>PRS Decision:</a:t>
            </a:r>
            <a:r>
              <a:rPr lang="en-US" dirty="0"/>
              <a:t>  On 2/14/19, PRS unanimously voted to recommend approval of NPRR920 as submitted.  On 3/14/19, PRS unanimously voted to endorse and forward to TAC the 2/14/19 PRS Report as amended by the 3/11/19 ERCOT comments and the Impact Analysis for NPRR920 with a recommended priority of 2019 and rank of 2690.</a:t>
            </a:r>
          </a:p>
        </p:txBody>
      </p:sp>
    </p:spTree>
    <p:extLst>
      <p:ext uri="{BB962C8B-B14F-4D97-AF65-F5344CB8AC3E}">
        <p14:creationId xmlns:p14="http://schemas.microsoft.com/office/powerpoint/2010/main" val="12458140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NPRR921, RTF-2 Elimination of the Terms All-Inclusive Generation Resource and All-Inclusive Resource [ERCOT]</a:t>
            </a:r>
            <a:endParaRPr lang="en-US" sz="1800" dirty="0"/>
          </a:p>
        </p:txBody>
      </p:sp>
      <p:sp>
        <p:nvSpPr>
          <p:cNvPr id="14339" name="Rectangle 2"/>
          <p:cNvSpPr>
            <a:spLocks noChangeArrowheads="1"/>
          </p:cNvSpPr>
          <p:nvPr/>
        </p:nvSpPr>
        <p:spPr bwMode="auto">
          <a:xfrm>
            <a:off x="487363" y="879475"/>
            <a:ext cx="815816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ERCOT grid operations and practices will be updated.</a:t>
            </a:r>
          </a:p>
          <a:p>
            <a:r>
              <a:rPr lang="en-US" b="1" dirty="0"/>
              <a:t>Revision Description:  </a:t>
            </a:r>
            <a:r>
              <a:rPr lang="en-US" dirty="0"/>
              <a:t>This NPRR replaces all instances of the terms All-Inclusive Generation Resource and All-Inclusive Resource with appropriate terms from Section 2.1, Definitions.</a:t>
            </a:r>
          </a:p>
          <a:p>
            <a:r>
              <a:rPr lang="en-US" b="1" dirty="0"/>
              <a:t>PRS Decision:</a:t>
            </a:r>
            <a:r>
              <a:rPr lang="en-US" dirty="0"/>
              <a:t>  On 2/14/19, PRS unanimously voted to recommend approval of NPRR921 as submitted.  On 3/14/19, PRS unanimously voted to endorse and forward to TAC the 2/14/19 PRS Report as amended by the 3/12/19 ERCOT comments as revised by PRS and Impact Analysis for NPRR921.</a:t>
            </a:r>
          </a:p>
        </p:txBody>
      </p:sp>
    </p:spTree>
    <p:extLst>
      <p:ext uri="{BB962C8B-B14F-4D97-AF65-F5344CB8AC3E}">
        <p14:creationId xmlns:p14="http://schemas.microsoft.com/office/powerpoint/2010/main" val="393459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NPRR922, Modifications to DC Tie Import Forecast Method [ERCOT]</a:t>
            </a:r>
            <a:endParaRPr lang="en-US" sz="1800" dirty="0"/>
          </a:p>
        </p:txBody>
      </p:sp>
      <p:sp>
        <p:nvSpPr>
          <p:cNvPr id="14339" name="Rectangle 2"/>
          <p:cNvSpPr>
            <a:spLocks noChangeArrowheads="1"/>
          </p:cNvSpPr>
          <p:nvPr/>
        </p:nvSpPr>
        <p:spPr bwMode="auto">
          <a:xfrm>
            <a:off x="487363" y="879475"/>
            <a:ext cx="81581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No budgetary impact; no impacts to ERCOT staffing; no impacts to ERCOT computer systems; </a:t>
            </a:r>
            <a:r>
              <a:rPr lang="x-none" dirty="0"/>
              <a:t>ERCOT business processes</a:t>
            </a:r>
            <a:r>
              <a:rPr lang="en-US" dirty="0"/>
              <a:t> will be updated; no impacts to ERCOT grid operations and practices.</a:t>
            </a:r>
          </a:p>
          <a:p>
            <a:r>
              <a:rPr lang="en-US" b="1" dirty="0"/>
              <a:t>Revision Description:  </a:t>
            </a:r>
            <a:r>
              <a:rPr lang="en-US" dirty="0"/>
              <a:t>This NPRR aligns the Direct Current Tie (DC Tie) import forecast with forecasts of other Resources in the Report on Capacity, Demand and Reserves in the ERCOT Region (“CDR”) that are deployed during Energy Emergency Alert (EEA) events, such as ERS.  This NPRR also addresses a reporting gap in the CDR by specifying an approach for forecasting expected capacity imports for planned DC Tie projects.</a:t>
            </a:r>
          </a:p>
          <a:p>
            <a:r>
              <a:rPr lang="en-US" b="1" dirty="0"/>
              <a:t>PRS Decision:</a:t>
            </a:r>
            <a:r>
              <a:rPr lang="en-US" dirty="0"/>
              <a:t>  On 2/14/19, PRS unanimously voted to recommend approval of NPRR922 as revised by PRS.  On 3/14/19, PRS unanimously voted to endorse and forward to TAC the 2/14/19 PRS Report and Impact Analysis for NPRR922.</a:t>
            </a:r>
          </a:p>
        </p:txBody>
      </p:sp>
    </p:spTree>
    <p:extLst>
      <p:ext uri="{BB962C8B-B14F-4D97-AF65-F5344CB8AC3E}">
        <p14:creationId xmlns:p14="http://schemas.microsoft.com/office/powerpoint/2010/main" val="9276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NPRR925, Increasing Minimum Quantity for PTP Obligation Bids – URGENT [ERCOT]</a:t>
            </a:r>
            <a:endParaRPr lang="en-US" sz="1800" dirty="0"/>
          </a:p>
        </p:txBody>
      </p:sp>
      <p:sp>
        <p:nvSpPr>
          <p:cNvPr id="14339" name="Rectangle 2"/>
          <p:cNvSpPr>
            <a:spLocks noChangeArrowheads="1"/>
          </p:cNvSpPr>
          <p:nvPr/>
        </p:nvSpPr>
        <p:spPr bwMode="auto">
          <a:xfrm>
            <a:off x="487363" y="879475"/>
            <a:ext cx="815816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a:t>
            </a:r>
          </a:p>
          <a:p>
            <a:r>
              <a:rPr lang="en-US" b="1" dirty="0"/>
              <a:t>ERCOT Impact Analysis:  </a:t>
            </a:r>
            <a:r>
              <a:rPr lang="en-US" dirty="0"/>
              <a:t>Less than $10k (O&amp;M); no impacts to ERCOT staffing; impacts to </a:t>
            </a:r>
            <a:r>
              <a:rPr lang="x-none" dirty="0"/>
              <a:t>Market Management Systems (MMS)</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NPRR increases the minimum quantity that can be submitted for Point-to-Point (PTP) Obligation bids to one MW, from one-tenth of one MW, matching the minimum quantity for Energy Only Offers and Energy Bids.</a:t>
            </a:r>
          </a:p>
          <a:p>
            <a:r>
              <a:rPr lang="en-US" b="1" dirty="0"/>
              <a:t>PRS Decision:</a:t>
            </a:r>
            <a:r>
              <a:rPr lang="en-US" dirty="0"/>
              <a:t>  On 3/14/19, PRS unanimously voted to grant NPRR925 Urgent status.  PRS then unanimously voted to recommend approval of NPRR925 as submitted, and to forward to TAC NPRR925 and the Impact Analysis.</a:t>
            </a:r>
          </a:p>
        </p:txBody>
      </p:sp>
    </p:spTree>
    <p:extLst>
      <p:ext uri="{BB962C8B-B14F-4D97-AF65-F5344CB8AC3E}">
        <p14:creationId xmlns:p14="http://schemas.microsoft.com/office/powerpoint/2010/main" val="784470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Requests Recommended for Approval by PRS – Unopposed and No Impact (Vote):</a:t>
            </a:r>
          </a:p>
          <a:p>
            <a:pPr marL="0" indent="0" eaLnBrk="1" hangingPunct="1">
              <a:spcBef>
                <a:spcPts val="0"/>
              </a:spcBef>
              <a:buFontTx/>
              <a:buNone/>
              <a:defRPr/>
            </a:pPr>
            <a:endParaRPr lang="en-US" sz="1200" dirty="0" smtClean="0"/>
          </a:p>
          <a:p>
            <a:pPr eaLnBrk="1">
              <a:defRPr/>
            </a:pPr>
            <a:r>
              <a:rPr lang="en-US" b="0" dirty="0" smtClean="0"/>
              <a:t>NPRR891</a:t>
            </a:r>
            <a:r>
              <a:rPr lang="en-US" b="0" dirty="0"/>
              <a:t>, Removal of NOIE Capacity Reporting Threshold for the Unregistered Distributed Generation Report [ERCOT</a:t>
            </a:r>
            <a:r>
              <a:rPr lang="en-US" b="0" dirty="0" smtClean="0"/>
              <a:t>]*</a:t>
            </a:r>
          </a:p>
          <a:p>
            <a:pPr eaLnBrk="1">
              <a:defRPr/>
            </a:pPr>
            <a:r>
              <a:rPr lang="en-US" b="0" dirty="0" smtClean="0"/>
              <a:t>NPRR900</a:t>
            </a:r>
            <a:r>
              <a:rPr lang="en-US" b="0" dirty="0"/>
              <a:t>, Clean-up Items Applicable to the State of Texas REC Trading Program [ERCOT</a:t>
            </a:r>
            <a:r>
              <a:rPr lang="en-US" b="0" dirty="0" smtClean="0"/>
              <a:t>]*</a:t>
            </a:r>
            <a:endParaRPr lang="en-US" b="0" dirty="0"/>
          </a:p>
          <a:p>
            <a:pPr eaLnBrk="1">
              <a:defRPr/>
            </a:pPr>
            <a:r>
              <a:rPr lang="en-US" b="0" dirty="0" smtClean="0"/>
              <a:t>NPRR906</a:t>
            </a:r>
            <a:r>
              <a:rPr lang="en-US" b="0" dirty="0"/>
              <a:t>, Clarifying the Decision Making Entity Process [ERCOT</a:t>
            </a:r>
            <a:r>
              <a:rPr lang="en-US" b="0" dirty="0" smtClean="0"/>
              <a:t>]*</a:t>
            </a:r>
          </a:p>
          <a:p>
            <a:pPr eaLnBrk="1">
              <a:defRPr/>
            </a:pPr>
            <a:r>
              <a:rPr lang="en-US" b="0" dirty="0" smtClean="0"/>
              <a:t>NPRR908</a:t>
            </a:r>
            <a:r>
              <a:rPr lang="en-US" b="0" dirty="0"/>
              <a:t>, Revisions to Mass Transition Processes [ERCOT</a:t>
            </a:r>
            <a:r>
              <a:rPr lang="en-US" b="0" dirty="0" smtClean="0"/>
              <a:t>]*</a:t>
            </a:r>
          </a:p>
          <a:p>
            <a:pPr eaLnBrk="1">
              <a:defRPr/>
            </a:pPr>
            <a:r>
              <a:rPr lang="en-US" b="0" dirty="0" smtClean="0"/>
              <a:t>NPRR916</a:t>
            </a:r>
            <a:r>
              <a:rPr lang="en-US" b="0" dirty="0"/>
              <a:t>, Mitigated Offer Floor Revisions [ERCOT</a:t>
            </a:r>
            <a:r>
              <a:rPr lang="en-US" b="0" dirty="0" smtClean="0"/>
              <a:t>]*</a:t>
            </a:r>
          </a:p>
          <a:p>
            <a:pPr eaLnBrk="1">
              <a:defRPr/>
            </a:pPr>
            <a:r>
              <a:rPr lang="en-US" b="0" dirty="0" smtClean="0"/>
              <a:t>NPRR921</a:t>
            </a:r>
            <a:r>
              <a:rPr lang="en-US" b="0" dirty="0"/>
              <a:t>, RTF-2 Elimination of the Terms All-Inclusive Generation Resource and All-Inclusive Resource [ERCOT</a:t>
            </a:r>
            <a:r>
              <a:rPr lang="en-US" b="0" dirty="0" smtClean="0"/>
              <a:t>]*</a:t>
            </a:r>
          </a:p>
          <a:p>
            <a:pPr eaLnBrk="1">
              <a:defRPr/>
            </a:pPr>
            <a:r>
              <a:rPr lang="en-US" b="0" dirty="0" smtClean="0"/>
              <a:t>NPRR922</a:t>
            </a:r>
            <a:r>
              <a:rPr lang="en-US" b="0" dirty="0"/>
              <a:t>, Modifications to DC Tie Import Forecast Method [ERCOT</a:t>
            </a:r>
            <a:r>
              <a:rPr lang="en-US" b="0" dirty="0" smtClean="0"/>
              <a:t>]*</a:t>
            </a:r>
            <a:endParaRPr lang="en-US" b="0" dirty="0"/>
          </a:p>
          <a:p>
            <a:pPr marL="0" indent="0" eaLnBrk="1" hangingPunct="1">
              <a:spcBef>
                <a:spcPts val="0"/>
              </a:spcBef>
              <a:spcAft>
                <a:spcPts val="600"/>
              </a:spcAft>
              <a:buFontTx/>
              <a:buNone/>
              <a:defRPr/>
            </a:pPr>
            <a:endParaRPr lang="en-US" sz="1600" i="1" dirty="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endParaRPr lang="en-US" sz="16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smtClean="0"/>
              <a:t>Summary of PRS Update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SCR798, PTP Obligation Bid ID Limit [ERCOT]</a:t>
            </a:r>
            <a:endParaRPr lang="en-US" sz="1800" dirty="0"/>
          </a:p>
        </p:txBody>
      </p:sp>
      <p:sp>
        <p:nvSpPr>
          <p:cNvPr id="14339" name="Rectangle 2"/>
          <p:cNvSpPr>
            <a:spLocks noChangeArrowheads="1"/>
          </p:cNvSpPr>
          <p:nvPr/>
        </p:nvSpPr>
        <p:spPr bwMode="auto">
          <a:xfrm>
            <a:off x="487363" y="879475"/>
            <a:ext cx="815816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Upon system implementation – Priority 2019; Rank 2585</a:t>
            </a:r>
          </a:p>
          <a:p>
            <a:r>
              <a:rPr lang="en-US" b="1" dirty="0"/>
              <a:t>ERCOT Impact Analysis:  </a:t>
            </a:r>
            <a:r>
              <a:rPr lang="en-US" dirty="0"/>
              <a:t>Between $10k and $20k; no impacts to ERCOT staffing; impacts to </a:t>
            </a:r>
            <a:r>
              <a:rPr lang="x-none" dirty="0"/>
              <a:t>MMS</a:t>
            </a:r>
            <a:r>
              <a:rPr lang="en-US" dirty="0"/>
              <a:t>; no impacts to </a:t>
            </a:r>
            <a:r>
              <a:rPr lang="x-none" dirty="0"/>
              <a:t>ERCOT business processes</a:t>
            </a:r>
            <a:r>
              <a:rPr lang="en-US" dirty="0"/>
              <a:t>; no impacts to ERCOT grid operations and practices.</a:t>
            </a:r>
          </a:p>
          <a:p>
            <a:r>
              <a:rPr lang="en-US" b="1" dirty="0"/>
              <a:t>Revision Description:  </a:t>
            </a:r>
            <a:r>
              <a:rPr lang="en-US" dirty="0"/>
              <a:t>This SCR introduces a limit on the total number of PTP Obligation bids that can be submitted into the Day-Ahead Market (DAM) per QSE and per Counter-Party.  The limit will apply to the number of bid IDs per Operating Day.</a:t>
            </a:r>
          </a:p>
          <a:p>
            <a:r>
              <a:rPr lang="en-US" b="1" dirty="0"/>
              <a:t>PRS Decision:</a:t>
            </a:r>
            <a:r>
              <a:rPr lang="en-US" dirty="0"/>
              <a:t>  On 1/17/19, PRS unanimously voted to recommend approval of SCR798 as submitted.  On 2/14/19, PRS unanimously voted to endorse and forward to TAC the 1/17/19 PRS Report and Impact Analysis for SCR798 with a recommended priority of 2019 and a rank of 2585.  There was one abstention from the Independent Generator (Luminant) Market Segment.</a:t>
            </a:r>
          </a:p>
        </p:txBody>
      </p:sp>
    </p:spTree>
    <p:extLst>
      <p:ext uri="{BB962C8B-B14F-4D97-AF65-F5344CB8AC3E}">
        <p14:creationId xmlns:p14="http://schemas.microsoft.com/office/powerpoint/2010/main" val="1299966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smtClean="0">
                <a:solidFill>
                  <a:schemeClr val="accent1"/>
                </a:solidFill>
              </a:rPr>
              <a:t>2019 Release Targets – Board Approved NPRRs / SCRs / </a:t>
            </a:r>
            <a:r>
              <a:rPr lang="en-US" sz="2200" b="1" dirty="0" err="1" smtClean="0">
                <a:solidFill>
                  <a:schemeClr val="accent1"/>
                </a:solidFill>
              </a:rPr>
              <a:t>xGRRs</a:t>
            </a:r>
            <a:r>
              <a:rPr lang="en-US" sz="2200" b="1" dirty="0" smtClean="0">
                <a:solidFill>
                  <a:schemeClr val="accent1"/>
                </a:solidFill>
              </a:rPr>
              <a:t> </a:t>
            </a:r>
            <a:endParaRPr lang="en-US" sz="22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21</a:t>
            </a:fld>
            <a:endParaRPr lang="en-US">
              <a:solidFill>
                <a:prstClr val="black">
                  <a:tint val="75000"/>
                </a:prstClr>
              </a:solidFill>
            </a:endParaRPr>
          </a:p>
        </p:txBody>
      </p:sp>
      <p:sp>
        <p:nvSpPr>
          <p:cNvPr id="29" name="TextBox 15"/>
          <p:cNvSpPr txBox="1">
            <a:spLocks noChangeArrowheads="1"/>
          </p:cNvSpPr>
          <p:nvPr/>
        </p:nvSpPr>
        <p:spPr bwMode="auto">
          <a:xfrm>
            <a:off x="160280" y="5545329"/>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000" b="0" kern="0" dirty="0">
                <a:solidFill>
                  <a:srgbClr val="000000"/>
                </a:solidFill>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1100" kern="0">
                <a:solidFill>
                  <a:srgbClr val="000000"/>
                </a:solidFill>
                <a:cs typeface="+mn-cs"/>
              </a:rPr>
              <a:t>Release targets are subject to change</a:t>
            </a:r>
          </a:p>
        </p:txBody>
      </p:sp>
      <p:sp>
        <p:nvSpPr>
          <p:cNvPr id="32" name="TextBox 23"/>
          <p:cNvSpPr txBox="1">
            <a:spLocks noChangeArrowheads="1"/>
          </p:cNvSpPr>
          <p:nvPr/>
        </p:nvSpPr>
        <p:spPr bwMode="auto">
          <a:xfrm>
            <a:off x="3491321" y="55453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800" b="0" kern="0" dirty="0" smtClean="0">
                <a:solidFill>
                  <a:srgbClr val="000000"/>
                </a:solidFill>
                <a:cs typeface="+mn-cs"/>
              </a:rPr>
              <a:t>APPENDIX</a:t>
            </a:r>
          </a:p>
          <a:p>
            <a:pPr defTabSz="914400" eaLnBrk="1" hangingPunct="1">
              <a:defRPr/>
            </a:pPr>
            <a:r>
              <a:rPr lang="en-US" sz="700" b="0" kern="0" dirty="0" smtClean="0">
                <a:solidFill>
                  <a:srgbClr val="FF0000"/>
                </a:solidFill>
                <a:cs typeface="+mn-cs"/>
              </a:rPr>
              <a:t>Red </a:t>
            </a:r>
            <a:r>
              <a:rPr lang="en-US" sz="700" b="0" kern="0" dirty="0">
                <a:solidFill>
                  <a:srgbClr val="FF0000"/>
                </a:solidFill>
                <a:cs typeface="+mn-cs"/>
              </a:rPr>
              <a:t>Text</a:t>
            </a:r>
            <a:r>
              <a:rPr lang="en-US" sz="700" b="0" kern="0" dirty="0">
                <a:solidFill>
                  <a:srgbClr val="000000"/>
                </a:solidFill>
                <a:cs typeface="+mn-cs"/>
              </a:rPr>
              <a:t>: </a:t>
            </a:r>
            <a:r>
              <a:rPr lang="en-US" sz="700" b="0" kern="0" dirty="0" smtClean="0">
                <a:solidFill>
                  <a:srgbClr val="000000"/>
                </a:solidFill>
                <a:cs typeface="+mn-cs"/>
              </a:rPr>
              <a:t>New </a:t>
            </a:r>
            <a:r>
              <a:rPr lang="en-US" sz="700" b="0" kern="0" dirty="0">
                <a:solidFill>
                  <a:srgbClr val="000000"/>
                </a:solidFill>
                <a:cs typeface="+mn-cs"/>
              </a:rPr>
              <a:t>additions and target release </a:t>
            </a:r>
            <a:r>
              <a:rPr lang="en-US" sz="700" b="0" kern="0" dirty="0" smtClean="0">
                <a:solidFill>
                  <a:srgbClr val="000000"/>
                </a:solidFill>
                <a:cs typeface="+mn-cs"/>
              </a:rPr>
              <a:t>changes</a:t>
            </a:r>
          </a:p>
          <a:p>
            <a:pPr defTabSz="914400" eaLnBrk="1" hangingPunct="1">
              <a:defRPr/>
            </a:pPr>
            <a:r>
              <a:rPr lang="en-US" sz="700" b="0" strike="sngStrike" kern="0" dirty="0">
                <a:solidFill>
                  <a:srgbClr val="000000"/>
                </a:solidFill>
                <a:cs typeface="+mn-cs"/>
              </a:rPr>
              <a:t>Strike-Through Text</a:t>
            </a:r>
            <a:r>
              <a:rPr lang="en-US" sz="700" b="0" kern="0" dirty="0">
                <a:solidFill>
                  <a:srgbClr val="000000"/>
                </a:solidFill>
                <a:cs typeface="+mn-cs"/>
              </a:rPr>
              <a:t>: Previous target </a:t>
            </a:r>
            <a:r>
              <a:rPr lang="en-US" sz="700" b="0" kern="0" dirty="0" smtClean="0">
                <a:solidFill>
                  <a:srgbClr val="000000"/>
                </a:solidFill>
                <a:cs typeface="+mn-cs"/>
              </a:rPr>
              <a:t>release</a:t>
            </a:r>
            <a:endParaRPr lang="en-US" sz="700" b="0" kern="0" dirty="0">
              <a:solidFill>
                <a:srgbClr val="000000"/>
              </a:solidFill>
              <a:cs typeface="+mn-cs"/>
            </a:endParaRPr>
          </a:p>
          <a:p>
            <a:pPr defTabSz="914400" eaLnBrk="1" hangingPunct="1">
              <a:defRPr/>
            </a:pPr>
            <a:r>
              <a:rPr lang="en-US" sz="700" b="0" kern="0" dirty="0">
                <a:solidFill>
                  <a:srgbClr val="000000"/>
                </a:solidFill>
                <a:cs typeface="+mn-cs"/>
              </a:rPr>
              <a:t>(a), (b), </a:t>
            </a:r>
            <a:r>
              <a:rPr lang="en-US" sz="700" b="0" kern="0" dirty="0" smtClean="0">
                <a:solidFill>
                  <a:srgbClr val="000000"/>
                </a:solidFill>
                <a:cs typeface="+mn-cs"/>
              </a:rPr>
              <a:t>etc.: </a:t>
            </a:r>
            <a:r>
              <a:rPr lang="en-US" sz="700" b="0" kern="0" dirty="0">
                <a:solidFill>
                  <a:srgbClr val="000000"/>
                </a:solidFill>
                <a:cs typeface="+mn-cs"/>
              </a:rPr>
              <a:t>M</a:t>
            </a:r>
            <a:r>
              <a:rPr lang="en-US" sz="700" b="0" kern="0" dirty="0" err="1" smtClean="0">
                <a:solidFill>
                  <a:srgbClr val="000000"/>
                </a:solidFill>
                <a:cs typeface="+mn-cs"/>
              </a:rPr>
              <a:t>ultiple</a:t>
            </a:r>
            <a:r>
              <a:rPr lang="en-US" sz="700" b="0" kern="0" dirty="0" smtClean="0">
                <a:solidFill>
                  <a:srgbClr val="000000"/>
                </a:solidFill>
                <a:cs typeface="+mn-cs"/>
              </a:rPr>
              <a:t> phase release</a:t>
            </a:r>
            <a:endParaRPr lang="en-US" sz="700" b="0" kern="0" dirty="0">
              <a:solidFill>
                <a:srgbClr val="000000"/>
              </a:solidFill>
              <a:cs typeface="+mn-cs"/>
            </a:endParaRPr>
          </a:p>
        </p:txBody>
      </p:sp>
      <p:graphicFrame>
        <p:nvGraphicFramePr>
          <p:cNvPr id="33" name="Group 3"/>
          <p:cNvGraphicFramePr>
            <a:graphicFrameLocks/>
          </p:cNvGraphicFramePr>
          <p:nvPr>
            <p:extLst/>
          </p:nvPr>
        </p:nvGraphicFramePr>
        <p:xfrm>
          <a:off x="160280" y="798446"/>
          <a:ext cx="8839200" cy="4190999"/>
        </p:xfrm>
        <a:graphic>
          <a:graphicData uri="http://schemas.openxmlformats.org/drawingml/2006/table">
            <a:tbl>
              <a:tblPr/>
              <a:tblGrid>
                <a:gridCol w="1439920"/>
                <a:gridCol w="1524000"/>
                <a:gridCol w="1447800"/>
                <a:gridCol w="1447800"/>
                <a:gridCol w="1447800"/>
                <a:gridCol w="1531880"/>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2/5 – 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4/2 – 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5/28 – 5/30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8/6 – 8/8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10/15 – 10/17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smtClean="0">
                          <a:ln>
                            <a:noFill/>
                          </a:ln>
                          <a:solidFill>
                            <a:schemeClr val="tx1"/>
                          </a:solidFill>
                          <a:effectLst/>
                          <a:latin typeface="Arial" charset="0"/>
                          <a:ea typeface="+mn-ea"/>
                          <a:cs typeface="+mn-cs"/>
                        </a:rPr>
                        <a:t>12/10 – 12/12</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NPRR842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NPRR878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smtClean="0">
                          <a:ln>
                            <a:noFill/>
                          </a:ln>
                          <a:solidFill>
                            <a:schemeClr val="tx1"/>
                          </a:solidFill>
                          <a:effectLst/>
                          <a:latin typeface="Courier New" pitchFamily="49" charset="0"/>
                        </a:rPr>
                        <a:t> </a:t>
                      </a:r>
                      <a:endParaRPr kumimoji="0" lang="en-US" sz="800" b="0" i="0" u="none" strike="no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PGRR057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PGRR062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rgbClr val="FF0000"/>
                          </a:solidFill>
                          <a:effectLst/>
                          <a:latin typeface="Courier New" pitchFamily="49" charset="0"/>
                          <a:ea typeface="+mn-ea"/>
                          <a:cs typeface="+mn-cs"/>
                        </a:rPr>
                        <a:t>NPRR833</a:t>
                      </a:r>
                      <a:r>
                        <a:rPr kumimoji="0" lang="en-US" sz="900" b="0" i="0" u="none" strike="sngStrike" kern="1200" cap="none" normalizeH="0" baseline="0" dirty="0" smtClean="0">
                          <a:ln>
                            <a:noFill/>
                          </a:ln>
                          <a:solidFill>
                            <a:srgbClr val="FF0000"/>
                          </a:solidFill>
                          <a:effectLst/>
                          <a:latin typeface="Courier New" pitchFamily="49" charset="0"/>
                          <a:ea typeface="+mn-ea"/>
                          <a:cs typeface="+mn-cs"/>
                        </a:rPr>
                        <a:t>(a/b)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500" b="0" i="0" u="none" strike="noStrike" kern="1200" cap="none" normalizeH="0" baseline="0" dirty="0" smtClean="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RMGRR156</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cap="none" normalizeH="0" baseline="0" dirty="0" smtClean="0">
                          <a:ln>
                            <a:noFill/>
                          </a:ln>
                          <a:solidFill>
                            <a:schemeClr val="tx1"/>
                          </a:solidFill>
                          <a:effectLst/>
                          <a:latin typeface="Courier New" pitchFamily="49" charset="0"/>
                        </a:rPr>
                        <a:t>NPRR749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Courier New" pitchFamily="49" charset="0"/>
                        </a:rPr>
                        <a:t>NPRR817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cap="none" normalizeH="0" baseline="0" dirty="0" smtClean="0">
                          <a:ln>
                            <a:noFill/>
                          </a:ln>
                          <a:solidFill>
                            <a:schemeClr val="tx1"/>
                          </a:solidFill>
                          <a:effectLst/>
                          <a:latin typeface="Courier New" pitchFamily="49" charset="0"/>
                        </a:rPr>
                        <a:t>NPRR833</a:t>
                      </a:r>
                      <a:r>
                        <a:rPr kumimoji="0" lang="en-US" sz="900" b="0" i="0" u="none" strike="sngStrike" cap="none" normalizeH="0" baseline="0" dirty="0" smtClean="0">
                          <a:ln>
                            <a:noFill/>
                          </a:ln>
                          <a:solidFill>
                            <a:schemeClr val="tx1"/>
                          </a:solidFill>
                          <a:effectLst/>
                          <a:latin typeface="Courier New" pitchFamily="49" charset="0"/>
                        </a:rPr>
                        <a:t>(c)</a:t>
                      </a:r>
                      <a:endParaRPr kumimoji="0" lang="en-US" sz="1200" b="0" i="0" u="none" strike="sngStrike" cap="none" normalizeH="0" baseline="0" dirty="0" smtClean="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NPRR866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PGRR061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VCMRR021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RRGRR017</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VCMRR022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NPRR809</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NPRR899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NPRR901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NPRR910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smtClean="0">
                          <a:ln>
                            <a:noFill/>
                          </a:ln>
                          <a:solidFill>
                            <a:schemeClr val="tx1"/>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NOGRR174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OBDRR010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NPRR519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NPRR620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NPRR741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NPRR755</a:t>
                      </a: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NPRR899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RRGRR019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SCR796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SCR797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OBDRR003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NPRR887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rgbClr val="FF0000"/>
                          </a:solidFill>
                          <a:effectLst/>
                          <a:latin typeface="Courier New" pitchFamily="49" charset="0"/>
                          <a:ea typeface="+mn-ea"/>
                          <a:cs typeface="+mn-cs"/>
                        </a:rPr>
                        <a:t>PGRR061</a:t>
                      </a:r>
                      <a:endParaRPr kumimoji="0" lang="en-US" sz="900" b="0" i="0" u="none" strike="noStrike" kern="1200" cap="none" normalizeH="0" baseline="0" dirty="0" smtClean="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NPRR841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NPRR856</a:t>
                      </a:r>
                      <a:r>
                        <a:rPr kumimoji="0" lang="en-US" sz="1200" b="0" i="0" u="none" strike="noStrike" kern="1200" cap="none" normalizeH="0" baseline="0" dirty="0" smtClean="0">
                          <a:ln>
                            <a:noFill/>
                          </a:ln>
                          <a:solidFill>
                            <a:srgbClr val="FF0000"/>
                          </a:solidFill>
                          <a:effectLst/>
                          <a:latin typeface="Courier New" pitchFamily="49" charset="0"/>
                          <a:ea typeface="+mn-ea"/>
                          <a:cs typeface="+mn-cs"/>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smtClean="0">
                          <a:ln>
                            <a:noFill/>
                          </a:ln>
                          <a:solidFill>
                            <a:schemeClr val="tx1"/>
                          </a:solidFill>
                          <a:effectLst/>
                          <a:latin typeface="Courier New" pitchFamily="49" charset="0"/>
                          <a:ea typeface="+mn-ea"/>
                          <a:cs typeface="+mn-cs"/>
                        </a:rPr>
                        <a:t>NPRR877</a:t>
                      </a:r>
                      <a:r>
                        <a:rPr kumimoji="0" lang="en-US" sz="900" b="0" i="0" u="none" strike="noStrike" kern="1200" cap="none" normalizeH="0" baseline="0" dirty="0" smtClean="0">
                          <a:ln>
                            <a:noFill/>
                          </a:ln>
                          <a:solidFill>
                            <a:schemeClr val="tx1"/>
                          </a:solidFill>
                          <a:effectLst/>
                          <a:latin typeface="Courier New" pitchFamily="49" charset="0"/>
                          <a:ea typeface="+mn-ea"/>
                          <a:cs typeface="+mn-cs"/>
                        </a:rPr>
                        <a:t> Ph2</a:t>
                      </a:r>
                      <a:endParaRPr kumimoji="0" lang="en-US" sz="1200" b="0" i="0" u="none" strike="noStrike" kern="1200" cap="none" normalizeH="0" baseline="0" dirty="0" smtClean="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4" name="TextBox 21"/>
          <p:cNvSpPr txBox="1">
            <a:spLocks noChangeArrowheads="1"/>
          </p:cNvSpPr>
          <p:nvPr/>
        </p:nvSpPr>
        <p:spPr bwMode="auto">
          <a:xfrm>
            <a:off x="5284529" y="5529940"/>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u="sng" kern="0" dirty="0" smtClean="0">
                <a:solidFill>
                  <a:srgbClr val="000000"/>
                </a:solidFill>
                <a:cs typeface="+mn-cs"/>
              </a:rPr>
              <a:t>Project Status Codes </a:t>
            </a:r>
          </a:p>
          <a:p>
            <a:pPr defTabSz="914400" eaLnBrk="1" hangingPunct="1">
              <a:defRPr/>
            </a:pPr>
            <a:r>
              <a:rPr lang="en-US" sz="800" b="0" kern="0" dirty="0" smtClean="0">
                <a:solidFill>
                  <a:srgbClr val="000000"/>
                </a:solidFill>
                <a:cs typeface="+mn-cs"/>
              </a:rPr>
              <a:t>  NS = Not Started</a:t>
            </a:r>
          </a:p>
          <a:p>
            <a:pPr defTabSz="914400" eaLnBrk="1" hangingPunct="1">
              <a:defRPr/>
            </a:pPr>
            <a:r>
              <a:rPr lang="en-US" sz="800" b="0" kern="0" dirty="0" smtClean="0">
                <a:solidFill>
                  <a:srgbClr val="000000"/>
                </a:solidFill>
                <a:cs typeface="+mn-cs"/>
              </a:rPr>
              <a:t>  I     = Initiation</a:t>
            </a:r>
          </a:p>
          <a:p>
            <a:pPr defTabSz="914400" eaLnBrk="1" hangingPunct="1">
              <a:defRPr/>
            </a:pPr>
            <a:r>
              <a:rPr lang="en-US" sz="800" b="0" kern="0" dirty="0" smtClean="0">
                <a:solidFill>
                  <a:srgbClr val="000000"/>
                </a:solidFill>
                <a:cs typeface="+mn-cs"/>
              </a:rPr>
              <a:t>  P    = Planning</a:t>
            </a:r>
          </a:p>
          <a:p>
            <a:pPr defTabSz="914400" eaLnBrk="1" hangingPunct="1">
              <a:defRPr/>
            </a:pPr>
            <a:r>
              <a:rPr lang="en-US" sz="800" b="0" kern="0" dirty="0" smtClean="0">
                <a:solidFill>
                  <a:srgbClr val="000000"/>
                </a:solidFill>
                <a:cs typeface="+mn-cs"/>
              </a:rPr>
              <a:t>  E    = Execution</a:t>
            </a:r>
          </a:p>
          <a:p>
            <a:pPr defTabSz="914400" eaLnBrk="1" hangingPunct="1">
              <a:defRPr/>
            </a:pPr>
            <a:r>
              <a:rPr lang="en-US" sz="800" b="0" kern="0" dirty="0" smtClean="0">
                <a:solidFill>
                  <a:srgbClr val="000000"/>
                </a:solidFill>
                <a:cs typeface="+mn-cs"/>
              </a:rPr>
              <a:t>  H    = On Hold</a:t>
            </a:r>
          </a:p>
        </p:txBody>
      </p:sp>
      <p:sp>
        <p:nvSpPr>
          <p:cNvPr id="28" name="TextBox 21"/>
          <p:cNvSpPr txBox="1">
            <a:spLocks noChangeArrowheads="1"/>
          </p:cNvSpPr>
          <p:nvPr/>
        </p:nvSpPr>
        <p:spPr bwMode="auto">
          <a:xfrm>
            <a:off x="6582408" y="5527756"/>
            <a:ext cx="2485392" cy="707886"/>
          </a:xfrm>
          <a:prstGeom prst="rect">
            <a:avLst/>
          </a:prstGeom>
          <a:solidFill>
            <a:schemeClr val="bg1"/>
          </a:solidFill>
          <a:ln w="9525">
            <a:solidFill>
              <a:srgbClr val="000000"/>
            </a:solidFill>
            <a:miter lim="800000"/>
            <a:headEnd/>
            <a:tailEnd/>
          </a:ln>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defTabSz="914400" eaLnBrk="1" hangingPunct="1">
              <a:defRPr/>
            </a:pPr>
            <a:r>
              <a:rPr lang="en-US" sz="800" b="0" kern="0" dirty="0">
                <a:solidFill>
                  <a:prstClr val="black"/>
                </a:solidFill>
                <a:cs typeface="+mn-cs"/>
              </a:rPr>
              <a:t>NPRR809(b) – Reporting/posting system changes</a:t>
            </a:r>
          </a:p>
          <a:p>
            <a:pPr defTabSz="914400" eaLnBrk="1" hangingPunct="1">
              <a:defRPr/>
            </a:pPr>
            <a:r>
              <a:rPr lang="en-US" sz="800" b="0" kern="0" dirty="0">
                <a:solidFill>
                  <a:prstClr val="black"/>
                </a:solidFill>
                <a:cs typeface="+mn-cs"/>
              </a:rPr>
              <a:t>NPRR833(a/b) – DAM/SCED system changes</a:t>
            </a:r>
          </a:p>
          <a:p>
            <a:pPr defTabSz="914400" eaLnBrk="1" hangingPunct="1">
              <a:defRPr/>
            </a:pPr>
            <a:r>
              <a:rPr lang="en-US" sz="800" b="0" kern="0" dirty="0" smtClean="0">
                <a:solidFill>
                  <a:prstClr val="black"/>
                </a:solidFill>
                <a:cs typeface="+mn-cs"/>
              </a:rPr>
              <a:t>NPRR833(c) </a:t>
            </a:r>
            <a:r>
              <a:rPr lang="en-US" sz="800" b="0" kern="0" dirty="0">
                <a:solidFill>
                  <a:prstClr val="black"/>
                </a:solidFill>
                <a:cs typeface="+mn-cs"/>
              </a:rPr>
              <a:t>– </a:t>
            </a:r>
            <a:r>
              <a:rPr lang="en-US" sz="800" b="0" kern="0" dirty="0" smtClean="0">
                <a:solidFill>
                  <a:prstClr val="black"/>
                </a:solidFill>
                <a:cs typeface="+mn-cs"/>
              </a:rPr>
              <a:t>CRR </a:t>
            </a:r>
            <a:r>
              <a:rPr lang="en-US" sz="800" b="0" kern="0" dirty="0">
                <a:solidFill>
                  <a:prstClr val="black"/>
                </a:solidFill>
                <a:cs typeface="+mn-cs"/>
              </a:rPr>
              <a:t>system </a:t>
            </a:r>
            <a:r>
              <a:rPr lang="en-US" sz="800" b="0" kern="0" dirty="0" smtClean="0">
                <a:solidFill>
                  <a:prstClr val="black"/>
                </a:solidFill>
                <a:cs typeface="+mn-cs"/>
              </a:rPr>
              <a:t>changes</a:t>
            </a:r>
          </a:p>
          <a:p>
            <a:pPr defTabSz="914400" eaLnBrk="1" hangingPunct="1">
              <a:defRPr/>
            </a:pPr>
            <a:r>
              <a:rPr lang="en-US" sz="800" b="0" kern="0" dirty="0" smtClean="0">
                <a:solidFill>
                  <a:prstClr val="black"/>
                </a:solidFill>
                <a:cs typeface="+mn-cs"/>
              </a:rPr>
              <a:t>PGRR057(b) – List of GMD event contingencies</a:t>
            </a:r>
            <a:endParaRPr lang="en-US" sz="800" b="0" kern="0" dirty="0">
              <a:solidFill>
                <a:prstClr val="black"/>
              </a:solidFill>
              <a:cs typeface="+mn-cs"/>
            </a:endParaRPr>
          </a:p>
          <a:p>
            <a:pPr defTabSz="914400" eaLnBrk="1" hangingPunct="1">
              <a:defRPr/>
            </a:pPr>
            <a:endParaRPr lang="en-US" sz="800" b="0" kern="0" dirty="0" smtClean="0">
              <a:solidFill>
                <a:prstClr val="black"/>
              </a:solidFill>
              <a:cs typeface="+mn-cs"/>
            </a:endParaRPr>
          </a:p>
        </p:txBody>
      </p:sp>
      <p:sp>
        <p:nvSpPr>
          <p:cNvPr id="13" name="TextBox 12"/>
          <p:cNvSpPr txBox="1"/>
          <p:nvPr/>
        </p:nvSpPr>
        <p:spPr>
          <a:xfrm>
            <a:off x="2736589" y="1359665"/>
            <a:ext cx="370549" cy="3600986"/>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r>
              <a:rPr lang="en-US" sz="7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a:p>
            <a:pPr algn="ctr" defTabSz="914400" eaLnBrk="1" hangingPunct="1">
              <a:defRPr/>
            </a:pPr>
            <a:endParaRPr lang="en-US" sz="10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p:txBody>
      </p:sp>
      <p:sp>
        <p:nvSpPr>
          <p:cNvPr id="14" name="TextBox 13"/>
          <p:cNvSpPr txBox="1"/>
          <p:nvPr/>
        </p:nvSpPr>
        <p:spPr>
          <a:xfrm>
            <a:off x="4253798" y="1351714"/>
            <a:ext cx="370549" cy="1600438"/>
          </a:xfrm>
          <a:prstGeom prst="rect">
            <a:avLst/>
          </a:prstGeom>
          <a:noFill/>
        </p:spPr>
        <p:txBody>
          <a:bodyPr wrap="square" rtlCol="0">
            <a:spAutoFit/>
          </a:bodyPr>
          <a:lstStyle/>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200" b="1" i="1" kern="0" dirty="0" smtClean="0">
                <a:solidFill>
                  <a:srgbClr val="000000"/>
                </a:solidFill>
                <a:latin typeface="Arial" panose="020B0604020202020204"/>
                <a:cs typeface="+mn-cs"/>
              </a:rPr>
              <a:t> </a:t>
            </a:r>
            <a:endParaRPr lang="en-US" sz="1000" b="1" i="1" kern="0" dirty="0" smtClean="0">
              <a:solidFill>
                <a:srgbClr val="000000"/>
              </a:solidFill>
              <a:latin typeface="Arial" panose="020B0604020202020204"/>
              <a:cs typeface="+mn-cs"/>
            </a:endParaRPr>
          </a:p>
        </p:txBody>
      </p:sp>
      <p:sp>
        <p:nvSpPr>
          <p:cNvPr id="20" name="TextBox 19"/>
          <p:cNvSpPr txBox="1"/>
          <p:nvPr/>
        </p:nvSpPr>
        <p:spPr>
          <a:xfrm>
            <a:off x="8649675" y="1351705"/>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3" name="TextBox 12"/>
          <p:cNvSpPr txBox="1">
            <a:spLocks noChangeArrowheads="1"/>
          </p:cNvSpPr>
          <p:nvPr/>
        </p:nvSpPr>
        <p:spPr bwMode="auto">
          <a:xfrm>
            <a:off x="3122768" y="445611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7</a:t>
            </a:r>
            <a:r>
              <a:rPr lang="en-US" sz="1200" dirty="0" smtClean="0">
                <a:solidFill>
                  <a:prstClr val="black"/>
                </a:solidFill>
                <a:cs typeface="+mn-cs"/>
              </a:rPr>
              <a:t>/1</a:t>
            </a:r>
            <a:endParaRPr lang="en-US" sz="1200" kern="0" dirty="0" smtClean="0">
              <a:solidFill>
                <a:prstClr val="black"/>
              </a:solidFill>
              <a:cs typeface="+mn-cs"/>
            </a:endParaRPr>
          </a:p>
        </p:txBody>
      </p:sp>
      <p:sp>
        <p:nvSpPr>
          <p:cNvPr id="25" name="TextBox 24"/>
          <p:cNvSpPr txBox="1"/>
          <p:nvPr/>
        </p:nvSpPr>
        <p:spPr>
          <a:xfrm>
            <a:off x="4261749" y="4727987"/>
            <a:ext cx="370549" cy="246221"/>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  </a:t>
            </a:r>
          </a:p>
        </p:txBody>
      </p:sp>
      <p:sp>
        <p:nvSpPr>
          <p:cNvPr id="34" name="TextBox 12"/>
          <p:cNvSpPr txBox="1">
            <a:spLocks noChangeArrowheads="1"/>
          </p:cNvSpPr>
          <p:nvPr/>
        </p:nvSpPr>
        <p:spPr bwMode="auto">
          <a:xfrm>
            <a:off x="3119962" y="3352800"/>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6/15</a:t>
            </a:r>
            <a:endParaRPr lang="en-US" sz="1200" kern="0" dirty="0" smtClean="0">
              <a:solidFill>
                <a:prstClr val="black"/>
              </a:solidFill>
              <a:cs typeface="+mn-cs"/>
            </a:endParaRPr>
          </a:p>
        </p:txBody>
      </p:sp>
      <p:sp>
        <p:nvSpPr>
          <p:cNvPr id="36" name="TextBox 35"/>
          <p:cNvSpPr txBox="1"/>
          <p:nvPr/>
        </p:nvSpPr>
        <p:spPr>
          <a:xfrm>
            <a:off x="4256907" y="2889923"/>
            <a:ext cx="370549" cy="1600438"/>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11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p:txBody>
      </p:sp>
      <p:sp>
        <p:nvSpPr>
          <p:cNvPr id="37" name="TextBox 36"/>
          <p:cNvSpPr txBox="1"/>
          <p:nvPr/>
        </p:nvSpPr>
        <p:spPr>
          <a:xfrm rot="16200000">
            <a:off x="2699791" y="3938647"/>
            <a:ext cx="1172116" cy="246221"/>
          </a:xfrm>
          <a:prstGeom prst="rect">
            <a:avLst/>
          </a:prstGeom>
          <a:noFill/>
        </p:spPr>
        <p:txBody>
          <a:bodyPr wrap="none" rtlCol="0">
            <a:spAutoFit/>
          </a:bodyPr>
          <a:lstStyle/>
          <a:p>
            <a:pPr defTabSz="914400" eaLnBrk="1" fontAlgn="auto" hangingPunct="1">
              <a:spcBef>
                <a:spcPts val="0"/>
              </a:spcBef>
              <a:spcAft>
                <a:spcPts val="0"/>
              </a:spcAft>
            </a:pPr>
            <a:r>
              <a:rPr lang="en-US" sz="1000" i="1" dirty="0" smtClean="0">
                <a:solidFill>
                  <a:prstClr val="black"/>
                </a:solidFill>
                <a:latin typeface="Arial" panose="020B0604020202020204"/>
                <a:cs typeface="+mn-cs"/>
              </a:rPr>
              <a:t>CMM Release 1b</a:t>
            </a:r>
            <a:endParaRPr lang="en-US" sz="1000" i="1" dirty="0">
              <a:solidFill>
                <a:prstClr val="black"/>
              </a:solidFill>
              <a:latin typeface="Arial" panose="020B0604020202020204"/>
              <a:cs typeface="+mn-cs"/>
            </a:endParaRPr>
          </a:p>
        </p:txBody>
      </p:sp>
      <p:sp>
        <p:nvSpPr>
          <p:cNvPr id="38" name="Left Brace 37"/>
          <p:cNvSpPr/>
          <p:nvPr/>
        </p:nvSpPr>
        <p:spPr>
          <a:xfrm>
            <a:off x="3357061" y="3582103"/>
            <a:ext cx="167979" cy="85437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400" eaLnBrk="1" fontAlgn="auto" hangingPunct="1">
              <a:spcBef>
                <a:spcPts val="0"/>
              </a:spcBef>
              <a:spcAft>
                <a:spcPts val="0"/>
              </a:spcAft>
            </a:pPr>
            <a:endParaRPr lang="en-US">
              <a:solidFill>
                <a:prstClr val="black"/>
              </a:solidFill>
            </a:endParaRPr>
          </a:p>
        </p:txBody>
      </p:sp>
      <p:sp>
        <p:nvSpPr>
          <p:cNvPr id="39" name="TextBox 12"/>
          <p:cNvSpPr txBox="1">
            <a:spLocks noChangeArrowheads="1"/>
          </p:cNvSpPr>
          <p:nvPr/>
        </p:nvSpPr>
        <p:spPr bwMode="auto">
          <a:xfrm>
            <a:off x="1601216" y="4365798"/>
            <a:ext cx="151360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prstClr val="black"/>
                </a:solidFill>
                <a:cs typeface="+mn-cs"/>
              </a:rPr>
              <a:t>5/1</a:t>
            </a:r>
            <a:endParaRPr lang="en-US" sz="1200" kern="0" dirty="0">
              <a:solidFill>
                <a:prstClr val="black"/>
              </a:solidFill>
              <a:cs typeface="+mn-cs"/>
            </a:endParaRPr>
          </a:p>
        </p:txBody>
      </p:sp>
      <p:sp>
        <p:nvSpPr>
          <p:cNvPr id="26" name="TextBox 25"/>
          <p:cNvSpPr txBox="1"/>
          <p:nvPr/>
        </p:nvSpPr>
        <p:spPr>
          <a:xfrm>
            <a:off x="5651086" y="1346980"/>
            <a:ext cx="370549" cy="2554545"/>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a:solidFill>
                  <a:srgbClr val="000000"/>
                </a:solidFill>
                <a:latin typeface="Arial" panose="020B0604020202020204"/>
                <a:cs typeface="+mn-cs"/>
              </a:rPr>
              <a:t>E</a:t>
            </a: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NS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P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27" name="TextBox 12"/>
          <p:cNvSpPr txBox="1">
            <a:spLocks noChangeArrowheads="1"/>
          </p:cNvSpPr>
          <p:nvPr/>
        </p:nvSpPr>
        <p:spPr bwMode="auto">
          <a:xfrm>
            <a:off x="147569" y="2590800"/>
            <a:ext cx="14536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1</a:t>
            </a:r>
            <a:r>
              <a:rPr lang="en-US" sz="1200" dirty="0" smtClean="0">
                <a:solidFill>
                  <a:prstClr val="black"/>
                </a:solidFill>
                <a:cs typeface="+mn-cs"/>
              </a:rPr>
              <a:t>/22</a:t>
            </a:r>
            <a:endParaRPr lang="en-US" sz="1200" kern="0" dirty="0">
              <a:solidFill>
                <a:prstClr val="black"/>
              </a:solidFill>
              <a:cs typeface="+mn-cs"/>
            </a:endParaRPr>
          </a:p>
        </p:txBody>
      </p:sp>
      <p:sp>
        <p:nvSpPr>
          <p:cNvPr id="31" name="TextBox 12"/>
          <p:cNvSpPr txBox="1">
            <a:spLocks noChangeArrowheads="1"/>
          </p:cNvSpPr>
          <p:nvPr/>
        </p:nvSpPr>
        <p:spPr bwMode="auto">
          <a:xfrm>
            <a:off x="1600200" y="3813855"/>
            <a:ext cx="1513605"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4</a:t>
            </a:r>
            <a:r>
              <a:rPr lang="en-US" sz="1200" dirty="0" smtClean="0">
                <a:solidFill>
                  <a:prstClr val="black"/>
                </a:solidFill>
                <a:cs typeface="+mn-cs"/>
              </a:rPr>
              <a:t>/15</a:t>
            </a:r>
            <a:endParaRPr lang="en-US" sz="1200" kern="0" dirty="0">
              <a:solidFill>
                <a:prstClr val="black"/>
              </a:solidFill>
              <a:cs typeface="+mn-cs"/>
            </a:endParaRPr>
          </a:p>
        </p:txBody>
      </p:sp>
      <p:sp>
        <p:nvSpPr>
          <p:cNvPr id="40" name="TextBox 39"/>
          <p:cNvSpPr txBox="1"/>
          <p:nvPr/>
        </p:nvSpPr>
        <p:spPr>
          <a:xfrm>
            <a:off x="1326869" y="1374797"/>
            <a:ext cx="338554" cy="3531736"/>
          </a:xfrm>
          <a:prstGeom prst="rect">
            <a:avLst/>
          </a:prstGeom>
          <a:noFill/>
        </p:spPr>
        <p:txBody>
          <a:bodyPr wrap="none" rtlCol="0">
            <a:spAutoFit/>
          </a:bodyPr>
          <a:lstStyle/>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2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50" dirty="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0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3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ü</a:t>
            </a:r>
          </a:p>
          <a:p>
            <a:pPr defTabSz="914400" eaLnBrk="1" fontAlgn="auto" hangingPunct="1">
              <a:spcBef>
                <a:spcPts val="0"/>
              </a:spcBef>
              <a:spcAft>
                <a:spcPts val="0"/>
              </a:spcAft>
            </a:pPr>
            <a:endParaRPr lang="en-US" sz="2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smtClean="0">
                <a:solidFill>
                  <a:prstClr val="black"/>
                </a:solidFill>
                <a:latin typeface="Wingdings" panose="05000000000000000000" pitchFamily="2" charset="2"/>
                <a:cs typeface="+mn-cs"/>
              </a:rPr>
              <a:t> </a:t>
            </a:r>
          </a:p>
          <a:p>
            <a:pPr defTabSz="914400" eaLnBrk="1" fontAlgn="auto" hangingPunct="1">
              <a:spcBef>
                <a:spcPts val="0"/>
              </a:spcBef>
              <a:spcAft>
                <a:spcPts val="0"/>
              </a:spcAft>
            </a:pPr>
            <a:endParaRPr lang="en-US" sz="1600" dirty="0" smtClean="0">
              <a:solidFill>
                <a:prstClr val="black"/>
              </a:solidFill>
              <a:latin typeface="Wingdings" panose="05000000000000000000" pitchFamily="2" charset="2"/>
              <a:cs typeface="+mn-cs"/>
            </a:endParaRPr>
          </a:p>
          <a:p>
            <a:pPr defTabSz="914400" eaLnBrk="1" fontAlgn="auto" hangingPunct="1">
              <a:spcBef>
                <a:spcPts val="0"/>
              </a:spcBef>
              <a:spcAft>
                <a:spcPts val="0"/>
              </a:spcAft>
            </a:pPr>
            <a:endParaRPr lang="en-US" sz="1200" dirty="0">
              <a:solidFill>
                <a:prstClr val="black"/>
              </a:solidFill>
              <a:latin typeface="Wingdings" panose="05000000000000000000" pitchFamily="2" charset="2"/>
              <a:cs typeface="+mn-cs"/>
            </a:endParaRPr>
          </a:p>
          <a:p>
            <a:pPr defTabSz="914400" eaLnBrk="1" fontAlgn="auto" hangingPunct="1">
              <a:spcBef>
                <a:spcPts val="0"/>
              </a:spcBef>
              <a:spcAft>
                <a:spcPts val="0"/>
              </a:spcAft>
            </a:pPr>
            <a:r>
              <a:rPr lang="en-US" sz="1200" dirty="0">
                <a:solidFill>
                  <a:prstClr val="black"/>
                </a:solidFill>
                <a:latin typeface="Wingdings" panose="05000000000000000000" pitchFamily="2" charset="2"/>
                <a:cs typeface="+mn-cs"/>
              </a:rPr>
              <a:t>ü</a:t>
            </a:r>
            <a:endParaRPr lang="en-US" sz="1200" dirty="0" smtClean="0">
              <a:solidFill>
                <a:prstClr val="black"/>
              </a:solidFill>
              <a:latin typeface="Wingdings" panose="05000000000000000000" pitchFamily="2" charset="2"/>
              <a:cs typeface="+mn-cs"/>
            </a:endParaRPr>
          </a:p>
        </p:txBody>
      </p:sp>
      <p:graphicFrame>
        <p:nvGraphicFramePr>
          <p:cNvPr id="41" name="Table 40"/>
          <p:cNvGraphicFramePr>
            <a:graphicFrameLocks noGrp="1"/>
          </p:cNvGraphicFramePr>
          <p:nvPr>
            <p:extLst/>
          </p:nvPr>
        </p:nvGraphicFramePr>
        <p:xfrm>
          <a:off x="176358" y="5032090"/>
          <a:ext cx="8823157" cy="464820"/>
        </p:xfrm>
        <a:graphic>
          <a:graphicData uri="http://schemas.openxmlformats.org/drawingml/2006/table">
            <a:tbl>
              <a:tblPr firstRow="1" bandRow="1"/>
              <a:tblGrid>
                <a:gridCol w="898357"/>
                <a:gridCol w="754085"/>
                <a:gridCol w="762000"/>
                <a:gridCol w="1295400"/>
                <a:gridCol w="5113315"/>
              </a:tblGrid>
              <a:tr h="196622">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smtClean="0">
                          <a:solidFill>
                            <a:schemeClr val="tx1"/>
                          </a:solidFill>
                        </a:rPr>
                        <a:t>TBD Items</a:t>
                      </a:r>
                      <a:endParaRPr lang="en-US" sz="1200" b="1"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050" b="0" dirty="0" smtClean="0">
                          <a:solidFill>
                            <a:schemeClr val="tx1"/>
                          </a:solidFill>
                        </a:rPr>
                        <a:t>2014</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2016</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2017</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1050" b="0" dirty="0" smtClean="0">
                          <a:solidFill>
                            <a:schemeClr val="tx1"/>
                          </a:solidFill>
                        </a:rPr>
                        <a:t>2018</a:t>
                      </a:r>
                      <a:endParaRPr lang="en-US" sz="1050" b="0"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r>
              <a:tr h="203547">
                <a:tc vMerge="1">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800" b="0" dirty="0" smtClean="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b="0" dirty="0" smtClean="0">
                          <a:solidFill>
                            <a:schemeClr val="tx1"/>
                          </a:solidFill>
                        </a:rPr>
                        <a:t>NPRR664</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SCR781  P</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dirty="0" smtClean="0">
                          <a:solidFill>
                            <a:schemeClr val="tx1"/>
                          </a:solidFill>
                        </a:rPr>
                        <a:t>NPRR702  P, NPRR829</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c>
                  <a:txBody>
                    <a:bodyPr/>
                    <a:lstStyle/>
                    <a:p>
                      <a:pPr algn="ctr"/>
                      <a:r>
                        <a:rPr lang="en-US" sz="800" b="0" strike="noStrike" baseline="0" dirty="0" smtClean="0">
                          <a:solidFill>
                            <a:schemeClr val="tx1"/>
                          </a:solidFill>
                        </a:rPr>
                        <a:t>NOGRR154, NPRR825(b), NPRR867, NPRR884, NPRR895, PGRR066, NPRR856, NPRR841, NPRR887</a:t>
                      </a:r>
                      <a:endParaRPr lang="en-US" sz="800" b="0" strike="sngStrike" dirty="0">
                        <a:solidFill>
                          <a:schemeClr val="tx1"/>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tr>
            </a:tbl>
          </a:graphicData>
        </a:graphic>
      </p:graphicFrame>
      <p:cxnSp>
        <p:nvCxnSpPr>
          <p:cNvPr id="42" name="Straight Arrow Connector 41"/>
          <p:cNvCxnSpPr/>
          <p:nvPr/>
        </p:nvCxnSpPr>
        <p:spPr>
          <a:xfrm flipV="1">
            <a:off x="4217000" y="1752600"/>
            <a:ext cx="659800" cy="386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121419" y="1355990"/>
            <a:ext cx="370549" cy="2077492"/>
          </a:xfrm>
          <a:prstGeom prst="rect">
            <a:avLst/>
          </a:prstGeom>
          <a:noFill/>
        </p:spPr>
        <p:txBody>
          <a:bodyPr wrap="square" rtlCol="0">
            <a:spAutoFit/>
          </a:bodyPr>
          <a:lstStyle/>
          <a:p>
            <a:pPr algn="ctr" defTabSz="914400" eaLnBrk="1" hangingPunct="1">
              <a:defRPr/>
            </a:pPr>
            <a:r>
              <a:rPr lang="en-US" sz="1000" b="1" i="1" kern="0" dirty="0" smtClean="0">
                <a:solidFill>
                  <a:srgbClr val="000000"/>
                </a:solidFill>
                <a:latin typeface="Arial" panose="020B0604020202020204"/>
                <a:cs typeface="+mn-cs"/>
              </a:rPr>
              <a:t>NS</a:t>
            </a:r>
          </a:p>
          <a:p>
            <a:pPr algn="ctr" defTabSz="914400" eaLnBrk="1" hangingPunct="1">
              <a:defRPr/>
            </a:pPr>
            <a:endParaRPr lang="en-US" sz="500" b="1" i="1" kern="0" dirty="0" smtClean="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E</a:t>
            </a:r>
          </a:p>
          <a:p>
            <a:pPr algn="ctr" defTabSz="914400" eaLnBrk="1" hangingPunct="1">
              <a:defRPr/>
            </a:pPr>
            <a:endParaRPr lang="en-US" sz="400" b="1" i="1" kern="0" dirty="0" smtClean="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endParaRPr lang="en-US" sz="1000" b="1" i="1" kern="0" dirty="0" smtClean="0">
              <a:solidFill>
                <a:srgbClr val="000000"/>
              </a:solidFill>
              <a:latin typeface="Arial" panose="020B0604020202020204"/>
              <a:cs typeface="+mn-cs"/>
            </a:endParaRP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4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a:p>
            <a:pPr algn="ctr" defTabSz="914400" eaLnBrk="1" hangingPunct="1">
              <a:defRPr/>
            </a:pPr>
            <a:endParaRPr lang="en-US" sz="500" b="1" i="1" kern="0" dirty="0">
              <a:solidFill>
                <a:srgbClr val="000000"/>
              </a:solidFill>
              <a:latin typeface="Arial" panose="020B0604020202020204"/>
              <a:cs typeface="+mn-cs"/>
            </a:endParaRPr>
          </a:p>
          <a:p>
            <a:pPr algn="ctr" defTabSz="914400" eaLnBrk="1" hangingPunct="1">
              <a:defRPr/>
            </a:pPr>
            <a:r>
              <a:rPr lang="en-US" sz="1000" b="1" i="1" kern="0" dirty="0" smtClean="0">
                <a:solidFill>
                  <a:srgbClr val="000000"/>
                </a:solidFill>
                <a:latin typeface="Arial" panose="020B0604020202020204"/>
                <a:cs typeface="+mn-cs"/>
              </a:rPr>
              <a:t>  </a:t>
            </a:r>
          </a:p>
        </p:txBody>
      </p:sp>
      <p:sp>
        <p:nvSpPr>
          <p:cNvPr id="44" name="TextBox 12"/>
          <p:cNvSpPr txBox="1">
            <a:spLocks noChangeArrowheads="1"/>
          </p:cNvSpPr>
          <p:nvPr/>
        </p:nvSpPr>
        <p:spPr bwMode="auto">
          <a:xfrm>
            <a:off x="169297" y="3233414"/>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a:solidFill>
                  <a:prstClr val="black"/>
                </a:solidFill>
                <a:cs typeface="+mn-cs"/>
              </a:rPr>
              <a:t>3</a:t>
            </a:r>
            <a:r>
              <a:rPr lang="en-US" sz="1200" dirty="0" smtClean="0">
                <a:solidFill>
                  <a:prstClr val="black"/>
                </a:solidFill>
                <a:cs typeface="+mn-cs"/>
              </a:rPr>
              <a:t>/1</a:t>
            </a:r>
            <a:endParaRPr lang="en-US" sz="1200" kern="0" dirty="0">
              <a:solidFill>
                <a:prstClr val="black"/>
              </a:solidFill>
              <a:cs typeface="+mn-cs"/>
            </a:endParaRPr>
          </a:p>
        </p:txBody>
      </p:sp>
      <p:sp>
        <p:nvSpPr>
          <p:cNvPr id="35" name="TextBox 12"/>
          <p:cNvSpPr txBox="1">
            <a:spLocks noChangeArrowheads="1"/>
          </p:cNvSpPr>
          <p:nvPr/>
        </p:nvSpPr>
        <p:spPr bwMode="auto">
          <a:xfrm>
            <a:off x="163539" y="4309009"/>
            <a:ext cx="14162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algn="ctr" defTabSz="914400" eaLnBrk="1" hangingPunct="1">
              <a:defRPr/>
            </a:pPr>
            <a:r>
              <a:rPr lang="en-US" sz="1200" dirty="0" smtClean="0">
                <a:solidFill>
                  <a:srgbClr val="FF0000"/>
                </a:solidFill>
                <a:cs typeface="+mn-cs"/>
              </a:rPr>
              <a:t>3/5</a:t>
            </a:r>
            <a:endParaRPr lang="en-US" sz="1200" kern="0" dirty="0">
              <a:solidFill>
                <a:srgbClr val="FF0000"/>
              </a:solidFill>
              <a:cs typeface="+mn-cs"/>
            </a:endParaRPr>
          </a:p>
        </p:txBody>
      </p:sp>
      <p:cxnSp>
        <p:nvCxnSpPr>
          <p:cNvPr id="45" name="Straight Arrow Connector 44"/>
          <p:cNvCxnSpPr/>
          <p:nvPr/>
        </p:nvCxnSpPr>
        <p:spPr>
          <a:xfrm flipV="1">
            <a:off x="2100882" y="3747914"/>
            <a:ext cx="37922" cy="3747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4202257" y="2787598"/>
            <a:ext cx="731786" cy="93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5900430" y="1883614"/>
            <a:ext cx="838248" cy="1494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2789333" y="3283748"/>
            <a:ext cx="3111097" cy="110264"/>
          </a:xfrm>
          <a:prstGeom prst="straightConnector1">
            <a:avLst/>
          </a:prstGeom>
          <a:ln>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V="1">
            <a:off x="4253798" y="1503305"/>
            <a:ext cx="633374" cy="1850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116614" y="3664633"/>
            <a:ext cx="2590800" cy="1151084"/>
          </a:xfrm>
          <a:prstGeom prst="rect">
            <a:avLst/>
          </a:prstGeom>
          <a:solidFill>
            <a:schemeClr val="bg1"/>
          </a:solidFill>
          <a:ln>
            <a:solidFill>
              <a:schemeClr val="accent1"/>
            </a:solidFill>
          </a:ln>
        </p:spPr>
        <p:txBody>
          <a:bodyPr wrap="square" rtlCol="0">
            <a:spAutoFit/>
          </a:bodyPr>
          <a:lstStyle/>
          <a:p>
            <a:pPr defTabSz="914400" eaLnBrk="1" fontAlgn="auto" hangingPunct="1">
              <a:spcBef>
                <a:spcPts val="0"/>
              </a:spcBef>
              <a:spcAft>
                <a:spcPts val="0"/>
              </a:spcAft>
            </a:pPr>
            <a:r>
              <a:rPr lang="en-US" sz="1600" u="sng" dirty="0" smtClean="0">
                <a:solidFill>
                  <a:prstClr val="black"/>
                </a:solidFill>
                <a:latin typeface="Arial" panose="020B0604020202020204"/>
                <a:cs typeface="+mn-cs"/>
              </a:rPr>
              <a:t>Additional Go-Live Targets</a:t>
            </a:r>
          </a:p>
          <a:p>
            <a:pPr defTabSz="914400" eaLnBrk="1" hangingPunct="1">
              <a:spcBef>
                <a:spcPct val="20000"/>
              </a:spcBef>
              <a:tabLst>
                <a:tab pos="1082675" algn="l"/>
              </a:tabLst>
              <a:defRPr/>
            </a:pPr>
            <a:r>
              <a:rPr lang="en-US" sz="1200" dirty="0" smtClean="0">
                <a:solidFill>
                  <a:srgbClr val="FF0000"/>
                </a:solidFill>
                <a:latin typeface="Arial" panose="020B0604020202020204"/>
                <a:cs typeface="+mn-cs"/>
              </a:rPr>
              <a:t>NPRR833</a:t>
            </a:r>
            <a:r>
              <a:rPr lang="en-US" sz="900" dirty="0" smtClean="0">
                <a:solidFill>
                  <a:srgbClr val="FF0000"/>
                </a:solidFill>
                <a:latin typeface="Arial" panose="020B0604020202020204"/>
                <a:cs typeface="+mn-cs"/>
              </a:rPr>
              <a:t>(a/b)	R2 (4/2 – 4/4)</a:t>
            </a:r>
            <a:endParaRPr lang="en-US" sz="900" dirty="0">
              <a:solidFill>
                <a:srgbClr val="FF0000"/>
              </a:solidFill>
              <a:latin typeface="Arial" panose="020B0604020202020204"/>
              <a:cs typeface="+mn-cs"/>
            </a:endParaRPr>
          </a:p>
          <a:p>
            <a:pPr defTabSz="914400" eaLnBrk="1" hangingPunct="1">
              <a:spcBef>
                <a:spcPct val="20000"/>
              </a:spcBef>
              <a:tabLst>
                <a:tab pos="1082675" algn="l"/>
              </a:tabLst>
              <a:defRPr/>
            </a:pPr>
            <a:r>
              <a:rPr lang="en-US" sz="1200" dirty="0" smtClean="0">
                <a:solidFill>
                  <a:srgbClr val="FF0000"/>
                </a:solidFill>
                <a:latin typeface="Arial" panose="020B0604020202020204"/>
                <a:cs typeface="+mn-cs"/>
              </a:rPr>
              <a:t>NPRR833</a:t>
            </a:r>
            <a:r>
              <a:rPr lang="en-US" sz="900" dirty="0" smtClean="0">
                <a:solidFill>
                  <a:srgbClr val="FF0000"/>
                </a:solidFill>
                <a:latin typeface="Arial" panose="020B0604020202020204"/>
                <a:cs typeface="+mn-cs"/>
              </a:rPr>
              <a:t>(c)	Late April / Early May</a:t>
            </a:r>
            <a:endParaRPr lang="en-US" sz="900" dirty="0">
              <a:solidFill>
                <a:srgbClr val="FF0000"/>
              </a:solidFill>
              <a:latin typeface="Arial" panose="020B0604020202020204"/>
              <a:cs typeface="+mn-cs"/>
            </a:endParaRPr>
          </a:p>
          <a:p>
            <a:pPr defTabSz="914400" eaLnBrk="1" fontAlgn="auto" hangingPunct="1">
              <a:spcBef>
                <a:spcPts val="0"/>
              </a:spcBef>
              <a:spcAft>
                <a:spcPts val="0"/>
              </a:spcAft>
              <a:tabLst>
                <a:tab pos="1082675" algn="l"/>
              </a:tabLst>
            </a:pPr>
            <a:r>
              <a:rPr lang="en-US" sz="1200" dirty="0" smtClean="0">
                <a:solidFill>
                  <a:srgbClr val="FF0000"/>
                </a:solidFill>
                <a:latin typeface="Arial" panose="020B0604020202020204"/>
                <a:cs typeface="+mn-cs"/>
              </a:rPr>
              <a:t>NPRR749	</a:t>
            </a:r>
            <a:r>
              <a:rPr lang="en-US" sz="900" dirty="0" smtClean="0">
                <a:solidFill>
                  <a:srgbClr val="FF0000"/>
                </a:solidFill>
                <a:latin typeface="Arial" panose="020B0604020202020204"/>
                <a:cs typeface="+mn-cs"/>
              </a:rPr>
              <a:t>Late April</a:t>
            </a:r>
          </a:p>
          <a:p>
            <a:pPr defTabSz="914400" eaLnBrk="1" fontAlgn="auto" hangingPunct="1">
              <a:spcBef>
                <a:spcPts val="0"/>
              </a:spcBef>
              <a:spcAft>
                <a:spcPts val="0"/>
              </a:spcAft>
              <a:tabLst>
                <a:tab pos="1082675" algn="l"/>
              </a:tabLst>
            </a:pPr>
            <a:r>
              <a:rPr lang="en-US" sz="1200" dirty="0" smtClean="0">
                <a:solidFill>
                  <a:srgbClr val="FF0000"/>
                </a:solidFill>
                <a:latin typeface="Arial" panose="020B0604020202020204"/>
                <a:cs typeface="+mn-cs"/>
              </a:rPr>
              <a:t>PGRR062</a:t>
            </a:r>
            <a:r>
              <a:rPr lang="en-US" sz="900" dirty="0" smtClean="0">
                <a:solidFill>
                  <a:srgbClr val="FF0000"/>
                </a:solidFill>
                <a:latin typeface="Arial" panose="020B0604020202020204"/>
                <a:cs typeface="+mn-cs"/>
              </a:rPr>
              <a:t>	March 26</a:t>
            </a:r>
          </a:p>
        </p:txBody>
      </p:sp>
    </p:spTree>
    <p:extLst>
      <p:ext uri="{BB962C8B-B14F-4D97-AF65-F5344CB8AC3E}">
        <p14:creationId xmlns:p14="http://schemas.microsoft.com/office/powerpoint/2010/main" val="2218248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NPRR912</a:t>
            </a:r>
            <a:r>
              <a:rPr lang="en-US" b="0" dirty="0"/>
              <a:t>, Settlement of Switchable Generation Resources (SWGRs) Instructed to Switch to ERCOT [ERCOT] </a:t>
            </a:r>
          </a:p>
          <a:p>
            <a:pPr lvl="1"/>
            <a:r>
              <a:rPr lang="en-US" dirty="0"/>
              <a:t>IA: Less than $5k (O&amp;M) 		Priority n/a; Rank n/a</a:t>
            </a:r>
          </a:p>
          <a:p>
            <a:pPr marL="457200" lvl="1" indent="0">
              <a:buNone/>
            </a:pPr>
            <a:endParaRPr lang="en-US" dirty="0" smtClean="0"/>
          </a:p>
          <a:p>
            <a:r>
              <a:rPr lang="en-US" b="0" dirty="0" smtClean="0"/>
              <a:t>NPRR914</a:t>
            </a:r>
            <a:r>
              <a:rPr lang="en-US" b="0" dirty="0"/>
              <a:t>, Addition of Controllable Load Resources to 60-Day Reports [ERCOT]</a:t>
            </a:r>
          </a:p>
          <a:p>
            <a:pPr lvl="1"/>
            <a:r>
              <a:rPr lang="en-US" dirty="0" smtClean="0"/>
              <a:t>IA</a:t>
            </a:r>
            <a:r>
              <a:rPr lang="en-US" dirty="0"/>
              <a:t>: Between </a:t>
            </a:r>
            <a:r>
              <a:rPr lang="en-US" dirty="0" smtClean="0"/>
              <a:t>$15k </a:t>
            </a:r>
            <a:r>
              <a:rPr lang="en-US" dirty="0"/>
              <a:t>and </a:t>
            </a:r>
            <a:r>
              <a:rPr lang="en-US" dirty="0" smtClean="0"/>
              <a:t>$35k</a:t>
            </a:r>
            <a:r>
              <a:rPr lang="en-US" dirty="0"/>
              <a:t>	Priority </a:t>
            </a:r>
            <a:r>
              <a:rPr lang="en-US" dirty="0" smtClean="0"/>
              <a:t>2019; </a:t>
            </a:r>
            <a:r>
              <a:rPr lang="en-US" dirty="0"/>
              <a:t>Rank </a:t>
            </a:r>
            <a:r>
              <a:rPr lang="en-US" dirty="0" smtClean="0"/>
              <a:t>2670</a:t>
            </a:r>
            <a:endParaRPr lang="en-US" sz="2400" b="0" dirty="0" smtClean="0"/>
          </a:p>
          <a:p>
            <a:pPr marL="0" indent="0" eaLnBrk="1">
              <a:buFontTx/>
              <a:buNone/>
              <a:defRPr/>
            </a:pPr>
            <a:endParaRPr lang="en-US" sz="1200" i="1" dirty="0" smtClean="0"/>
          </a:p>
          <a:p>
            <a:r>
              <a:rPr lang="en-US" b="0" dirty="0"/>
              <a:t>NPRR920, Change to Ramp Rate Calculation in Resource Limit Calculator [ERCOT]</a:t>
            </a:r>
          </a:p>
          <a:p>
            <a:pPr lvl="1"/>
            <a:r>
              <a:rPr lang="en-US" dirty="0"/>
              <a:t>IA: Between $25k and $45k	Priority 2019; Rank 2690</a:t>
            </a:r>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4540109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buFontTx/>
              <a:buNone/>
              <a:defRPr/>
            </a:pPr>
            <a:r>
              <a:rPr lang="en-US" dirty="0" smtClean="0"/>
              <a:t>Revision </a:t>
            </a:r>
            <a:r>
              <a:rPr lang="en-US" dirty="0"/>
              <a:t>Requests Recommended for Approval by PRS – Unopposed with Impacts (Vote</a:t>
            </a:r>
            <a:r>
              <a:rPr lang="en-US" dirty="0" smtClean="0"/>
              <a:t>):</a:t>
            </a:r>
          </a:p>
          <a:p>
            <a:pPr marL="0" indent="0" eaLnBrk="1" hangingPunct="1">
              <a:spcBef>
                <a:spcPts val="0"/>
              </a:spcBef>
              <a:buFontTx/>
              <a:buNone/>
              <a:defRPr/>
            </a:pPr>
            <a:endParaRPr lang="en-US" sz="1800" dirty="0"/>
          </a:p>
          <a:p>
            <a:pPr lvl="0"/>
            <a:r>
              <a:rPr lang="en-US" b="0" dirty="0" smtClean="0"/>
              <a:t>NPRR925</a:t>
            </a:r>
            <a:r>
              <a:rPr lang="en-US" b="0" dirty="0"/>
              <a:t>, Increasing Minimum Quantity for PTP Obligation Bids – </a:t>
            </a:r>
            <a:r>
              <a:rPr lang="en-US" b="0" dirty="0" smtClean="0"/>
              <a:t>URGENT</a:t>
            </a:r>
          </a:p>
          <a:p>
            <a:pPr lvl="1"/>
            <a:r>
              <a:rPr lang="en-US" dirty="0" smtClean="0"/>
              <a:t>IA: Less than $10k (O&amp;M) 		Priority n/a; Rank n/a</a:t>
            </a:r>
          </a:p>
          <a:p>
            <a:pPr marL="457200" lvl="1" indent="0">
              <a:buNone/>
            </a:pPr>
            <a:endParaRPr lang="en-US" dirty="0" smtClean="0"/>
          </a:p>
          <a:p>
            <a:r>
              <a:rPr lang="en-US" b="0" dirty="0" smtClean="0"/>
              <a:t>SCR798</a:t>
            </a:r>
            <a:r>
              <a:rPr lang="en-US" b="0" dirty="0"/>
              <a:t>, PTP Obligation Bid ID Limit [ERCOT</a:t>
            </a:r>
            <a:r>
              <a:rPr lang="en-US" b="0" dirty="0" smtClean="0"/>
              <a:t>]</a:t>
            </a:r>
            <a:endParaRPr lang="en-US" b="0" dirty="0"/>
          </a:p>
          <a:p>
            <a:pPr lvl="1"/>
            <a:r>
              <a:rPr lang="en-US" dirty="0" smtClean="0"/>
              <a:t>IA: Between $10k and $20k		Priority 2019; Rank 2585</a:t>
            </a:r>
          </a:p>
          <a:p>
            <a:pPr marL="457200" lvl="1" indent="0">
              <a:buNone/>
            </a:pPr>
            <a:endParaRPr lang="en-US" dirty="0"/>
          </a:p>
          <a:p>
            <a:pPr marL="0" lvl="0" indent="0">
              <a:buNone/>
            </a:pPr>
            <a:endParaRPr lang="en-US" b="0"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6806197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a:spcBef>
                <a:spcPct val="0"/>
              </a:spcBef>
              <a:buFontTx/>
              <a:buNone/>
              <a:defRPr/>
            </a:pPr>
            <a:r>
              <a:rPr lang="en-US" dirty="0"/>
              <a:t>Revision Requests Recommended for Approval by PRS – With Opposing Votes (Vote):</a:t>
            </a:r>
          </a:p>
          <a:p>
            <a:pPr marL="0" indent="0" eaLnBrk="1" hangingPunct="1">
              <a:spcBef>
                <a:spcPts val="0"/>
              </a:spcBef>
              <a:buFontTx/>
              <a:buNone/>
              <a:defRPr/>
            </a:pPr>
            <a:endParaRPr lang="en-US" dirty="0"/>
          </a:p>
          <a:p>
            <a:pPr lvl="0"/>
            <a:r>
              <a:rPr lang="en-US" b="0" dirty="0"/>
              <a:t>NPRR909, Address Unavailability Gap for ERS and Other Minor Clarifications [ERCOT] </a:t>
            </a:r>
          </a:p>
          <a:p>
            <a:pPr lvl="1"/>
            <a:r>
              <a:rPr lang="en-US" dirty="0"/>
              <a:t>IA: Less than $5k (O&amp;M) 		Priority n/a; Rank n/a</a:t>
            </a:r>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1200"/>
              </a:spcAft>
              <a:buFontTx/>
              <a:buNone/>
              <a:defRPr/>
            </a:pPr>
            <a:endParaRPr lang="en-US" sz="1800" dirty="0" smtClean="0"/>
          </a:p>
          <a:p>
            <a:pPr marL="0" indent="0" eaLnBrk="1" hangingPunct="1">
              <a:spcBef>
                <a:spcPts val="0"/>
              </a:spcBef>
              <a:buNone/>
              <a:defRPr/>
            </a:pPr>
            <a:r>
              <a:rPr lang="en-US" sz="1800" dirty="0" smtClean="0"/>
              <a:t>2019 </a:t>
            </a:r>
            <a:r>
              <a:rPr lang="en-US" sz="1800" dirty="0"/>
              <a:t>PRS Goals (Vote)</a:t>
            </a:r>
            <a:endParaRPr lang="en-US" sz="1200" i="1" dirty="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Summary of PRS </a:t>
            </a:r>
            <a:r>
              <a:rPr lang="en-US" altLang="en-US" dirty="0"/>
              <a:t>Update (continued)</a:t>
            </a:r>
            <a:endParaRPr lang="en-US" altLang="en-US" dirty="0" smtClean="0"/>
          </a:p>
        </p:txBody>
      </p:sp>
    </p:spTree>
    <p:extLst>
      <p:ext uri="{BB962C8B-B14F-4D97-AF65-F5344CB8AC3E}">
        <p14:creationId xmlns:p14="http://schemas.microsoft.com/office/powerpoint/2010/main" val="1156454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714375"/>
            <a:ext cx="8458200" cy="5543550"/>
          </a:xfrm>
          <a:prstGeom prst="rect">
            <a:avLst/>
          </a:prstGeom>
          <a:noFill/>
          <a:ln>
            <a:noFill/>
          </a:ln>
          <a:effectLst/>
          <a:ex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lvl="0"/>
            <a:r>
              <a:rPr lang="en-US" b="0" dirty="0"/>
              <a:t>Process NPRRs and SCRs in accordance with Protocol Section 21, Revision Request Process.</a:t>
            </a:r>
          </a:p>
          <a:p>
            <a:pPr lvl="0"/>
            <a:r>
              <a:rPr lang="en-US" b="0" dirty="0"/>
              <a:t>Review the Business Case for each NPRR and SCR that requires an ERCOT project for implementation to ensure that it provides adequate justification for the project.</a:t>
            </a:r>
          </a:p>
          <a:p>
            <a:pPr lvl="0"/>
            <a:r>
              <a:rPr lang="en-US" b="0" dirty="0"/>
              <a:t>Assign a recommended priority and rank for each NPRR, SCR, and guide revision that requires an ERCOT project for implementation.</a:t>
            </a:r>
          </a:p>
          <a:p>
            <a:pPr lvl="0"/>
            <a:r>
              <a:rPr lang="en-US" b="0" dirty="0"/>
              <a:t>Consider requests and assignments from the ERCOT Board and TAC in a timely and diligent manner.</a:t>
            </a:r>
          </a:p>
          <a:p>
            <a:pPr lvl="0"/>
            <a:r>
              <a:rPr lang="en-US" b="0" dirty="0"/>
              <a:t>Review Other Binding Documents (OBDs) annually for elimination or incorporation into Protocols/Market Guides.</a:t>
            </a:r>
          </a:p>
          <a:p>
            <a:pPr lvl="0"/>
            <a:r>
              <a:rPr lang="en-US" b="0" dirty="0"/>
              <a:t>Review aging projects at least annually and make recommendations if additional actions are needed.</a:t>
            </a:r>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a:buFontTx/>
              <a:buNone/>
              <a:defRPr/>
            </a:pPr>
            <a:endParaRPr lang="en-US" sz="1200" i="1" dirty="0" smtClean="0"/>
          </a:p>
          <a:p>
            <a:pPr marL="0" indent="0" eaLnBrk="1" hangingPunct="1">
              <a:spcBef>
                <a:spcPts val="0"/>
              </a:spcBef>
              <a:spcAft>
                <a:spcPts val="600"/>
              </a:spcAft>
              <a:buFontTx/>
              <a:buNone/>
              <a:defRPr/>
            </a:pPr>
            <a:r>
              <a:rPr lang="en-US" sz="1600" i="1" dirty="0" smtClean="0"/>
              <a:t>(* </a:t>
            </a:r>
            <a:r>
              <a:rPr lang="en-US" sz="1600" i="1" dirty="0"/>
              <a:t>denotes no impact</a:t>
            </a:r>
            <a:r>
              <a:rPr lang="en-US" sz="1600" i="1" dirty="0" smtClean="0"/>
              <a:t>)</a:t>
            </a:r>
            <a:endParaRPr lang="en-US" dirty="0"/>
          </a:p>
          <a:p>
            <a:pPr marL="0" indent="0" eaLnBrk="1" hangingPunct="1">
              <a:spcBef>
                <a:spcPts val="0"/>
              </a:spcBef>
              <a:spcAft>
                <a:spcPts val="1200"/>
              </a:spcAft>
              <a:buFontTx/>
              <a:buNone/>
              <a:defRPr/>
            </a:pPr>
            <a:endParaRPr lang="en-US" sz="1800" dirty="0" smtClean="0"/>
          </a:p>
          <a:p>
            <a:pPr marL="0" indent="0" eaLnBrk="1" hangingPunct="1">
              <a:spcBef>
                <a:spcPts val="0"/>
              </a:spcBef>
              <a:buFontTx/>
              <a:buNone/>
              <a:defRPr/>
            </a:pPr>
            <a:endParaRPr lang="en-US" sz="180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dirty="0" smtClean="0"/>
              <a:t>2019 PRS Goals (Vote)</a:t>
            </a:r>
          </a:p>
        </p:txBody>
      </p:sp>
    </p:spTree>
    <p:extLst>
      <p:ext uri="{BB962C8B-B14F-4D97-AF65-F5344CB8AC3E}">
        <p14:creationId xmlns:p14="http://schemas.microsoft.com/office/powerpoint/2010/main" val="3282394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smtClean="0"/>
              <a:t>Appendix</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NPRR891, Removal of NOIE Capacity Reporting Threshold for the Unregistered Distributed Generation Report [ERCOT]</a:t>
            </a:r>
            <a:endParaRPr lang="en-US" sz="1800" dirty="0"/>
          </a:p>
        </p:txBody>
      </p:sp>
      <p:sp>
        <p:nvSpPr>
          <p:cNvPr id="14339" name="Rectangle 2"/>
          <p:cNvSpPr>
            <a:spLocks noChangeArrowheads="1"/>
          </p:cNvSpPr>
          <p:nvPr/>
        </p:nvSpPr>
        <p:spPr bwMode="auto">
          <a:xfrm>
            <a:off x="487363" y="879475"/>
            <a:ext cx="8158162"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dirty="0"/>
              <a:t>Proposed Effective Date:  </a:t>
            </a:r>
            <a:r>
              <a:rPr lang="en-US" sz="1600" dirty="0"/>
              <a:t>May 1, 2019</a:t>
            </a:r>
          </a:p>
          <a:p>
            <a:r>
              <a:rPr lang="en-US" sz="1600" b="1" dirty="0"/>
              <a:t>ERCOT Impact Analysis:  </a:t>
            </a:r>
            <a:r>
              <a:rPr lang="en-US" sz="1600" dirty="0"/>
              <a:t>No budgetary impact; no impacts to ERCOT staffing; no impacts to ERCOT computer systems; no impacts to </a:t>
            </a:r>
            <a:r>
              <a:rPr lang="x-none" sz="1600" dirty="0"/>
              <a:t>ERCOT business processes</a:t>
            </a:r>
            <a:r>
              <a:rPr lang="en-US" sz="1600" dirty="0"/>
              <a:t>; ERCOT grid operations and practices will be updated.</a:t>
            </a:r>
          </a:p>
          <a:p>
            <a:r>
              <a:rPr lang="en-US" sz="1600" b="1" dirty="0"/>
              <a:t>Revision Description:  </a:t>
            </a:r>
            <a:r>
              <a:rPr lang="en-US" sz="1600" dirty="0"/>
              <a:t>This NPRR removes the 50 kW threshold for Non-Opt-In Entities (NOIEs) to report unregistered Distributed Generation (DG) to ERCOT for the purpose of creating the Unregistered Distributed Generation Report.</a:t>
            </a:r>
          </a:p>
          <a:p>
            <a:r>
              <a:rPr lang="en-US" sz="1600" b="1" dirty="0"/>
              <a:t>PRS Decision:</a:t>
            </a:r>
            <a:r>
              <a:rPr lang="en-US" sz="1600" dirty="0"/>
              <a:t>  On 2/14/19, PRS unanimously voted to recommend approval of NPRR891 as amended by the 2/12/19 ERCOT comments as revised by PRS.  On 3/14/19, PRS unanimously voted to endorse and forward to TAC the 2/14/19 PRS Report and Impact Analysis for NPRR891.</a:t>
            </a:r>
          </a:p>
        </p:txBody>
      </p:sp>
    </p:spTree>
    <p:extLst>
      <p:ext uri="{BB962C8B-B14F-4D97-AF65-F5344CB8AC3E}">
        <p14:creationId xmlns:p14="http://schemas.microsoft.com/office/powerpoint/2010/main" val="1765362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NPRR900, Clean-up Items Applicable to the State of Texas REC Trading Program [ERCOT]</a:t>
            </a:r>
            <a:endParaRPr lang="en-US" sz="1800" dirty="0"/>
          </a:p>
        </p:txBody>
      </p:sp>
      <p:sp>
        <p:nvSpPr>
          <p:cNvPr id="14339" name="Rectangle 2"/>
          <p:cNvSpPr>
            <a:spLocks noChangeArrowheads="1"/>
          </p:cNvSpPr>
          <p:nvPr/>
        </p:nvSpPr>
        <p:spPr bwMode="auto">
          <a:xfrm>
            <a:off x="487363" y="879475"/>
            <a:ext cx="815816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b="1" dirty="0"/>
              <a:t>Proposed Effective Date:  </a:t>
            </a:r>
            <a:r>
              <a:rPr lang="en-US" dirty="0"/>
              <a:t>May 1, 2019</a:t>
            </a:r>
          </a:p>
          <a:p>
            <a:r>
              <a:rPr lang="en-US" b="1" dirty="0"/>
              <a:t>ERCOT Impact Analysis:  </a:t>
            </a:r>
            <a:r>
              <a:rPr lang="en-US" dirty="0"/>
              <a:t>No budgetary impact; no impacts to ERCOT staffing; no impacts to ERCOT computer systems; no impacts to </a:t>
            </a:r>
            <a:r>
              <a:rPr lang="x-none" dirty="0"/>
              <a:t>ERCOT business processes</a:t>
            </a:r>
            <a:r>
              <a:rPr lang="en-US" dirty="0"/>
              <a:t>; no impacts to ERCOT grid operations and practices.</a:t>
            </a:r>
          </a:p>
          <a:p>
            <a:r>
              <a:rPr lang="en-US" b="1" dirty="0"/>
              <a:t>Revision Description:  </a:t>
            </a:r>
            <a:r>
              <a:rPr lang="en-US" dirty="0"/>
              <a:t>This NPRR addresses language clean up and inconsistencies in the current Nodal Protocol language that is out of alignment with current processes, Public Utility Commission of Texas (PUCT) Substantive Rules, and system design.</a:t>
            </a:r>
          </a:p>
          <a:p>
            <a:r>
              <a:rPr lang="en-US" b="1" dirty="0"/>
              <a:t>PRS Decision:</a:t>
            </a:r>
            <a:r>
              <a:rPr lang="en-US" dirty="0"/>
              <a:t>  On 2/14/19, PRS unanimously voted to recommend approval of NPRR900 as amended by the 2/1/19 TXU Energy comments.  On 3/14/19, PRS unanimously voted to endorse and forward to TAC the 2/14/19 PRS Report and the Revised Impact Analysis for NPRR900.</a:t>
            </a:r>
          </a:p>
        </p:txBody>
      </p:sp>
    </p:spTree>
    <p:extLst>
      <p:ext uri="{BB962C8B-B14F-4D97-AF65-F5344CB8AC3E}">
        <p14:creationId xmlns:p14="http://schemas.microsoft.com/office/powerpoint/2010/main" val="3611238987"/>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microsoft.com/office/2006/documentManagement/types"/>
    <ds:schemaRef ds:uri="http://www.w3.org/XML/1998/namespace"/>
    <ds:schemaRef ds:uri="http://purl.org/dc/elements/1.1/"/>
    <ds:schemaRef ds:uri="c34af464-7aa1-4edd-9be4-83dffc1cb926"/>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8315</TotalTime>
  <Words>2816</Words>
  <Application>Microsoft Office PowerPoint</Application>
  <PresentationFormat>On-screen Show (4:3)</PresentationFormat>
  <Paragraphs>405</Paragraphs>
  <Slides>21</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Courier New</vt:lpstr>
      <vt:lpstr>Wingdings</vt:lpstr>
      <vt:lpstr>Custom Design</vt:lpstr>
      <vt:lpstr>Office Theme</vt:lpstr>
      <vt:lpstr>PowerPoint Presentation</vt:lpstr>
      <vt:lpstr>Summary of PRS Update</vt:lpstr>
      <vt:lpstr>Summary of PRS Update (continued)</vt:lpstr>
      <vt:lpstr>Summary of PRS Update (continued)</vt:lpstr>
      <vt:lpstr>Summary of PRS Update (continued)</vt:lpstr>
      <vt:lpstr>2019 PRS Goals (Vote)</vt:lpstr>
      <vt:lpstr>Appendix</vt:lpstr>
      <vt:lpstr>NPRR891, Removal of NOIE Capacity Reporting Threshold for the Unregistered Distributed Generation Report [ERCOT]</vt:lpstr>
      <vt:lpstr>NPRR900, Clean-up Items Applicable to the State of Texas REC Trading Program [ERCOT]</vt:lpstr>
      <vt:lpstr>NPRR906, Clarifying the Decision Making Entity Process [ERCOT]</vt:lpstr>
      <vt:lpstr>NPRR908, Revisions to Mass Transition Processes [ERCOT]</vt:lpstr>
      <vt:lpstr>NPRR909, Address Unavailability Gap for ERS and Other Minor Clarifications [ERCOT]</vt:lpstr>
      <vt:lpstr>NPRR912, Settlement of Switchable Generation Resources (SWGRs) Instructed to Switch to ERCOT [ERCOT]</vt:lpstr>
      <vt:lpstr>NPRR914, Addition of Controllable Load Resources to 60-Day Reports [ERCOT]</vt:lpstr>
      <vt:lpstr>NPRR916, Mitigated Offer Floor Revisions [ERCOT]</vt:lpstr>
      <vt:lpstr>NPRR920, Change to Ramp Rate Calculation in Resource Limit Calculator [ERCOT]</vt:lpstr>
      <vt:lpstr>NPRR921, RTF-2 Elimination of the Terms All-Inclusive Generation Resource and All-Inclusive Resource [ERCOT]</vt:lpstr>
      <vt:lpstr>NPRR922, Modifications to DC Tie Import Forecast Method [ERCOT]</vt:lpstr>
      <vt:lpstr>NPRR925, Increasing Minimum Quantity for PTP Obligation Bids – URGENT [ERCOT]</vt:lpstr>
      <vt:lpstr>SCR798, PTP Obligation Bid ID Limit [ERCOT]</vt:lpstr>
      <vt:lpstr>2019 Release Targets – Board Approved NPRRs / SCRs / xGRRs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442</cp:revision>
  <cp:lastPrinted>2013-01-30T23:16:36Z</cp:lastPrinted>
  <dcterms:created xsi:type="dcterms:W3CDTF">2010-04-12T23:12:02Z</dcterms:created>
  <dcterms:modified xsi:type="dcterms:W3CDTF">2019-03-19T20:11:41Z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