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17"/>
  </p:notesMasterIdLst>
  <p:handoutMasterIdLst>
    <p:handoutMasterId r:id="rId18"/>
  </p:handoutMasterIdLst>
  <p:sldIdLst>
    <p:sldId id="368" r:id="rId4"/>
    <p:sldId id="552" r:id="rId5"/>
    <p:sldId id="553" r:id="rId6"/>
    <p:sldId id="556" r:id="rId7"/>
    <p:sldId id="571" r:id="rId8"/>
    <p:sldId id="554" r:id="rId9"/>
    <p:sldId id="551" r:id="rId10"/>
    <p:sldId id="559" r:id="rId11"/>
    <p:sldId id="568" r:id="rId12"/>
    <p:sldId id="569" r:id="rId13"/>
    <p:sldId id="570" r:id="rId14"/>
    <p:sldId id="565" r:id="rId15"/>
    <p:sldId id="38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5355" autoAdjust="0"/>
  </p:normalViewPr>
  <p:slideViewPr>
    <p:cSldViewPr showGuides="1">
      <p:cViewPr varScale="1">
        <p:scale>
          <a:sx n="104" d="100"/>
          <a:sy n="104" d="100"/>
        </p:scale>
        <p:origin x="126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12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staylor.ercot.com/owa/redir.aspx?C=oPhl4_Wz9UCI7oVqJkGdaM-P4-MvhtMIRAMJFZ7-K5eOg6lo6esBMUiebAbXd4c8z8FTPzV8g8A.&amp;URL=http://www.vox.com/2015/6/19/8808545/wind-solar-grid-integration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astaylor.ercot.com/owa/redir.aspx?C=oPhl4_Wz9UCI7oVqJkGdaM-P4-MvhtMIRAMJFZ7-K5eOg6lo6esBMUiebAbXd4c8z8FTPzV8g8A.&amp;URL=http://energy.gov/eere/sunshot/systems-integration" TargetMode="External"/><Relationship Id="rId5" Type="http://schemas.openxmlformats.org/officeDocument/2006/relationships/hyperlink" Target="https://castaylor.ercot.com/owa/redir.aspx?C=oPhl4_Wz9UCI7oVqJkGdaM-P4-MvhtMIRAMJFZ7-K5eOg6lo6esBMUiebAbXd4c8z8FTPzV8g8A.&amp;URL=https://ec.europa.eu/energy/intelligent/projects/en/projects/pv-grid" TargetMode="External"/><Relationship Id="rId4" Type="http://schemas.openxmlformats.org/officeDocument/2006/relationships/hyperlink" Target="https://castaylor.ercot.com/owa/redir.aspx?C=oPhl4_Wz9UCI7oVqJkGdaM-P4-MvhtMIRAMJFZ7-K5eOg6lo6esBMUiebAbXd4c8z8FTPzV8g8A.&amp;URL=http://greeningthegrid.org/quick-read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8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astaylor.ercot.com/owa/redir.aspx?C=oPhl4_Wz9UCI7oVqJkGdaM-P4-MvhtMIRAMJFZ7-K5eOg6lo6esBMUiebAbXd4c8z8FTPzV8g8A.&amp;URL=https%3a%2f%2ftheconversation.com%2fwhen-will-rooftop-solar-be-cheaper-than-the-grid-heres-a-map-54789%3futm_source%3dtwitter%26utm_medium%3dreferral%26utm_campaign%3dUTAustinNew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http://www.vox.com/2015/6/19/8808545/wind-solar-grid-integration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http://greeningthegrid.org/quick-reads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https://ec.europa.eu/energy/intelligent/projects/en/projects/pv-grid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http://energy.gov/eere/sunshot/systems-integration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2400" y="1828562"/>
            <a:ext cx="4800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NPRR664 and Real-Time Mitigated Offer Cap Discussion Points</a:t>
            </a:r>
          </a:p>
          <a:p>
            <a:endParaRPr lang="en-US" sz="2800" b="1" i="1" dirty="0">
              <a:solidFill>
                <a:schemeClr val="tx2"/>
              </a:solidFill>
              <a:latin typeface="Book Antiqua"/>
              <a:cs typeface="Book Antiqua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 González</a:t>
            </a: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</a:t>
            </a: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Accounting and Settlements</a:t>
            </a:r>
          </a:p>
          <a:p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WMWG</a:t>
            </a: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25, 2019</a:t>
            </a:r>
            <a:endParaRPr lang="en-US" sz="1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dirty="0"/>
              <a:t>Issue B:  Capacity Factor </a:t>
            </a:r>
            <a:r>
              <a:rPr lang="en-US" dirty="0" smtClean="0"/>
              <a:t>Multiplier (CFM)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382258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838200"/>
            <a:ext cx="7239000" cy="2788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[ IHR * Fuel 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Price</a:t>
            </a:r>
            <a:r>
              <a:rPr lang="en-US" sz="2000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OM ]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Multiplier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</a:endParaRPr>
          </a:p>
          <a:p>
            <a:pPr marL="800100" lvl="1" indent="-342900">
              <a:spcBef>
                <a:spcPct val="20000"/>
              </a:spcBef>
              <a:buFont typeface="+mj-lt"/>
              <a:buAutoNum type="alphaLcPeriod" startAt="5"/>
            </a:pPr>
            <a:r>
              <a:rPr lang="en-US" sz="1600" dirty="0" smtClean="0">
                <a:solidFill>
                  <a:prstClr val="black"/>
                </a:solidFill>
              </a:rPr>
              <a:t>Changes made to MOC </a:t>
            </a:r>
            <a:r>
              <a:rPr lang="en-US" sz="1600" u="sng" dirty="0" smtClean="0">
                <a:solidFill>
                  <a:prstClr val="black"/>
                </a:solidFill>
              </a:rPr>
              <a:t>after</a:t>
            </a:r>
            <a:r>
              <a:rPr lang="en-US" sz="1600" dirty="0" smtClean="0">
                <a:solidFill>
                  <a:prstClr val="black"/>
                </a:solidFill>
              </a:rPr>
              <a:t> Nodal-Go-Live:</a:t>
            </a:r>
          </a:p>
          <a:p>
            <a:pPr marL="1257300" lvl="2" indent="-342900">
              <a:spcBef>
                <a:spcPct val="20000"/>
              </a:spcBef>
              <a:buFont typeface="+mj-lt"/>
              <a:buAutoNum type="alphaLcPeriod" startAt="5"/>
            </a:pPr>
            <a:r>
              <a:rPr lang="en-US" sz="1600" dirty="0" smtClean="0">
                <a:solidFill>
                  <a:prstClr val="black"/>
                </a:solidFill>
              </a:rPr>
              <a:t>Fuel Adder to recover transportation and storage costs.</a:t>
            </a:r>
          </a:p>
          <a:p>
            <a:pPr marL="1257300" lvl="2" indent="-342900">
              <a:spcBef>
                <a:spcPct val="20000"/>
              </a:spcBef>
              <a:buFont typeface="+mj-lt"/>
              <a:buAutoNum type="alphaLcPeriod" startAt="5"/>
            </a:pPr>
            <a:r>
              <a:rPr lang="en-US" sz="1600" dirty="0" smtClean="0">
                <a:solidFill>
                  <a:prstClr val="black"/>
                </a:solidFill>
              </a:rPr>
              <a:t>ERCOT is using summer heat rates throughout the year</a:t>
            </a:r>
          </a:p>
          <a:p>
            <a:pPr marL="800100" lvl="1" indent="-342900">
              <a:spcBef>
                <a:spcPct val="20000"/>
              </a:spcBef>
              <a:buFont typeface="+mj-lt"/>
              <a:buAutoNum type="alphaLcPeriod" startAt="5"/>
            </a:pPr>
            <a:r>
              <a:rPr lang="en-US" sz="1600" dirty="0" smtClean="0">
                <a:solidFill>
                  <a:prstClr val="black"/>
                </a:solidFill>
              </a:rPr>
              <a:t>NPRR847 allows for Exceptional Fuel Costs, which are also increased by CF multiplier.</a:t>
            </a:r>
            <a:endParaRPr lang="en-US" sz="1600" dirty="0">
              <a:solidFill>
                <a:prstClr val="black"/>
              </a:solidFill>
            </a:endParaRPr>
          </a:p>
          <a:p>
            <a:pPr lvl="1">
              <a:spcBef>
                <a:spcPct val="20000"/>
              </a:spcBef>
            </a:pPr>
            <a:endParaRPr lang="en-US" sz="1600" dirty="0">
              <a:solidFill>
                <a:prstClr val="black"/>
              </a:solidFill>
            </a:endParaRPr>
          </a:p>
          <a:p>
            <a:pPr lvl="1">
              <a:spcBef>
                <a:spcPct val="20000"/>
              </a:spcBef>
            </a:pP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6032889"/>
            <a:ext cx="6035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 </a:t>
            </a:r>
            <a:r>
              <a:rPr lang="en-US" dirty="0" smtClean="0"/>
              <a:t>Fuel Price = (FIP * FIP % + FOP * FOP %) + Fuel Adder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dirty="0"/>
              <a:t>Issue B:  Capacity Factor </a:t>
            </a:r>
            <a:r>
              <a:rPr lang="en-US" dirty="0" smtClean="0"/>
              <a:t>Multiplier (CFM)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382258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838200"/>
            <a:ext cx="7239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[ IHR * Fuel 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Price</a:t>
            </a:r>
            <a:r>
              <a:rPr lang="en-US" sz="2000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OM ]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Multiplier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</a:endParaRPr>
          </a:p>
          <a:p>
            <a:pPr marL="800100" lvl="1" indent="-342900">
              <a:spcBef>
                <a:spcPct val="20000"/>
              </a:spcBef>
              <a:buFont typeface="+mj-lt"/>
              <a:buAutoNum type="alphaLcPeriod"/>
            </a:pPr>
            <a:r>
              <a:rPr lang="en-US" sz="1600" dirty="0" smtClean="0">
                <a:solidFill>
                  <a:prstClr val="black"/>
                </a:solidFill>
              </a:rPr>
              <a:t>Impacts both total fuel cost plus OM.</a:t>
            </a:r>
          </a:p>
          <a:p>
            <a:pPr marL="800100" lvl="1" indent="-342900">
              <a:spcBef>
                <a:spcPct val="20000"/>
              </a:spcBef>
              <a:buFont typeface="+mj-lt"/>
              <a:buAutoNum type="alphaLcPeriod"/>
            </a:pPr>
            <a:r>
              <a:rPr lang="en-US" sz="1600" dirty="0" smtClean="0">
                <a:solidFill>
                  <a:prstClr val="black"/>
                </a:solidFill>
              </a:rPr>
              <a:t>Assumed multiplier included in MOC is to recover some fixed costs and/or to account for uncertainty in heat rates or other inputs.</a:t>
            </a:r>
          </a:p>
          <a:p>
            <a:pPr marL="800100" lvl="1" indent="-342900">
              <a:spcBef>
                <a:spcPct val="20000"/>
              </a:spcBef>
              <a:buFont typeface="+mj-lt"/>
              <a:buAutoNum type="alphaLcPeriod"/>
            </a:pPr>
            <a:r>
              <a:rPr lang="en-US" sz="1600" dirty="0" smtClean="0">
                <a:solidFill>
                  <a:prstClr val="black"/>
                </a:solidFill>
              </a:rPr>
              <a:t>There are no apparent fixed costs associated with fuel prices.</a:t>
            </a:r>
          </a:p>
          <a:p>
            <a:pPr marL="800100" lvl="1" indent="-342900">
              <a:spcBef>
                <a:spcPct val="20000"/>
              </a:spcBef>
              <a:buFont typeface="+mj-lt"/>
              <a:buAutoNum type="alphaLcPeriod"/>
            </a:pPr>
            <a:r>
              <a:rPr lang="en-US" sz="1600" dirty="0" smtClean="0">
                <a:solidFill>
                  <a:prstClr val="black"/>
                </a:solidFill>
              </a:rPr>
              <a:t>The OM value approved by ERCOT indirectly reflects the CF of Unit.</a:t>
            </a:r>
          </a:p>
          <a:p>
            <a:pPr marL="800100" lvl="1" indent="-342900">
              <a:spcBef>
                <a:spcPct val="20000"/>
              </a:spcBef>
              <a:buFont typeface="+mj-lt"/>
              <a:buAutoNum type="alphaLcPeriod"/>
            </a:pPr>
            <a:r>
              <a:rPr lang="en-US" sz="1600" dirty="0" smtClean="0">
                <a:solidFill>
                  <a:prstClr val="black"/>
                </a:solidFill>
              </a:rPr>
              <a:t>Changes made to MOC </a:t>
            </a:r>
            <a:r>
              <a:rPr lang="en-US" sz="1600" u="sng" dirty="0" smtClean="0">
                <a:solidFill>
                  <a:prstClr val="black"/>
                </a:solidFill>
              </a:rPr>
              <a:t>after</a:t>
            </a:r>
            <a:r>
              <a:rPr lang="en-US" sz="1600" dirty="0" smtClean="0">
                <a:solidFill>
                  <a:prstClr val="black"/>
                </a:solidFill>
              </a:rPr>
              <a:t> Nodal-Go-Live:</a:t>
            </a:r>
          </a:p>
          <a:p>
            <a:pPr marL="1257300" lvl="2" indent="-342900">
              <a:spcBef>
                <a:spcPct val="20000"/>
              </a:spcBef>
              <a:buFont typeface="+mj-lt"/>
              <a:buAutoNum type="alphaLcPeriod"/>
            </a:pPr>
            <a:r>
              <a:rPr lang="en-US" sz="1600" dirty="0" smtClean="0">
                <a:solidFill>
                  <a:prstClr val="black"/>
                </a:solidFill>
              </a:rPr>
              <a:t>Fuel Adder to recover transportation and storage costs.</a:t>
            </a:r>
          </a:p>
          <a:p>
            <a:pPr marL="1257300" lvl="2" indent="-342900">
              <a:spcBef>
                <a:spcPct val="20000"/>
              </a:spcBef>
              <a:buFont typeface="+mj-lt"/>
              <a:buAutoNum type="alphaLcPeriod"/>
            </a:pPr>
            <a:r>
              <a:rPr lang="en-US" sz="1600" dirty="0" smtClean="0">
                <a:solidFill>
                  <a:prstClr val="black"/>
                </a:solidFill>
              </a:rPr>
              <a:t>ERCOT is using summer heat rates throughout the year</a:t>
            </a:r>
          </a:p>
          <a:p>
            <a:pPr marL="800100" lvl="1" indent="-342900">
              <a:spcBef>
                <a:spcPct val="20000"/>
              </a:spcBef>
              <a:buFont typeface="+mj-lt"/>
              <a:buAutoNum type="alphaLcPeriod"/>
            </a:pPr>
            <a:r>
              <a:rPr lang="en-US" sz="1600" dirty="0" smtClean="0">
                <a:solidFill>
                  <a:prstClr val="black"/>
                </a:solidFill>
              </a:rPr>
              <a:t>NPRR847 allows for Exceptional Fuel Costs, which are also increased by CF multiplier.</a:t>
            </a:r>
            <a:endParaRPr lang="en-US" sz="1600" dirty="0">
              <a:solidFill>
                <a:prstClr val="black"/>
              </a:solidFill>
            </a:endParaRPr>
          </a:p>
          <a:p>
            <a:pPr lvl="1">
              <a:spcBef>
                <a:spcPct val="20000"/>
              </a:spcBef>
            </a:pPr>
            <a:endParaRPr lang="en-US" sz="1600" dirty="0">
              <a:solidFill>
                <a:prstClr val="black"/>
              </a:solidFill>
            </a:endParaRPr>
          </a:p>
          <a:p>
            <a:pPr lvl="1">
              <a:spcBef>
                <a:spcPct val="20000"/>
              </a:spcBef>
            </a:pP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6032889"/>
            <a:ext cx="6035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 </a:t>
            </a:r>
            <a:r>
              <a:rPr lang="en-US" dirty="0" smtClean="0"/>
              <a:t>Fuel Price = (FIP * FIP % + FOP * FOP %) + Fuel Adder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dirty="0"/>
              <a:t>Issue B: Capacity Factor </a:t>
            </a:r>
            <a:r>
              <a:rPr lang="en-US" dirty="0" smtClean="0"/>
              <a:t>Multiplier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382258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76200" y="1178374"/>
            <a:ext cx="8686800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endParaRPr lang="en-US" sz="1600" dirty="0">
              <a:solidFill>
                <a:prstClr val="black"/>
              </a:solidFill>
            </a:endParaRPr>
          </a:p>
          <a:p>
            <a:pPr lvl="1">
              <a:spcBef>
                <a:spcPct val="20000"/>
              </a:spcBef>
            </a:pPr>
            <a:r>
              <a:rPr lang="en-US" sz="2400" b="1" dirty="0" smtClean="0"/>
              <a:t>Questions for WMWG:  </a:t>
            </a:r>
          </a:p>
          <a:p>
            <a:pPr lvl="1">
              <a:spcBef>
                <a:spcPct val="20000"/>
              </a:spcBef>
            </a:pPr>
            <a:endParaRPr lang="en-US" sz="2400" b="1" dirty="0" smtClean="0"/>
          </a:p>
          <a:p>
            <a:pPr marL="914400" lvl="1" indent="-457200">
              <a:spcBef>
                <a:spcPct val="20000"/>
              </a:spcBef>
              <a:buFont typeface="+mj-lt"/>
              <a:buAutoNum type="alphaLcPeriod"/>
            </a:pPr>
            <a:r>
              <a:rPr lang="en-US" sz="2400" b="1" dirty="0"/>
              <a:t>Is the MOC supposed to be a marginal cost curve</a:t>
            </a:r>
            <a:r>
              <a:rPr lang="en-US" sz="2400" b="1" dirty="0" smtClean="0"/>
              <a:t>?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lphaLcPeriod"/>
            </a:pPr>
            <a:endParaRPr lang="en-US" sz="2400" b="1" dirty="0"/>
          </a:p>
          <a:p>
            <a:pPr marL="914400" lvl="1" indent="-457200">
              <a:spcBef>
                <a:spcPct val="20000"/>
              </a:spcBef>
              <a:buFont typeface="+mj-lt"/>
              <a:buAutoNum type="alphaLcPeriod"/>
            </a:pPr>
            <a:r>
              <a:rPr lang="en-US" sz="2400" b="1" dirty="0" smtClean="0"/>
              <a:t>Should the CFM </a:t>
            </a:r>
            <a:r>
              <a:rPr lang="en-US" sz="2400" b="1" dirty="0" smtClean="0"/>
              <a:t>apply to both the IHR and the OM?</a:t>
            </a:r>
            <a:endParaRPr lang="en-US" sz="2400" b="1" dirty="0" smtClean="0"/>
          </a:p>
          <a:p>
            <a:pPr marL="914400" lvl="1" indent="-457200">
              <a:spcBef>
                <a:spcPct val="20000"/>
              </a:spcBef>
              <a:buFont typeface="+mj-lt"/>
              <a:buAutoNum type="alphaLcPeriod"/>
            </a:pPr>
            <a:endParaRPr lang="en-US" sz="2400" b="1" dirty="0" smtClean="0"/>
          </a:p>
          <a:p>
            <a:pPr marL="914400" lvl="1" indent="-457200">
              <a:spcBef>
                <a:spcPct val="20000"/>
              </a:spcBef>
              <a:buFont typeface="+mj-lt"/>
              <a:buAutoNum type="alphaLcPeriod"/>
            </a:pPr>
            <a:r>
              <a:rPr lang="en-US" sz="2400" b="1" dirty="0" smtClean="0"/>
              <a:t>Are the CFM values still appropriate?</a:t>
            </a:r>
            <a:endParaRPr lang="en-US" sz="2400" b="1" dirty="0"/>
          </a:p>
          <a:p>
            <a:pPr lvl="1">
              <a:spcBef>
                <a:spcPct val="20000"/>
              </a:spcBef>
            </a:pP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4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458200" cy="594518"/>
          </a:xfrm>
        </p:spPr>
        <p:txBody>
          <a:bodyPr/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0"/>
            <a:ext cx="2667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3606724"/>
          </a:xfrm>
        </p:spPr>
        <p:txBody>
          <a:bodyPr>
            <a:noAutofit/>
          </a:bodyPr>
          <a:lstStyle/>
          <a:p>
            <a:r>
              <a:rPr lang="en-US" sz="2000" dirty="0" smtClean="0"/>
              <a:t>On </a:t>
            </a:r>
            <a:r>
              <a:rPr lang="en-US" sz="2000" dirty="0"/>
              <a:t>11/20/14, TAC unanimously voted to recommend approval of </a:t>
            </a:r>
            <a:r>
              <a:rPr lang="en-US" sz="2000" dirty="0" smtClean="0"/>
              <a:t>NPRR664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Recommended </a:t>
            </a:r>
            <a:r>
              <a:rPr lang="en-US" sz="1800" dirty="0"/>
              <a:t>priority of 2015 and a rank of </a:t>
            </a:r>
            <a:r>
              <a:rPr lang="en-US" sz="1800" dirty="0" smtClean="0"/>
              <a:t>1400.</a:t>
            </a:r>
          </a:p>
          <a:p>
            <a:endParaRPr lang="en-US" sz="1800" dirty="0" smtClean="0"/>
          </a:p>
          <a:p>
            <a:r>
              <a:rPr lang="en-US" sz="1800" b="1" dirty="0" smtClean="0">
                <a:solidFill>
                  <a:srgbClr val="0066FF"/>
                </a:solidFill>
              </a:rPr>
              <a:t>Requested </a:t>
            </a:r>
            <a:r>
              <a:rPr lang="en-US" sz="1800" b="1" dirty="0">
                <a:solidFill>
                  <a:srgbClr val="0066FF"/>
                </a:solidFill>
              </a:rPr>
              <a:t>that ERCOT revisit with TAC the rank and priority of NPRR664 prior to project initiation.  </a:t>
            </a:r>
            <a:endParaRPr lang="en-US" sz="1800" b="1" dirty="0" smtClean="0">
              <a:solidFill>
                <a:srgbClr val="0066FF"/>
              </a:solidFill>
            </a:endParaRPr>
          </a:p>
          <a:p>
            <a:endParaRPr lang="en-US" sz="1800" dirty="0"/>
          </a:p>
          <a:p>
            <a:endParaRPr lang="en-US" sz="16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Issue A:  NPRR664 TAC Vote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731" y="990600"/>
            <a:ext cx="8566087" cy="14478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+mn-lt"/>
              </a:rPr>
              <a:t>Introduces a Resource specific Fuel Index Price, based on</a:t>
            </a:r>
            <a:r>
              <a:rPr lang="en-US" sz="2000" dirty="0" smtClean="0">
                <a:latin typeface="+mn-lt"/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Gas Daily’s Waha index price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Gas Daily Houston Ship Channel (HSC) index price (default index price)</a:t>
            </a:r>
          </a:p>
          <a:p>
            <a:pPr marL="0" indent="0">
              <a:buNone/>
            </a:pPr>
            <a:r>
              <a:rPr lang="en-US" sz="2000" b="1" dirty="0" smtClean="0">
                <a:latin typeface="+mn-lt"/>
              </a:rPr>
              <a:t>     Impacts the following sections: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/>
              <a:t>Startup, Minimum Offer and Make-Whole Payment Caps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 smtClean="0">
                <a:latin typeface="+mn-lt"/>
              </a:rPr>
              <a:t>Startup and minimum Offer Costs for Make </a:t>
            </a:r>
            <a:r>
              <a:rPr lang="en-US" sz="1800" dirty="0">
                <a:latin typeface="+mn-lt"/>
              </a:rPr>
              <a:t>W</a:t>
            </a:r>
            <a:r>
              <a:rPr lang="en-US" sz="1800" dirty="0" smtClean="0">
                <a:latin typeface="+mn-lt"/>
              </a:rPr>
              <a:t>hole </a:t>
            </a:r>
            <a:r>
              <a:rPr lang="en-US" sz="1800" dirty="0">
                <a:latin typeface="+mn-lt"/>
              </a:rPr>
              <a:t>P</a:t>
            </a:r>
            <a:r>
              <a:rPr lang="en-US" sz="1800" dirty="0" smtClean="0">
                <a:latin typeface="+mn-lt"/>
              </a:rPr>
              <a:t>ayment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 smtClean="0">
                <a:latin typeface="+mn-lt"/>
              </a:rPr>
              <a:t>Mitigated Offer Floor (</a:t>
            </a:r>
            <a:r>
              <a:rPr lang="en-US" sz="1800" dirty="0" smtClean="0">
                <a:solidFill>
                  <a:srgbClr val="0066FF"/>
                </a:solidFill>
                <a:latin typeface="+mn-lt"/>
              </a:rPr>
              <a:t>changes with NPRR916</a:t>
            </a:r>
            <a:r>
              <a:rPr lang="en-US" sz="1800" dirty="0" smtClean="0">
                <a:latin typeface="+mn-lt"/>
              </a:rPr>
              <a:t>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 smtClean="0">
                <a:latin typeface="+mn-lt"/>
              </a:rPr>
              <a:t>RMR Payment for Energy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 smtClean="0">
                <a:latin typeface="+mn-lt"/>
              </a:rPr>
              <a:t>Minimum and Maximum Resource Prices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800" dirty="0" smtClean="0">
                <a:latin typeface="+mn-lt"/>
              </a:rPr>
              <a:t>Real-Time Mitigation Offer Cap (MOC)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 smtClean="0">
              <a:latin typeface="+mn-lt"/>
            </a:endParaRPr>
          </a:p>
          <a:p>
            <a:r>
              <a:rPr lang="en-US" sz="2000" b="1" strike="sngStrike" dirty="0" smtClean="0">
                <a:latin typeface="+mn-lt"/>
              </a:rPr>
              <a:t>Introduces a Real-Time Mitigation Make-Whole Payment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strike="sngStrike" dirty="0" smtClean="0">
                <a:latin typeface="+mn-lt"/>
              </a:rPr>
              <a:t>For Exceptional fuel costs (Real-Time fuel purchases)</a:t>
            </a:r>
            <a:r>
              <a:rPr lang="en-US" sz="1800" dirty="0" smtClean="0">
                <a:latin typeface="+mn-lt"/>
              </a:rPr>
              <a:t> –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800" b="1" dirty="0" smtClean="0">
                <a:solidFill>
                  <a:srgbClr val="0066FF"/>
                </a:solidFill>
                <a:latin typeface="+mn-lt"/>
              </a:rPr>
              <a:t>Changed with NPRR847 Exceptional Fuel Costs </a:t>
            </a:r>
            <a:r>
              <a:rPr lang="en-US" sz="1800" b="1" dirty="0">
                <a:solidFill>
                  <a:srgbClr val="0066FF"/>
                </a:solidFill>
              </a:rPr>
              <a:t>Included in the Mitigated Offer Cap</a:t>
            </a:r>
            <a:endParaRPr lang="en-US" sz="1800" b="1" strike="sngStrike" dirty="0" smtClean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NPRR664 Summary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5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3606724"/>
          </a:xfrm>
        </p:spPr>
        <p:txBody>
          <a:bodyPr>
            <a:noAutofit/>
          </a:bodyPr>
          <a:lstStyle/>
          <a:p>
            <a:r>
              <a:rPr lang="en-US" sz="2000" dirty="0" smtClean="0"/>
              <a:t>Remaining changes in NPRR 664 not addressed with NPRR847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Impacts on (Based on Waha or Houston </a:t>
            </a:r>
            <a:r>
              <a:rPr lang="en-US" sz="1800" dirty="0"/>
              <a:t>S</a:t>
            </a:r>
            <a:r>
              <a:rPr lang="en-US" sz="1800" dirty="0" smtClean="0"/>
              <a:t>hip Channel fuel prices)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700" dirty="0"/>
              <a:t>Startup, Minimum Offer and Make-Whole Payment Caps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700" dirty="0" smtClean="0"/>
              <a:t>Startup </a:t>
            </a:r>
            <a:r>
              <a:rPr lang="en-US" sz="1700" dirty="0"/>
              <a:t>and Minimum Offer C</a:t>
            </a:r>
            <a:r>
              <a:rPr lang="en-US" sz="1700" dirty="0" smtClean="0"/>
              <a:t>osts for Make-Whole Payment calculations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700" dirty="0" smtClean="0"/>
              <a:t>Mitigated Offer Cap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700" dirty="0" smtClean="0"/>
              <a:t>Mitigated Offer Floor 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66FF"/>
                </a:solidFill>
              </a:rPr>
              <a:t>changes with NPRR916</a:t>
            </a:r>
            <a:r>
              <a:rPr lang="en-US" sz="1600" dirty="0"/>
              <a:t>)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700" dirty="0" smtClean="0"/>
              <a:t>RMR Payment for Energy calculations, and 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700" dirty="0" smtClean="0"/>
              <a:t>Minimum and Maximum Resource Prices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Original Impact Analysis (IA) for NPRR664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Between $200k and $300k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IA for NPRR847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Between </a:t>
            </a:r>
            <a:r>
              <a:rPr lang="en-US" sz="1800" dirty="0" smtClean="0"/>
              <a:t>$</a:t>
            </a:r>
            <a:r>
              <a:rPr lang="en-US" sz="1800" dirty="0"/>
              <a:t>6</a:t>
            </a:r>
            <a:r>
              <a:rPr lang="en-US" sz="1800" dirty="0" smtClean="0"/>
              <a:t>0k </a:t>
            </a:r>
            <a:r>
              <a:rPr lang="en-US" sz="1800" dirty="0"/>
              <a:t>and </a:t>
            </a:r>
            <a:r>
              <a:rPr lang="en-US" sz="1800" dirty="0" smtClean="0"/>
              <a:t>$80k</a:t>
            </a:r>
            <a:endParaRPr lang="en-US" sz="1800" dirty="0"/>
          </a:p>
          <a:p>
            <a:pPr lvl="1"/>
            <a:endParaRPr lang="en-US" sz="14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NPRR664 Summary – cont’d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NPRR664 Summary – cont’d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1523585"/>
            <a:ext cx="8548693" cy="388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32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2743200"/>
          </a:xfrm>
        </p:spPr>
        <p:txBody>
          <a:bodyPr>
            <a:no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Switching to Waha is not required but optional for Resources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/>
              <a:t>If gray-boxed NPRR 664 language is implemented ERCOT may build systems that are never used</a:t>
            </a:r>
          </a:p>
          <a:p>
            <a:pPr marL="1257300" lvl="2" indent="-342900">
              <a:buFont typeface="+mj-lt"/>
              <a:buAutoNum type="arabicPeriod"/>
            </a:pPr>
            <a:endParaRPr lang="en-US" sz="17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Prices in Waha could remain lower than HSC for some considerable time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If Resources do not switch to the appropriate index, the LMPs may not reflect correct fuel prices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WMS could broaden the scope of NPRR 664</a:t>
            </a:r>
          </a:p>
          <a:p>
            <a:pPr marL="1200150" lvl="2" indent="-342900">
              <a:buFont typeface="+mj-lt"/>
              <a:buAutoNum type="alphaLcPeriod"/>
            </a:pPr>
            <a:r>
              <a:rPr lang="en-US" sz="1700" dirty="0" smtClean="0"/>
              <a:t>Replace HSC with the Katy Index to reflect higher trading volume at Katy</a:t>
            </a:r>
          </a:p>
          <a:p>
            <a:pPr marL="1657350" lvl="3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ERCOT working with PUCT to </a:t>
            </a:r>
            <a:r>
              <a:rPr lang="en-US" sz="1600" dirty="0"/>
              <a:t>change Subst. R. 25.505</a:t>
            </a:r>
            <a:r>
              <a:rPr lang="en-US" sz="1600" dirty="0" smtClean="0"/>
              <a:t>, </a:t>
            </a:r>
            <a:r>
              <a:rPr lang="en-US" sz="1600" dirty="0"/>
              <a:t>Resource Adequacy in the Electric Reliability Council of Texas Power </a:t>
            </a:r>
            <a:r>
              <a:rPr lang="en-US" sz="1600" dirty="0" smtClean="0"/>
              <a:t>Region.</a:t>
            </a:r>
          </a:p>
          <a:p>
            <a:pPr marL="1657350" lvl="3" indent="-342900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1657350" lvl="3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ERCOT will bring proposal to WMS for the switch to </a:t>
            </a:r>
            <a:r>
              <a:rPr lang="en-US" sz="1600" dirty="0"/>
              <a:t>K</a:t>
            </a:r>
            <a:r>
              <a:rPr lang="en-US" sz="1600" dirty="0" smtClean="0"/>
              <a:t>aty.</a:t>
            </a:r>
          </a:p>
          <a:p>
            <a:pPr marL="1314450" lvl="3" indent="0">
              <a:buNone/>
            </a:pPr>
            <a:endParaRPr lang="en-US" sz="1600" dirty="0" smtClean="0"/>
          </a:p>
          <a:p>
            <a:pPr marL="1200150" lvl="2" indent="-342900">
              <a:buFont typeface="+mj-lt"/>
              <a:buAutoNum type="alphaLcPeriod"/>
            </a:pPr>
            <a:r>
              <a:rPr lang="en-US" sz="1700" dirty="0" smtClean="0"/>
              <a:t>Require use of </a:t>
            </a:r>
            <a:r>
              <a:rPr lang="en-US" sz="1700" dirty="0" err="1" smtClean="0"/>
              <a:t>Waha</a:t>
            </a:r>
            <a:r>
              <a:rPr lang="en-US" sz="1700" dirty="0" smtClean="0"/>
              <a:t> for Resources buying from </a:t>
            </a:r>
            <a:r>
              <a:rPr lang="en-US" sz="1700" dirty="0" err="1" smtClean="0"/>
              <a:t>Waha</a:t>
            </a:r>
            <a:endParaRPr lang="en-US" sz="1700" dirty="0" smtClean="0"/>
          </a:p>
          <a:p>
            <a:pPr marL="1200150" lvl="2" indent="-342900">
              <a:buFont typeface="+mj-lt"/>
              <a:buAutoNum type="alphaLcPeriod"/>
            </a:pPr>
            <a:endParaRPr lang="en-US" sz="17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Potential Considerations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3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457200"/>
          </a:xfrm>
        </p:spPr>
        <p:txBody>
          <a:bodyPr/>
          <a:lstStyle/>
          <a:p>
            <a:r>
              <a:rPr lang="en-US" dirty="0" smtClean="0"/>
              <a:t>Issue B: </a:t>
            </a:r>
            <a:r>
              <a:rPr lang="en-US" dirty="0"/>
              <a:t>Mitigated Offer Cap </a:t>
            </a:r>
            <a:r>
              <a:rPr lang="en-US" dirty="0" smtClean="0"/>
              <a:t>(MOC) General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MOC = Max [ a, b ]</a:t>
            </a: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Where, </a:t>
            </a: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= Generic Heat Rate (14.5 or 10.5) * FIP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= [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 * Fuel Price</a:t>
            </a: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OM ] *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Multiplier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(&lt;=for Resources with VC)</a:t>
            </a:r>
            <a:endParaRPr lang="en-US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 = Incremental Heat Rate curve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 = Average Operations and Maintenance cost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096000"/>
            <a:ext cx="6035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 </a:t>
            </a:r>
            <a:r>
              <a:rPr lang="en-US" dirty="0" smtClean="0"/>
              <a:t>Fuel Price = (FIP * FIP % + FOP * FOP %) + Fuel Adder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3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r>
              <a:rPr lang="en-US" dirty="0" smtClean="0"/>
              <a:t>Issue B:  Capacity Factor Multiplier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= [ IHR * Fuel Price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OM ] * Multiplier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744860"/>
              </p:ext>
            </p:extLst>
          </p:nvPr>
        </p:nvGraphicFramePr>
        <p:xfrm>
          <a:off x="1524000" y="1828800"/>
          <a:ext cx="4724400" cy="3557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362200"/>
              </a:tblGrid>
              <a:tr h="4451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Capacity Factor (CF)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Multiplier</a:t>
                      </a:r>
                      <a:endParaRPr lang="en-US" sz="1200" dirty="0"/>
                    </a:p>
                  </a:txBody>
                  <a:tcPr/>
                </a:tc>
              </a:tr>
              <a:tr h="3930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≥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50%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1.10</a:t>
                      </a:r>
                      <a:endParaRPr lang="en-US" sz="12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≥</a:t>
                      </a:r>
                      <a:r>
                        <a:rPr lang="en-US" sz="1200" baseline="0" dirty="0" smtClean="0"/>
                        <a:t> 30</a:t>
                      </a:r>
                      <a:r>
                        <a:rPr lang="en-US" sz="1200" dirty="0" smtClean="0"/>
                        <a:t>% &lt; 50%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1.15</a:t>
                      </a:r>
                      <a:endParaRPr lang="en-US" sz="1200" dirty="0"/>
                    </a:p>
                  </a:txBody>
                  <a:tcPr/>
                </a:tc>
              </a:tr>
              <a:tr h="4329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≥</a:t>
                      </a:r>
                      <a:r>
                        <a:rPr lang="en-US" sz="1200" baseline="0" dirty="0" smtClean="0"/>
                        <a:t> 20</a:t>
                      </a:r>
                      <a:r>
                        <a:rPr lang="en-US" sz="1200" dirty="0" smtClean="0"/>
                        <a:t>% &lt; 30%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1.2</a:t>
                      </a:r>
                      <a:endParaRPr lang="en-US" sz="1200" dirty="0"/>
                    </a:p>
                  </a:txBody>
                  <a:tcPr/>
                </a:tc>
              </a:tr>
              <a:tr h="4329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≥</a:t>
                      </a:r>
                      <a:r>
                        <a:rPr lang="en-US" sz="1200" baseline="0" dirty="0" smtClean="0"/>
                        <a:t> 10</a:t>
                      </a:r>
                      <a:r>
                        <a:rPr lang="en-US" sz="1200" dirty="0" smtClean="0"/>
                        <a:t>% &lt; 20%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1.25</a:t>
                      </a:r>
                      <a:endParaRPr lang="en-US" sz="1200" dirty="0"/>
                    </a:p>
                  </a:txBody>
                  <a:tcPr/>
                </a:tc>
              </a:tr>
              <a:tr h="4329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≥</a:t>
                      </a:r>
                      <a:r>
                        <a:rPr lang="en-US" sz="1200" baseline="0" dirty="0" smtClean="0"/>
                        <a:t> 5</a:t>
                      </a:r>
                      <a:r>
                        <a:rPr lang="en-US" sz="1200" dirty="0" smtClean="0"/>
                        <a:t>% &lt; 10%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1.3</a:t>
                      </a:r>
                      <a:endParaRPr lang="en-US" sz="1200" dirty="0"/>
                    </a:p>
                  </a:txBody>
                  <a:tcPr/>
                </a:tc>
              </a:tr>
              <a:tr h="4329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≥</a:t>
                      </a:r>
                      <a:r>
                        <a:rPr lang="en-US" sz="1200" baseline="0" dirty="0" smtClean="0"/>
                        <a:t> 1</a:t>
                      </a:r>
                      <a:r>
                        <a:rPr lang="en-US" sz="1200" dirty="0" smtClean="0"/>
                        <a:t>% &lt; 5%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1.4</a:t>
                      </a:r>
                      <a:endParaRPr lang="en-US" sz="1200" dirty="0"/>
                    </a:p>
                  </a:txBody>
                  <a:tcPr/>
                </a:tc>
              </a:tr>
              <a:tr h="4329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baseline="0" dirty="0" smtClean="0"/>
                        <a:t> 1%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694340"/>
            <a:ext cx="6035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 </a:t>
            </a:r>
            <a:r>
              <a:rPr lang="en-US" dirty="0" smtClean="0"/>
              <a:t>Fuel Price = </a:t>
            </a:r>
            <a:r>
              <a:rPr lang="en-US" dirty="0"/>
              <a:t>(FIP * FIP % + FOP * FOP %) </a:t>
            </a:r>
            <a:r>
              <a:rPr lang="en-US" dirty="0" smtClean="0"/>
              <a:t>+ Fuel Adder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dirty="0"/>
              <a:t>Issue B:  Capacity Factor </a:t>
            </a:r>
            <a:r>
              <a:rPr lang="en-US" dirty="0" smtClean="0"/>
              <a:t>Multiplier (CFM)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382258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838200"/>
            <a:ext cx="7239000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[ IHR * Fuel 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Price</a:t>
            </a:r>
            <a:r>
              <a:rPr lang="en-US" sz="2000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OM ]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Multiplier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</a:endParaRPr>
          </a:p>
          <a:p>
            <a:pPr marL="800100" lvl="1" indent="-342900">
              <a:spcBef>
                <a:spcPct val="20000"/>
              </a:spcBef>
              <a:buFont typeface="+mj-lt"/>
              <a:buAutoNum type="alphaLcPeriod"/>
            </a:pPr>
            <a:r>
              <a:rPr lang="en-US" sz="1600" dirty="0" smtClean="0">
                <a:solidFill>
                  <a:prstClr val="black"/>
                </a:solidFill>
              </a:rPr>
              <a:t>Impacts both total fuel cost plus OM.</a:t>
            </a:r>
          </a:p>
          <a:p>
            <a:pPr marL="800100" lvl="1" indent="-342900">
              <a:spcBef>
                <a:spcPct val="20000"/>
              </a:spcBef>
              <a:buFont typeface="+mj-lt"/>
              <a:buAutoNum type="alphaLcPeriod"/>
            </a:pPr>
            <a:r>
              <a:rPr lang="en-US" sz="1600" dirty="0" smtClean="0">
                <a:solidFill>
                  <a:prstClr val="black"/>
                </a:solidFill>
              </a:rPr>
              <a:t>Assumed multiplier included in MOC is to recover some fixed costs and/or to account for uncertainty in heat rates or other inputs.</a:t>
            </a:r>
          </a:p>
          <a:p>
            <a:pPr marL="800100" lvl="1" indent="-342900">
              <a:spcBef>
                <a:spcPct val="20000"/>
              </a:spcBef>
              <a:buFont typeface="+mj-lt"/>
              <a:buAutoNum type="alphaLcPeriod"/>
            </a:pPr>
            <a:r>
              <a:rPr lang="en-US" sz="1600" dirty="0">
                <a:solidFill>
                  <a:prstClr val="black"/>
                </a:solidFill>
              </a:rPr>
              <a:t>There are no apparent fixed costs associated with fuel prices</a:t>
            </a:r>
            <a:r>
              <a:rPr lang="en-US" sz="1600" dirty="0" smtClean="0">
                <a:solidFill>
                  <a:prstClr val="black"/>
                </a:solidFill>
              </a:rPr>
              <a:t>.</a:t>
            </a:r>
          </a:p>
          <a:p>
            <a:pPr marL="800100" lvl="1" indent="-342900">
              <a:spcBef>
                <a:spcPct val="20000"/>
              </a:spcBef>
              <a:buFont typeface="+mj-lt"/>
              <a:buAutoNum type="alphaLcPeriod"/>
            </a:pPr>
            <a:r>
              <a:rPr lang="en-US" sz="1600" dirty="0">
                <a:solidFill>
                  <a:prstClr val="black"/>
                </a:solidFill>
              </a:rPr>
              <a:t>The OM value approved by ERCOT indirectly reflects the CF of Unit.</a:t>
            </a:r>
          </a:p>
          <a:p>
            <a:pPr marL="800100" lvl="1" indent="-342900">
              <a:spcBef>
                <a:spcPct val="20000"/>
              </a:spcBef>
              <a:buFont typeface="+mj-lt"/>
              <a:buAutoNum type="alphaLcPeriod"/>
            </a:pPr>
            <a:endParaRPr lang="en-US" sz="1600" dirty="0">
              <a:solidFill>
                <a:prstClr val="black"/>
              </a:solidFill>
            </a:endParaRPr>
          </a:p>
          <a:p>
            <a:pPr lvl="1">
              <a:spcBef>
                <a:spcPct val="20000"/>
              </a:spcBef>
            </a:pPr>
            <a:endParaRPr lang="en-US" sz="1600" dirty="0">
              <a:solidFill>
                <a:prstClr val="black"/>
              </a:solidFill>
            </a:endParaRPr>
          </a:p>
          <a:p>
            <a:pPr lvl="1">
              <a:spcBef>
                <a:spcPct val="20000"/>
              </a:spcBef>
            </a:pP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6032889"/>
            <a:ext cx="6035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 </a:t>
            </a:r>
            <a:r>
              <a:rPr lang="en-US" dirty="0" smtClean="0"/>
              <a:t>Fuel Price = (FIP * FIP % + FOP * FOP %) + Fuel Adder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18638</TotalTime>
  <Words>922</Words>
  <Application>Microsoft Office PowerPoint</Application>
  <PresentationFormat>On-screen Show (4:3)</PresentationFormat>
  <Paragraphs>175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Book Antiqua</vt:lpstr>
      <vt:lpstr>Calibri</vt:lpstr>
      <vt:lpstr>Wingdings</vt:lpstr>
      <vt:lpstr>1_Custom Design</vt:lpstr>
      <vt:lpstr>Office Theme</vt:lpstr>
      <vt:lpstr>Custom Design</vt:lpstr>
      <vt:lpstr>PowerPoint Presentation</vt:lpstr>
      <vt:lpstr>Issue A:  NPRR664 TAC Vote</vt:lpstr>
      <vt:lpstr>NPRR664 Summary</vt:lpstr>
      <vt:lpstr>NPRR664 Summary – cont’d</vt:lpstr>
      <vt:lpstr>NPRR664 Summary – cont’d</vt:lpstr>
      <vt:lpstr>Potential Considerations</vt:lpstr>
      <vt:lpstr>Issue B: Mitigated Offer Cap (MOC) General Form</vt:lpstr>
      <vt:lpstr>Issue B:  Capacity Factor Multiplier</vt:lpstr>
      <vt:lpstr>Issue B:  Capacity Factor Multiplier (CFM)</vt:lpstr>
      <vt:lpstr>Issue B:  Capacity Factor Multiplier (CFM)</vt:lpstr>
      <vt:lpstr>Issue B:  Capacity Factor Multiplier (CFM)</vt:lpstr>
      <vt:lpstr>Issue B: Capacity Factor Multiplier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Ino</cp:lastModifiedBy>
  <cp:revision>500</cp:revision>
  <cp:lastPrinted>2016-05-23T17:34:43Z</cp:lastPrinted>
  <dcterms:created xsi:type="dcterms:W3CDTF">2016-01-21T15:20:31Z</dcterms:created>
  <dcterms:modified xsi:type="dcterms:W3CDTF">2019-03-21T18:57:53Z</dcterms:modified>
</cp:coreProperties>
</file>