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Lst>
  <p:notesMasterIdLst>
    <p:notesMasterId r:id="rId11"/>
  </p:notesMasterIdLst>
  <p:sldIdLst>
    <p:sldId id="260" r:id="rId4"/>
    <p:sldId id="294" r:id="rId5"/>
    <p:sldId id="293" r:id="rId6"/>
    <p:sldId id="281" r:id="rId7"/>
    <p:sldId id="296" r:id="rId8"/>
    <p:sldId id="291" r:id="rId9"/>
    <p:sldId id="267"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5C5"/>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6" d="100"/>
          <a:sy n="116" d="100"/>
        </p:scale>
        <p:origin x="2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DD6961-0999-4ABB-BD32-6EE73A3B7858}" type="datetimeFigureOut">
              <a:rPr lang="en-US" smtClean="0"/>
              <a:t>3/21/2019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6119673-213A-432E-B269-E9C45BF3A268}" type="slidenum">
              <a:rPr lang="en-US" smtClean="0"/>
              <a:t>‹#›</a:t>
            </a:fld>
            <a:endParaRPr lang="en-US" dirty="0"/>
          </a:p>
        </p:txBody>
      </p:sp>
    </p:spTree>
    <p:extLst>
      <p:ext uri="{BB962C8B-B14F-4D97-AF65-F5344CB8AC3E}">
        <p14:creationId xmlns:p14="http://schemas.microsoft.com/office/powerpoint/2010/main" val="235714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424195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47638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198623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190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867144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01445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309681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BA2BC6-7A47-46DF-8552-B0EE37E8912A}" type="datetimeFigureOut">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127738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BA2BC6-7A47-46DF-8552-B0EE37E8912A}" type="datetimeFigureOut">
              <a:rPr lang="en-US" smtClean="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95822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BA2BC6-7A47-46DF-8552-B0EE37E8912A}" type="datetimeFigureOut">
              <a:rPr lang="en-US" smtClean="0"/>
              <a:t>3/21/2019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894956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BA2BC6-7A47-46DF-8552-B0EE37E8912A}" type="datetimeFigureOut">
              <a:rPr lang="en-US" smtClean="0"/>
              <a:t>3/21/2019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46768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A2BC6-7A47-46DF-8552-B0EE37E8912A}" type="datetimeFigureOut">
              <a:rPr lang="en-US" smtClean="0"/>
              <a:t>3/21/2019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176813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65844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303745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A2BC6-7A47-46DF-8552-B0EE37E8912A}" type="datetimeFigureOut">
              <a:rPr lang="en-US" smtClean="0"/>
              <a:t>3/21/2019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46807-1B8F-4C09-8600-DDFEAC0E9F89}" type="slidenum">
              <a:rPr lang="en-US" smtClean="0"/>
              <a:t>‹#›</a:t>
            </a:fld>
            <a:endParaRPr lang="en-US" dirty="0"/>
          </a:p>
        </p:txBody>
      </p:sp>
    </p:spTree>
    <p:extLst>
      <p:ext uri="{BB962C8B-B14F-4D97-AF65-F5344CB8AC3E}">
        <p14:creationId xmlns:p14="http://schemas.microsoft.com/office/powerpoint/2010/main" val="232513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790219298"/>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11379200" y="6561138"/>
            <a:ext cx="7112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243483376"/>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665573" y="1874109"/>
            <a:ext cx="5646034" cy="1938992"/>
          </a:xfrm>
          <a:prstGeom prst="rect">
            <a:avLst/>
          </a:prstGeom>
          <a:noFill/>
        </p:spPr>
        <p:txBody>
          <a:bodyPr wrap="square" rtlCol="0">
            <a:spAutoFit/>
          </a:bodyPr>
          <a:lstStyle/>
          <a:p>
            <a:r>
              <a:rPr lang="en-US" sz="2800" kern="0" dirty="0" smtClean="0">
                <a:solidFill>
                  <a:srgbClr val="000000"/>
                </a:solidFill>
                <a:latin typeface="Arial Black"/>
              </a:rPr>
              <a:t>MSWG</a:t>
            </a:r>
          </a:p>
          <a:p>
            <a:endParaRPr lang="en-US" sz="2000" kern="0" dirty="0" smtClean="0">
              <a:solidFill>
                <a:srgbClr val="000000"/>
              </a:solidFill>
              <a:latin typeface="Arial Black" pitchFamily="34" charset="0"/>
            </a:endParaRPr>
          </a:p>
          <a:p>
            <a:r>
              <a:rPr lang="en-US" b="1" dirty="0" smtClean="0">
                <a:solidFill>
                  <a:prstClr val="black"/>
                </a:solidFill>
              </a:rPr>
              <a:t>WMS Updates, RTC and NPRR845</a:t>
            </a:r>
          </a:p>
          <a:p>
            <a:endParaRPr lang="en-US" b="1" dirty="0" smtClean="0">
              <a:solidFill>
                <a:prstClr val="black"/>
              </a:solidFill>
            </a:endParaRPr>
          </a:p>
          <a:p>
            <a:endParaRPr lang="en-US" b="1" dirty="0">
              <a:solidFill>
                <a:prstClr val="black"/>
              </a:solidFill>
            </a:endParaRPr>
          </a:p>
          <a:p>
            <a:r>
              <a:rPr lang="en-US" b="1" dirty="0" smtClean="0">
                <a:solidFill>
                  <a:prstClr val="black"/>
                </a:solidFill>
              </a:rPr>
              <a:t>MARCH 26, 2019</a:t>
            </a:r>
            <a:endParaRPr lang="en-US" b="1" dirty="0">
              <a:solidFill>
                <a:prstClr val="black"/>
              </a:solidFill>
            </a:endParaRPr>
          </a:p>
        </p:txBody>
      </p:sp>
    </p:spTree>
    <p:extLst>
      <p:ext uri="{BB962C8B-B14F-4D97-AF65-F5344CB8AC3E}">
        <p14:creationId xmlns:p14="http://schemas.microsoft.com/office/powerpoint/2010/main" val="2032993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sz="2400" dirty="0" smtClean="0"/>
              <a:t>TAC Subcommittee Working Group Review</a:t>
            </a:r>
            <a:endParaRPr lang="en-US" sz="2400" dirty="0"/>
          </a:p>
        </p:txBody>
      </p:sp>
      <p:sp>
        <p:nvSpPr>
          <p:cNvPr id="4" name="TextBox 3"/>
          <p:cNvSpPr txBox="1"/>
          <p:nvPr/>
        </p:nvSpPr>
        <p:spPr>
          <a:xfrm>
            <a:off x="2421925" y="2018270"/>
            <a:ext cx="6829167" cy="1754326"/>
          </a:xfrm>
          <a:prstGeom prst="rect">
            <a:avLst/>
          </a:prstGeom>
          <a:noFill/>
        </p:spPr>
        <p:txBody>
          <a:bodyPr wrap="square" rtlCol="0">
            <a:spAutoFit/>
          </a:bodyPr>
          <a:lstStyle/>
          <a:p>
            <a:r>
              <a:rPr lang="en-US" sz="2400" dirty="0" smtClean="0"/>
              <a:t>MSWG will continue as a WMS working group</a:t>
            </a:r>
          </a:p>
          <a:p>
            <a:endParaRPr lang="en-US" sz="2400" dirty="0"/>
          </a:p>
          <a:p>
            <a:r>
              <a:rPr lang="en-US" sz="2400" dirty="0" smtClean="0"/>
              <a:t>Not merging with MWG </a:t>
            </a:r>
          </a:p>
          <a:p>
            <a:endParaRPr lang="en-US" dirty="0"/>
          </a:p>
          <a:p>
            <a:endParaRPr lang="en-US" dirty="0"/>
          </a:p>
        </p:txBody>
      </p:sp>
    </p:spTree>
    <p:extLst>
      <p:ext uri="{BB962C8B-B14F-4D97-AF65-F5344CB8AC3E}">
        <p14:creationId xmlns:p14="http://schemas.microsoft.com/office/powerpoint/2010/main" val="2229272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MSWG scope approved by WMS</a:t>
            </a:r>
            <a:endParaRPr lang="en-US" dirty="0"/>
          </a:p>
        </p:txBody>
      </p:sp>
      <p:sp>
        <p:nvSpPr>
          <p:cNvPr id="3" name="Content Placeholder 2"/>
          <p:cNvSpPr>
            <a:spLocks noGrp="1"/>
          </p:cNvSpPr>
          <p:nvPr>
            <p:ph idx="1"/>
          </p:nvPr>
        </p:nvSpPr>
        <p:spPr>
          <a:xfrm>
            <a:off x="406400" y="1120346"/>
            <a:ext cx="11379200" cy="4799687"/>
          </a:xfrm>
        </p:spPr>
        <p:txBody>
          <a:bodyPr/>
          <a:lstStyle/>
          <a:p>
            <a:pPr marL="0" indent="0">
              <a:buNone/>
            </a:pPr>
            <a:r>
              <a:rPr lang="en-US" sz="2000" dirty="0" smtClean="0"/>
              <a:t>	The </a:t>
            </a:r>
            <a:r>
              <a:rPr lang="en-US" sz="2000" dirty="0"/>
              <a:t>Market Settlement Working Group (MSWG) reporting to Wholesale Market Subcommittee (WMS) is responsible for reviewing Settlement issues, wholesale communication processes and data flow through reports and extracts. MSWG will focus on the accuracy of Settlements and efficiency of data flow to ensure that all market participants receive timely Settlement information. MSWG will review the Market Data Transparency SLA annually, and the Extract Report Incident Log, as needed.  </a:t>
            </a:r>
            <a:endParaRPr lang="en-US" sz="2000" dirty="0" smtClean="0"/>
          </a:p>
          <a:p>
            <a:pPr marL="0" indent="0">
              <a:buNone/>
            </a:pPr>
            <a:endParaRPr lang="en-US" sz="2000" dirty="0"/>
          </a:p>
          <a:p>
            <a:pPr marL="0" indent="0">
              <a:buNone/>
            </a:pPr>
            <a:r>
              <a:rPr lang="en-US" sz="2000" dirty="0" smtClean="0"/>
              <a:t>MSWG </a:t>
            </a:r>
            <a:r>
              <a:rPr lang="en-US" sz="2000" dirty="0"/>
              <a:t>will analyze and work with ERCOT to interpret Market Participant Settlement results and anomalies. MSWG will capture changes in market rules that impact Settlements by reviewing ERCOT-maintained documents including Revision Requests, the Settlement Matrix, and the EMIL. MSWG will focus on any ERCOT system changes that would impact middle and back office systems and engage ERCOT in dialogue to understand such changes in content and design. </a:t>
            </a:r>
          </a:p>
          <a:p>
            <a:pPr marL="0" indent="0">
              <a:buNone/>
            </a:pPr>
            <a:endParaRPr lang="en-US" sz="2000" dirty="0"/>
          </a:p>
          <a:p>
            <a:pPr marL="0" indent="0">
              <a:buNone/>
            </a:pPr>
            <a:r>
              <a:rPr lang="en-US" sz="2000" dirty="0" smtClean="0"/>
              <a:t>	Other </a:t>
            </a:r>
            <a:r>
              <a:rPr lang="en-US" sz="2000" dirty="0"/>
              <a:t>items as assigned by WMS</a:t>
            </a:r>
          </a:p>
          <a:p>
            <a:endParaRPr lang="en-US" sz="1200" dirty="0"/>
          </a:p>
        </p:txBody>
      </p:sp>
    </p:spTree>
    <p:extLst>
      <p:ext uri="{BB962C8B-B14F-4D97-AF65-F5344CB8AC3E}">
        <p14:creationId xmlns:p14="http://schemas.microsoft.com/office/powerpoint/2010/main" val="1003285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76633"/>
            <a:ext cx="11277600" cy="695432"/>
          </a:xfrm>
        </p:spPr>
        <p:txBody>
          <a:bodyPr/>
          <a:lstStyle/>
          <a:p>
            <a:r>
              <a:rPr lang="en-US" sz="2400" dirty="0" smtClean="0"/>
              <a:t>NPRR917 </a:t>
            </a:r>
            <a:r>
              <a:rPr lang="en-US" sz="2400" dirty="0"/>
              <a:t>Nodal Pricing for Settlement Only Distribution Generators (SODGs) and Settlement Only Transmission Generators (SOTGs) </a:t>
            </a:r>
          </a:p>
        </p:txBody>
      </p:sp>
      <p:sp>
        <p:nvSpPr>
          <p:cNvPr id="3" name="Content Placeholder 2"/>
          <p:cNvSpPr>
            <a:spLocks noGrp="1"/>
          </p:cNvSpPr>
          <p:nvPr>
            <p:ph idx="1"/>
          </p:nvPr>
        </p:nvSpPr>
        <p:spPr>
          <a:xfrm>
            <a:off x="406400" y="1301578"/>
            <a:ext cx="11379200" cy="1565190"/>
          </a:xfrm>
        </p:spPr>
        <p:txBody>
          <a:bodyPr/>
          <a:lstStyle/>
          <a:p>
            <a:r>
              <a:rPr lang="en-US" sz="2000" dirty="0" smtClean="0"/>
              <a:t>ERCOT including MSWG changes</a:t>
            </a:r>
          </a:p>
          <a:p>
            <a:r>
              <a:rPr lang="en-US" sz="2000" dirty="0" smtClean="0"/>
              <a:t>Questions remain around how pricing and other data will flow to QSEs and REs</a:t>
            </a:r>
          </a:p>
          <a:p>
            <a:r>
              <a:rPr lang="en-US" sz="2000" dirty="0" smtClean="0"/>
              <a:t>Grandfather of existing SOG</a:t>
            </a:r>
          </a:p>
          <a:p>
            <a:r>
              <a:rPr lang="en-US" sz="2000" dirty="0" smtClean="0"/>
              <a:t>One-time irreversible Opt-in</a:t>
            </a:r>
          </a:p>
          <a:p>
            <a:pPr marL="0" indent="0">
              <a:buNone/>
            </a:pPr>
            <a:endParaRPr lang="en-US" sz="2800" dirty="0" smtClean="0"/>
          </a:p>
          <a:p>
            <a:pPr marL="0" indent="0">
              <a:buNone/>
            </a:pPr>
            <a:endParaRPr lang="en-US" sz="2800" dirty="0" smtClean="0"/>
          </a:p>
        </p:txBody>
      </p:sp>
      <p:sp>
        <p:nvSpPr>
          <p:cNvPr id="5" name="TextBox 4"/>
          <p:cNvSpPr txBox="1"/>
          <p:nvPr/>
        </p:nvSpPr>
        <p:spPr>
          <a:xfrm>
            <a:off x="1037969" y="4011826"/>
            <a:ext cx="10495006" cy="369332"/>
          </a:xfrm>
          <a:prstGeom prst="rect">
            <a:avLst/>
          </a:prstGeom>
          <a:noFill/>
        </p:spPr>
        <p:txBody>
          <a:bodyPr wrap="square" rtlCol="0">
            <a:spAutoFit/>
          </a:bodyPr>
          <a:lstStyle/>
          <a:p>
            <a:r>
              <a:rPr lang="en-US" i="1" dirty="0"/>
              <a:t>MSWG </a:t>
            </a:r>
            <a:r>
              <a:rPr lang="en-US" i="1" dirty="0" smtClean="0"/>
              <a:t>next steps:  resume </a:t>
            </a:r>
            <a:r>
              <a:rPr lang="en-US" i="1" dirty="0"/>
              <a:t>after WMS </a:t>
            </a:r>
            <a:r>
              <a:rPr lang="en-US" i="1" dirty="0" smtClean="0"/>
              <a:t>comments and ERCOT formula changes</a:t>
            </a:r>
            <a:endParaRPr lang="en-US" i="1" dirty="0"/>
          </a:p>
        </p:txBody>
      </p:sp>
    </p:spTree>
    <p:extLst>
      <p:ext uri="{BB962C8B-B14F-4D97-AF65-F5344CB8AC3E}">
        <p14:creationId xmlns:p14="http://schemas.microsoft.com/office/powerpoint/2010/main" val="297912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5268097" y="3575222"/>
            <a:ext cx="5820032" cy="171347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Rectangle 17"/>
          <p:cNvSpPr/>
          <p:nvPr/>
        </p:nvSpPr>
        <p:spPr>
          <a:xfrm>
            <a:off x="609600" y="3575222"/>
            <a:ext cx="4267200" cy="171347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508000" y="243682"/>
            <a:ext cx="11277600" cy="695432"/>
          </a:xfrm>
        </p:spPr>
        <p:txBody>
          <a:bodyPr/>
          <a:lstStyle/>
          <a:p>
            <a:r>
              <a:rPr lang="en-US" sz="2400" dirty="0" smtClean="0"/>
              <a:t>RTC Workshop – March 6, 2019 – Settlement Takeaways</a:t>
            </a:r>
            <a:endParaRPr lang="en-US" sz="2400" dirty="0"/>
          </a:p>
        </p:txBody>
      </p:sp>
      <p:sp>
        <p:nvSpPr>
          <p:cNvPr id="6" name="TextBox 5"/>
          <p:cNvSpPr txBox="1"/>
          <p:nvPr/>
        </p:nvSpPr>
        <p:spPr>
          <a:xfrm>
            <a:off x="906161" y="1088074"/>
            <a:ext cx="10181968" cy="2031325"/>
          </a:xfrm>
          <a:prstGeom prst="rect">
            <a:avLst/>
          </a:prstGeom>
          <a:noFill/>
        </p:spPr>
        <p:txBody>
          <a:bodyPr wrap="square" rtlCol="0">
            <a:spAutoFit/>
          </a:bodyPr>
          <a:lstStyle/>
          <a:p>
            <a:pPr marL="342900" indent="-342900">
              <a:buFont typeface="+mj-lt"/>
              <a:buAutoNum type="arabicPeriod"/>
            </a:pPr>
            <a:r>
              <a:rPr lang="en-US" dirty="0">
                <a:solidFill>
                  <a:schemeClr val="tx2"/>
                </a:solidFill>
              </a:rPr>
              <a:t>Full HSL, rather than HASL, is available to optimize energy and AS</a:t>
            </a:r>
          </a:p>
          <a:p>
            <a:pPr marL="342900" indent="-342900">
              <a:buFont typeface="+mj-lt"/>
              <a:buAutoNum type="arabicPeriod"/>
            </a:pPr>
            <a:r>
              <a:rPr lang="en-US" dirty="0" smtClean="0">
                <a:solidFill>
                  <a:schemeClr val="tx2"/>
                </a:solidFill>
              </a:rPr>
              <a:t>Demand curve for each AS product would be applied within SCED</a:t>
            </a:r>
          </a:p>
          <a:p>
            <a:pPr marL="342900" indent="-342900">
              <a:buFont typeface="+mj-lt"/>
              <a:buAutoNum type="arabicPeriod"/>
            </a:pPr>
            <a:r>
              <a:rPr lang="en-US" dirty="0" smtClean="0">
                <a:solidFill>
                  <a:schemeClr val="tx2"/>
                </a:solidFill>
              </a:rPr>
              <a:t>ORDC Adders no longer exist, rather offer-based prices for each AS type</a:t>
            </a:r>
          </a:p>
          <a:p>
            <a:pPr marL="342900" indent="-342900">
              <a:buFont typeface="+mj-lt"/>
              <a:buAutoNum type="arabicPeriod"/>
            </a:pPr>
            <a:r>
              <a:rPr lang="en-US" dirty="0" smtClean="0">
                <a:solidFill>
                  <a:schemeClr val="tx2"/>
                </a:solidFill>
              </a:rPr>
              <a:t>No more need for SASM</a:t>
            </a:r>
          </a:p>
          <a:p>
            <a:pPr marL="342900" indent="-342900">
              <a:buFont typeface="+mj-lt"/>
              <a:buAutoNum type="arabicPeriod"/>
            </a:pPr>
            <a:r>
              <a:rPr lang="en-US" dirty="0" smtClean="0">
                <a:solidFill>
                  <a:schemeClr val="tx2"/>
                </a:solidFill>
              </a:rPr>
              <a:t>15- minute Settlement, but SCED-weighting within to fully shadow, like </a:t>
            </a:r>
            <a:r>
              <a:rPr lang="en-US" dirty="0" err="1" smtClean="0">
                <a:solidFill>
                  <a:schemeClr val="tx2"/>
                </a:solidFill>
              </a:rPr>
              <a:t>BasePoint</a:t>
            </a:r>
            <a:endParaRPr lang="en-US" dirty="0" smtClean="0">
              <a:solidFill>
                <a:schemeClr val="tx2"/>
              </a:solidFill>
            </a:endParaRPr>
          </a:p>
          <a:p>
            <a:endParaRPr lang="en-US" dirty="0">
              <a:solidFill>
                <a:schemeClr val="tx2"/>
              </a:solidFill>
            </a:endParaRPr>
          </a:p>
          <a:p>
            <a:pPr marL="342900" indent="-342900">
              <a:buFont typeface="+mj-lt"/>
              <a:buAutoNum type="arabicPeriod"/>
            </a:pPr>
            <a:endParaRPr lang="en-US" dirty="0"/>
          </a:p>
        </p:txBody>
      </p:sp>
      <p:sp>
        <p:nvSpPr>
          <p:cNvPr id="7" name="TextBox 6"/>
          <p:cNvSpPr txBox="1"/>
          <p:nvPr/>
        </p:nvSpPr>
        <p:spPr>
          <a:xfrm>
            <a:off x="1029729" y="2640826"/>
            <a:ext cx="10404389" cy="646331"/>
          </a:xfrm>
          <a:prstGeom prst="rect">
            <a:avLst/>
          </a:prstGeom>
          <a:noFill/>
        </p:spPr>
        <p:txBody>
          <a:bodyPr wrap="square" rtlCol="0">
            <a:spAutoFit/>
          </a:bodyPr>
          <a:lstStyle/>
          <a:p>
            <a:endParaRPr lang="en-US" dirty="0" smtClean="0"/>
          </a:p>
          <a:p>
            <a:r>
              <a:rPr lang="en-US" dirty="0" smtClean="0"/>
              <a:t>New Imbalance Settlement (for each AS type) will parallel Energy Imbalance Settlement</a:t>
            </a:r>
            <a:endParaRPr lang="en-US" dirty="0"/>
          </a:p>
        </p:txBody>
      </p:sp>
      <p:sp>
        <p:nvSpPr>
          <p:cNvPr id="8" name="TextBox 7"/>
          <p:cNvSpPr txBox="1"/>
          <p:nvPr/>
        </p:nvSpPr>
        <p:spPr>
          <a:xfrm>
            <a:off x="840260" y="3748216"/>
            <a:ext cx="3871784" cy="1477328"/>
          </a:xfrm>
          <a:prstGeom prst="rect">
            <a:avLst/>
          </a:prstGeom>
          <a:noFill/>
        </p:spPr>
        <p:txBody>
          <a:bodyPr wrap="square" rtlCol="0">
            <a:spAutoFit/>
          </a:bodyPr>
          <a:lstStyle/>
          <a:p>
            <a:r>
              <a:rPr lang="en-US" dirty="0" smtClean="0"/>
              <a:t>RTRMPR * MEB </a:t>
            </a:r>
          </a:p>
          <a:p>
            <a:r>
              <a:rPr lang="en-US" dirty="0" smtClean="0"/>
              <a:t>      +            </a:t>
            </a:r>
            <a:endParaRPr lang="en-US" dirty="0"/>
          </a:p>
          <a:p>
            <a:r>
              <a:rPr lang="en-US" dirty="0" smtClean="0"/>
              <a:t>RTSPP * trades</a:t>
            </a:r>
          </a:p>
          <a:p>
            <a:r>
              <a:rPr lang="en-US" dirty="0" smtClean="0"/>
              <a:t>      =</a:t>
            </a:r>
            <a:endParaRPr lang="en-US" dirty="0"/>
          </a:p>
          <a:p>
            <a:r>
              <a:rPr lang="en-US" dirty="0" smtClean="0"/>
              <a:t>RTEIAMT Payment or Charge $</a:t>
            </a:r>
            <a:endParaRPr lang="en-US" dirty="0"/>
          </a:p>
        </p:txBody>
      </p:sp>
      <p:sp>
        <p:nvSpPr>
          <p:cNvPr id="9" name="TextBox 8"/>
          <p:cNvSpPr txBox="1"/>
          <p:nvPr/>
        </p:nvSpPr>
        <p:spPr>
          <a:xfrm>
            <a:off x="5589374" y="3748216"/>
            <a:ext cx="5589372" cy="1477328"/>
          </a:xfrm>
          <a:prstGeom prst="rect">
            <a:avLst/>
          </a:prstGeom>
          <a:noFill/>
        </p:spPr>
        <p:txBody>
          <a:bodyPr wrap="square" rtlCol="0">
            <a:spAutoFit/>
          </a:bodyPr>
          <a:lstStyle/>
          <a:p>
            <a:r>
              <a:rPr lang="en-US" dirty="0" smtClean="0"/>
              <a:t>RTASRP * RT award  </a:t>
            </a:r>
            <a:r>
              <a:rPr lang="en-US" sz="1200" dirty="0" smtClean="0"/>
              <a:t>(interval length-weighted)</a:t>
            </a:r>
          </a:p>
          <a:p>
            <a:r>
              <a:rPr lang="en-US" dirty="0" smtClean="0"/>
              <a:t>      +            </a:t>
            </a:r>
            <a:endParaRPr lang="en-US" dirty="0"/>
          </a:p>
          <a:p>
            <a:r>
              <a:rPr lang="en-US" dirty="0" smtClean="0"/>
              <a:t>RTASMCPC * DA award buy-back </a:t>
            </a:r>
            <a:r>
              <a:rPr lang="en-US" sz="1100" dirty="0" smtClean="0"/>
              <a:t>(SCED interval-weighted)</a:t>
            </a:r>
          </a:p>
          <a:p>
            <a:r>
              <a:rPr lang="en-US" dirty="0" smtClean="0"/>
              <a:t>      =</a:t>
            </a:r>
            <a:endParaRPr lang="en-US" dirty="0"/>
          </a:p>
          <a:p>
            <a:r>
              <a:rPr lang="en-US" dirty="0" smtClean="0"/>
              <a:t>RTASIAMT Payment or Charge $</a:t>
            </a:r>
            <a:endParaRPr lang="en-US" dirty="0"/>
          </a:p>
        </p:txBody>
      </p:sp>
      <p:sp>
        <p:nvSpPr>
          <p:cNvPr id="10" name="5-Point Star 9"/>
          <p:cNvSpPr/>
          <p:nvPr/>
        </p:nvSpPr>
        <p:spPr>
          <a:xfrm>
            <a:off x="524476" y="2796233"/>
            <a:ext cx="345989" cy="3231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5-Point Star 11"/>
          <p:cNvSpPr/>
          <p:nvPr/>
        </p:nvSpPr>
        <p:spPr>
          <a:xfrm>
            <a:off x="3626023" y="5692778"/>
            <a:ext cx="328139" cy="3231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083221" y="5605335"/>
            <a:ext cx="4854833" cy="646331"/>
          </a:xfrm>
          <a:prstGeom prst="rect">
            <a:avLst/>
          </a:prstGeom>
          <a:noFill/>
        </p:spPr>
        <p:txBody>
          <a:bodyPr wrap="square" rtlCol="0">
            <a:spAutoFit/>
          </a:bodyPr>
          <a:lstStyle/>
          <a:p>
            <a:r>
              <a:rPr lang="en-US" dirty="0" smtClean="0"/>
              <a:t>Workshop page has full presentation and scenario spreadsheet. Need Solver add-in.</a:t>
            </a:r>
            <a:endParaRPr lang="en-US" dirty="0"/>
          </a:p>
        </p:txBody>
      </p:sp>
    </p:spTree>
    <p:extLst>
      <p:ext uri="{BB962C8B-B14F-4D97-AF65-F5344CB8AC3E}">
        <p14:creationId xmlns:p14="http://schemas.microsoft.com/office/powerpoint/2010/main" val="667366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Updates </a:t>
            </a:r>
            <a:r>
              <a:rPr lang="en-US" dirty="0"/>
              <a:t>for implementation of NPRR </a:t>
            </a:r>
            <a:r>
              <a:rPr lang="en-US" dirty="0" smtClean="0"/>
              <a:t>845  (eff. 4/5/2019)</a:t>
            </a:r>
            <a:r>
              <a:rPr lang="en-US" dirty="0"/>
              <a:t/>
            </a:r>
            <a:br>
              <a:rPr lang="en-US" dirty="0"/>
            </a:br>
            <a:endParaRPr lang="en-US" dirty="0"/>
          </a:p>
        </p:txBody>
      </p:sp>
      <p:sp>
        <p:nvSpPr>
          <p:cNvPr id="3" name="Content Placeholder 2"/>
          <p:cNvSpPr>
            <a:spLocks noGrp="1"/>
          </p:cNvSpPr>
          <p:nvPr>
            <p:ph idx="1"/>
          </p:nvPr>
        </p:nvSpPr>
        <p:spPr>
          <a:xfrm>
            <a:off x="406400" y="939114"/>
            <a:ext cx="11379200" cy="4980919"/>
          </a:xfrm>
        </p:spPr>
        <p:txBody>
          <a:bodyPr/>
          <a:lstStyle/>
          <a:p>
            <a:pPr>
              <a:buFont typeface="Wingdings" panose="05000000000000000000" pitchFamily="2" charset="2"/>
              <a:buChar char="ü"/>
            </a:pPr>
            <a:r>
              <a:rPr lang="en-US" sz="2400" dirty="0" smtClean="0"/>
              <a:t>30-day notification:  M-D030119-01 Settlements</a:t>
            </a:r>
          </a:p>
          <a:p>
            <a:pPr>
              <a:buFont typeface="Wingdings" panose="05000000000000000000" pitchFamily="2" charset="2"/>
              <a:buChar char="ü"/>
            </a:pPr>
            <a:r>
              <a:rPr lang="en-US" sz="1800" dirty="0" smtClean="0"/>
              <a:t>Matrix Updates </a:t>
            </a:r>
          </a:p>
          <a:p>
            <a:pPr marL="0" indent="0">
              <a:buNone/>
            </a:pPr>
            <a:endParaRPr lang="en-US" sz="1800" b="1" dirty="0" smtClean="0"/>
          </a:p>
          <a:p>
            <a:pPr marL="0" indent="0">
              <a:buNone/>
            </a:pPr>
            <a:r>
              <a:rPr lang="en-US" sz="1800" dirty="0" smtClean="0"/>
              <a:t>RMRSBAMT  - Changes to hourly Standby Payments to reflect new RMR Rolling Equivalent Availability Factor</a:t>
            </a:r>
          </a:p>
          <a:p>
            <a:pPr marL="0" indent="0">
              <a:buNone/>
            </a:pPr>
            <a:endParaRPr lang="en-US" sz="1800" dirty="0" smtClean="0"/>
          </a:p>
          <a:p>
            <a:pPr marL="0" indent="0">
              <a:buNone/>
            </a:pPr>
            <a:r>
              <a:rPr lang="en-US" sz="1800" dirty="0" smtClean="0"/>
              <a:t>RMRRAMT </a:t>
            </a:r>
            <a:r>
              <a:rPr lang="en-US" sz="1800" dirty="0"/>
              <a:t>-  Charge to RMR QSE for lump sum of overpayments and contributed cap </a:t>
            </a:r>
            <a:r>
              <a:rPr lang="en-US" sz="1800" dirty="0" smtClean="0"/>
              <a:t>ex. </a:t>
            </a:r>
          </a:p>
          <a:p>
            <a:pPr marL="0" indent="0">
              <a:buNone/>
            </a:pPr>
            <a:r>
              <a:rPr lang="en-US" sz="1800" dirty="0"/>
              <a:t>	</a:t>
            </a:r>
            <a:r>
              <a:rPr lang="en-US" sz="1800" dirty="0" smtClean="0"/>
              <a:t>	One-time, </a:t>
            </a:r>
            <a:r>
              <a:rPr lang="en-US" sz="1800" dirty="0" err="1" smtClean="0"/>
              <a:t>Misc</a:t>
            </a:r>
            <a:r>
              <a:rPr lang="en-US" sz="1800" dirty="0" smtClean="0"/>
              <a:t> invoice. Replaces RMRCERAMT.</a:t>
            </a:r>
          </a:p>
          <a:p>
            <a:pPr marL="0" indent="0">
              <a:buNone/>
            </a:pPr>
            <a:endParaRPr lang="en-US" sz="1800" dirty="0"/>
          </a:p>
          <a:p>
            <a:pPr marL="0" indent="0">
              <a:buNone/>
            </a:pPr>
            <a:r>
              <a:rPr lang="en-US" sz="1800" dirty="0" smtClean="0"/>
              <a:t>LARMRRAMT – Returns RMR Cap Ex </a:t>
            </a:r>
            <a:r>
              <a:rPr lang="en-US" sz="1800" b="1" dirty="0" smtClean="0"/>
              <a:t>and</a:t>
            </a:r>
            <a:r>
              <a:rPr lang="en-US" sz="1800" dirty="0" smtClean="0"/>
              <a:t> Overpayments to Load</a:t>
            </a:r>
          </a:p>
          <a:p>
            <a:pPr marL="0" indent="0">
              <a:buNone/>
            </a:pPr>
            <a:r>
              <a:rPr lang="en-US" sz="1800" dirty="0"/>
              <a:t>	</a:t>
            </a:r>
            <a:r>
              <a:rPr lang="en-US" sz="1800" dirty="0" smtClean="0"/>
              <a:t>	One-time, </a:t>
            </a:r>
            <a:r>
              <a:rPr lang="en-US" sz="1800" dirty="0" err="1" smtClean="0"/>
              <a:t>Misc</a:t>
            </a:r>
            <a:r>
              <a:rPr lang="en-US" sz="1800" dirty="0" smtClean="0"/>
              <a:t> invoice. Replaces LARMRCERAMT</a:t>
            </a:r>
          </a:p>
          <a:p>
            <a:pPr marL="0" indent="0">
              <a:buNone/>
            </a:pPr>
            <a:endParaRPr lang="en-US" sz="1800" dirty="0" smtClean="0"/>
          </a:p>
          <a:p>
            <a:pPr marL="0" indent="0">
              <a:buNone/>
            </a:pPr>
            <a:r>
              <a:rPr lang="en-US" sz="1800" dirty="0" smtClean="0"/>
              <a:t>LARMROEIAMT – Uplift of RMR Miscellaneous Expenses to Load </a:t>
            </a:r>
          </a:p>
          <a:p>
            <a:pPr marL="0" indent="0">
              <a:buNone/>
            </a:pPr>
            <a:r>
              <a:rPr lang="en-US" sz="1800" dirty="0"/>
              <a:t>	</a:t>
            </a:r>
            <a:r>
              <a:rPr lang="en-US" sz="1800" dirty="0" smtClean="0"/>
              <a:t>	One-time, </a:t>
            </a:r>
            <a:r>
              <a:rPr lang="en-US" sz="1800" dirty="0" err="1" smtClean="0"/>
              <a:t>Misc</a:t>
            </a:r>
            <a:r>
              <a:rPr lang="en-US" sz="1800" dirty="0" smtClean="0"/>
              <a:t> invoice</a:t>
            </a:r>
            <a:endParaRPr lang="en-US" sz="1800" b="1" dirty="0" smtClean="0"/>
          </a:p>
          <a:p>
            <a:pPr marL="0" indent="0">
              <a:buNone/>
            </a:pPr>
            <a:endParaRPr lang="en-US" sz="2400" b="1" dirty="0"/>
          </a:p>
          <a:p>
            <a:pPr>
              <a:buFont typeface="Wingdings" panose="05000000000000000000" pitchFamily="2" charset="2"/>
              <a:buChar char="ü"/>
            </a:pPr>
            <a:endParaRPr lang="en-US" sz="2400" b="1" dirty="0" smtClean="0"/>
          </a:p>
          <a:p>
            <a:pPr marL="0" indent="0">
              <a:buNone/>
            </a:pPr>
            <a:endParaRPr lang="en-US" sz="2400" dirty="0"/>
          </a:p>
          <a:p>
            <a:pPr>
              <a:buFont typeface="Wingdings" panose="05000000000000000000" pitchFamily="2" charset="2"/>
              <a:buChar char="ü"/>
            </a:pPr>
            <a:endParaRPr lang="en-US" sz="2400" dirty="0" smtClean="0"/>
          </a:p>
        </p:txBody>
      </p:sp>
    </p:spTree>
    <p:extLst>
      <p:ext uri="{BB962C8B-B14F-4D97-AF65-F5344CB8AC3E}">
        <p14:creationId xmlns:p14="http://schemas.microsoft.com/office/powerpoint/2010/main" val="880202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74725" y="1919416"/>
            <a:ext cx="5527589" cy="984885"/>
          </a:xfrm>
          <a:prstGeom prst="rect">
            <a:avLst/>
          </a:prstGeom>
          <a:noFill/>
        </p:spPr>
        <p:txBody>
          <a:bodyPr wrap="square" rtlCol="0">
            <a:spAutoFit/>
          </a:bodyPr>
          <a:lstStyle/>
          <a:p>
            <a:r>
              <a:rPr lang="en-US" sz="4000" dirty="0" smtClean="0"/>
              <a:t>QUESTIONS?</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50" y="2628900"/>
            <a:ext cx="2857500" cy="1600200"/>
          </a:xfrm>
          <a:prstGeom prst="rect">
            <a:avLst/>
          </a:prstGeom>
        </p:spPr>
      </p:pic>
    </p:spTree>
    <p:extLst>
      <p:ext uri="{BB962C8B-B14F-4D97-AF65-F5344CB8AC3E}">
        <p14:creationId xmlns:p14="http://schemas.microsoft.com/office/powerpoint/2010/main" val="279018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500" fill="hold"/>
                                        <p:tgtEl>
                                          <p:spTgt spid="3"/>
                                        </p:tgtEl>
                                        <p:attrNameLst>
                                          <p:attrName>ppt_w</p:attrName>
                                        </p:attrNameLst>
                                      </p:cBhvr>
                                      <p:tavLst>
                                        <p:tav tm="0">
                                          <p:val>
                                            <p:fltVal val="0"/>
                                          </p:val>
                                        </p:tav>
                                        <p:tav tm="100000">
                                          <p:val>
                                            <p:strVal val="#ppt_w"/>
                                          </p:val>
                                        </p:tav>
                                      </p:tavLst>
                                    </p:anim>
                                    <p:anim calcmode="lin" valueType="num">
                                      <p:cBhvr>
                                        <p:cTn id="8" dur="2500" fill="hold"/>
                                        <p:tgtEl>
                                          <p:spTgt spid="3"/>
                                        </p:tgtEl>
                                        <p:attrNameLst>
                                          <p:attrName>ppt_h</p:attrName>
                                        </p:attrNameLst>
                                      </p:cBhvr>
                                      <p:tavLst>
                                        <p:tav tm="0">
                                          <p:val>
                                            <p:fltVal val="0"/>
                                          </p:val>
                                        </p:tav>
                                        <p:tav tm="100000">
                                          <p:val>
                                            <p:strVal val="#ppt_h"/>
                                          </p:val>
                                        </p:tav>
                                      </p:tavLst>
                                    </p:anim>
                                    <p:anim calcmode="lin" valueType="num">
                                      <p:cBhvr>
                                        <p:cTn id="9" dur="2500" fill="hold"/>
                                        <p:tgtEl>
                                          <p:spTgt spid="3"/>
                                        </p:tgtEl>
                                        <p:attrNameLst>
                                          <p:attrName>style.rotation</p:attrName>
                                        </p:attrNameLst>
                                      </p:cBhvr>
                                      <p:tavLst>
                                        <p:tav tm="0">
                                          <p:val>
                                            <p:fltVal val="90"/>
                                          </p:val>
                                        </p:tav>
                                        <p:tav tm="100000">
                                          <p:val>
                                            <p:fltVal val="0"/>
                                          </p:val>
                                        </p:tav>
                                      </p:tavLst>
                                    </p:anim>
                                    <p:animEffect transition="in" filter="fade">
                                      <p:cBhvr>
                                        <p:cTn id="10" dur="2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11099</TotalTime>
  <Words>274</Words>
  <Application>Microsoft Office PowerPoint</Application>
  <PresentationFormat>Widescreen</PresentationFormat>
  <Paragraphs>58</Paragraphs>
  <Slides>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Arial</vt:lpstr>
      <vt:lpstr>Arial Black</vt:lpstr>
      <vt:lpstr>Calibri</vt:lpstr>
      <vt:lpstr>Calibri Light</vt:lpstr>
      <vt:lpstr>Wingdings</vt:lpstr>
      <vt:lpstr>Office Theme</vt:lpstr>
      <vt:lpstr>1_Custom Design</vt:lpstr>
      <vt:lpstr>1_Office Theme</vt:lpstr>
      <vt:lpstr>PowerPoint Presentation</vt:lpstr>
      <vt:lpstr>TAC Subcommittee Working Group Review</vt:lpstr>
      <vt:lpstr>MSWG scope approved by WMS</vt:lpstr>
      <vt:lpstr>NPRR917 Nodal Pricing for Settlement Only Distribution Generators (SODGs) and Settlement Only Transmission Generators (SOTGs) </vt:lpstr>
      <vt:lpstr>RTC Workshop – March 6, 2019 – Settlement Takeaways</vt:lpstr>
      <vt:lpstr>Updates for implementation of NPRR 845  (eff. 4/5/2019) </vt:lpstr>
      <vt:lpstr>PowerPoint Presentation</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Boisseau</dc:creator>
  <cp:lastModifiedBy>Heather Boisseau</cp:lastModifiedBy>
  <cp:revision>223</cp:revision>
  <cp:lastPrinted>2016-07-25T13:59:58Z</cp:lastPrinted>
  <dcterms:created xsi:type="dcterms:W3CDTF">2016-07-13T16:53:36Z</dcterms:created>
  <dcterms:modified xsi:type="dcterms:W3CDTF">2019-03-21T18:01:03Z</dcterms:modified>
</cp:coreProperties>
</file>