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1" r:id="rId2"/>
  </p:sldMasterIdLst>
  <p:notesMasterIdLst>
    <p:notesMasterId r:id="rId4"/>
  </p:notesMasterIdLst>
  <p:handoutMasterIdLst>
    <p:handoutMasterId r:id="rId5"/>
  </p:handoutMasterIdLst>
  <p:sldIdLst>
    <p:sldId id="461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>
          <p15:clr>
            <a:srgbClr val="A4A3A4"/>
          </p15:clr>
        </p15:guide>
        <p15:guide id="2" orient="horz" pos="709">
          <p15:clr>
            <a:srgbClr val="A4A3A4"/>
          </p15:clr>
        </p15:guide>
        <p15:guide id="3" orient="horz" pos="149">
          <p15:clr>
            <a:srgbClr val="A4A3A4"/>
          </p15:clr>
        </p15:guide>
        <p15:guide id="4" orient="horz" pos="845">
          <p15:clr>
            <a:srgbClr val="A4A3A4"/>
          </p15:clr>
        </p15:guide>
        <p15:guide id="5" orient="horz" pos="971">
          <p15:clr>
            <a:srgbClr val="A4A3A4"/>
          </p15:clr>
        </p15:guide>
        <p15:guide id="6" orient="horz" pos="281">
          <p15:clr>
            <a:srgbClr val="A4A3A4"/>
          </p15:clr>
        </p15:guide>
        <p15:guide id="7" orient="horz" pos="719">
          <p15:clr>
            <a:srgbClr val="A4A3A4"/>
          </p15:clr>
        </p15:guide>
        <p15:guide id="8" pos="574">
          <p15:clr>
            <a:srgbClr val="A4A3A4"/>
          </p15:clr>
        </p15:guide>
        <p15:guide id="9" pos="5466">
          <p15:clr>
            <a:srgbClr val="A4A3A4"/>
          </p15:clr>
        </p15:guide>
        <p15:guide id="10" pos="2925">
          <p15:clr>
            <a:srgbClr val="A4A3A4"/>
          </p15:clr>
        </p15:guide>
        <p15:guide id="11" pos="1338">
          <p15:clr>
            <a:srgbClr val="A4A3A4"/>
          </p15:clr>
        </p15:guide>
        <p15:guide id="12" pos="5193">
          <p15:clr>
            <a:srgbClr val="A4A3A4"/>
          </p15:clr>
        </p15:guide>
        <p15:guide id="13" pos="4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EE"/>
    <a:srgbClr val="FB0D9B"/>
    <a:srgbClr val="FFFFCC"/>
    <a:srgbClr val="000066"/>
    <a:srgbClr val="008000"/>
    <a:srgbClr val="000099"/>
    <a:srgbClr val="006600"/>
    <a:srgbClr val="808000"/>
    <a:srgbClr val="66CCFF"/>
    <a:srgbClr val="CCE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5994" autoAdjust="0"/>
  </p:normalViewPr>
  <p:slideViewPr>
    <p:cSldViewPr showGuides="1">
      <p:cViewPr varScale="1">
        <p:scale>
          <a:sx n="110" d="100"/>
          <a:sy n="110" d="100"/>
        </p:scale>
        <p:origin x="1644" y="102"/>
      </p:cViewPr>
      <p:guideLst>
        <p:guide orient="horz" pos="3936"/>
        <p:guide orient="horz" pos="709"/>
        <p:guide orient="horz" pos="149"/>
        <p:guide orient="horz" pos="845"/>
        <p:guide orient="horz" pos="971"/>
        <p:guide orient="horz" pos="281"/>
        <p:guide orient="horz" pos="719"/>
        <p:guide pos="574"/>
        <p:guide pos="5466"/>
        <p:guide pos="2925"/>
        <p:guide pos="1338"/>
        <p:guide pos="5193"/>
        <p:guide pos="4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50"/>
    </p:cViewPr>
  </p:sorterViewPr>
  <p:notesViewPr>
    <p:cSldViewPr showGuides="1">
      <p:cViewPr varScale="1">
        <p:scale>
          <a:sx n="79" d="100"/>
          <a:sy n="79" d="100"/>
        </p:scale>
        <p:origin x="-1962" y="-90"/>
      </p:cViewPr>
      <p:guideLst>
        <p:guide orient="horz" pos="2909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1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/>
          <a:lstStyle>
            <a:lvl1pPr algn="r">
              <a:defRPr sz="1100"/>
            </a:lvl1pPr>
          </a:lstStyle>
          <a:p>
            <a:fld id="{78688C09-A274-4C07-9395-CBE67C0DE912}" type="datetimeFigureOut">
              <a:rPr lang="en-US" smtClean="0"/>
              <a:pPr/>
              <a:t>3/21/2019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9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 anchor="b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 anchor="b"/>
          <a:lstStyle>
            <a:lvl1pPr algn="r">
              <a:defRPr sz="1100"/>
            </a:lvl1pPr>
          </a:lstStyle>
          <a:p>
            <a:fld id="{18B005D9-1AAC-4E6D-B9B3-BB8CB4FD9D3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114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1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/>
          <a:lstStyle>
            <a:lvl1pPr algn="r">
              <a:defRPr sz="1100"/>
            </a:lvl1pPr>
          </a:lstStyle>
          <a:p>
            <a:fld id="{E8910CE4-810D-4C84-B7AD-48C304FEA169}" type="datetimeFigureOut">
              <a:rPr lang="en-US" smtClean="0"/>
              <a:pPr/>
              <a:t>3/21/2019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777" tIns="43889" rIns="87777" bIns="438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9" y="4387136"/>
            <a:ext cx="5560060" cy="4156234"/>
          </a:xfrm>
          <a:prstGeom prst="rect">
            <a:avLst/>
          </a:prstGeom>
        </p:spPr>
        <p:txBody>
          <a:bodyPr vert="horz" lIns="87777" tIns="43889" rIns="87777" bIns="438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9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 anchor="b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87777" tIns="43889" rIns="87777" bIns="43889" rtlCol="0" anchor="b"/>
          <a:lstStyle>
            <a:lvl1pPr algn="r">
              <a:defRPr sz="1100"/>
            </a:lvl1pPr>
          </a:lstStyle>
          <a:p>
            <a:fld id="{DE799493-6412-4470-9830-D005B358D66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11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97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0" y="228599"/>
            <a:ext cx="8675688" cy="51646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" pitchFamily="18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2" y="295200"/>
            <a:ext cx="77004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3/21/2019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- 1 Line Heading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2" y="295200"/>
            <a:ext cx="77004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>
          <a:xfrm>
            <a:off x="904875" y="1310400"/>
            <a:ext cx="7772400" cy="5071350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ct val="120000"/>
              </a:lnSpc>
              <a:buSzPct val="75000"/>
              <a:buFontTx/>
              <a:buBlip>
                <a:blip r:embed="rId2"/>
              </a:buBlip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89323" y="6470359"/>
            <a:ext cx="2520000" cy="324000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0" y="228600"/>
            <a:ext cx="8675688" cy="8937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 Medium" pitchFamily="2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2" y="295200"/>
            <a:ext cx="7700400" cy="74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900000" y="648000"/>
            <a:ext cx="7380000" cy="5633999"/>
            <a:chOff x="900000" y="648000"/>
            <a:chExt cx="7380000" cy="5633999"/>
          </a:xfrm>
        </p:grpSpPr>
        <p:sp>
          <p:nvSpPr>
            <p:cNvPr id="13" name="Rectangle 4"/>
            <p:cNvSpPr>
              <a:spLocks noChangeArrowheads="1"/>
            </p:cNvSpPr>
            <p:nvPr userDrawn="1"/>
          </p:nvSpPr>
          <p:spPr bwMode="auto">
            <a:xfrm flipH="1">
              <a:off x="900000" y="1367999"/>
              <a:ext cx="6661152" cy="491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dirty="0"/>
            </a:p>
          </p:txBody>
        </p:sp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648000"/>
              <a:ext cx="6660000" cy="4914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dirty="0"/>
            </a:p>
          </p:txBody>
        </p:sp>
        <p:sp>
          <p:nvSpPr>
            <p:cNvPr id="23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1367999"/>
              <a:ext cx="5940000" cy="4194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dirty="0"/>
            </a:p>
          </p:txBody>
        </p: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782070" y="3198783"/>
            <a:ext cx="5603468" cy="1362075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20000"/>
              </a:lnSpc>
              <a:defRPr sz="1600" b="0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782070" y="2379407"/>
            <a:ext cx="5603468" cy="7416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20000"/>
              </a:lnSpc>
              <a:buNone/>
              <a:defRPr sz="2400" b="1" cap="none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782070" y="1415008"/>
            <a:ext cx="2243127" cy="964626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6000">
                <a:solidFill>
                  <a:schemeClr val="accent2"/>
                </a:solidFill>
                <a:latin typeface="Futura Light" pitchFamily="2" charset="0"/>
              </a:defRPr>
            </a:lvl1pPr>
          </a:lstStyle>
          <a:p>
            <a:pPr lvl="0"/>
            <a:r>
              <a:rPr lang="en-GB" dirty="0"/>
              <a:t>0.0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900000" y="648000"/>
            <a:ext cx="7380000" cy="5633999"/>
            <a:chOff x="900000" y="648000"/>
            <a:chExt cx="7380000" cy="5633999"/>
          </a:xfrm>
        </p:grpSpPr>
        <p:sp>
          <p:nvSpPr>
            <p:cNvPr id="10" name="Rectangle 4"/>
            <p:cNvSpPr>
              <a:spLocks noChangeArrowheads="1"/>
            </p:cNvSpPr>
            <p:nvPr userDrawn="1"/>
          </p:nvSpPr>
          <p:spPr bwMode="auto">
            <a:xfrm flipH="1">
              <a:off x="900000" y="1367999"/>
              <a:ext cx="6661152" cy="4914000"/>
            </a:xfrm>
            <a:prstGeom prst="rect">
              <a:avLst/>
            </a:prstGeom>
            <a:solidFill>
              <a:srgbClr val="FCEC8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dirty="0"/>
            </a:p>
          </p:txBody>
        </p:sp>
        <p:sp>
          <p:nvSpPr>
            <p:cNvPr id="11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648000"/>
              <a:ext cx="6660000" cy="4914000"/>
            </a:xfrm>
            <a:prstGeom prst="rect">
              <a:avLst/>
            </a:prstGeom>
            <a:solidFill>
              <a:srgbClr val="FAE37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dirty="0"/>
            </a:p>
          </p:txBody>
        </p:sp>
        <p:sp>
          <p:nvSpPr>
            <p:cNvPr id="12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1367999"/>
              <a:ext cx="5940000" cy="4194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dirty="0"/>
            </a:p>
          </p:txBody>
        </p:sp>
      </p:grpSp>
      <p:sp>
        <p:nvSpPr>
          <p:cNvPr id="3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782069" y="1440000"/>
            <a:ext cx="2520000" cy="90000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6000">
                <a:solidFill>
                  <a:schemeClr val="accent2"/>
                </a:solidFill>
                <a:latin typeface="Futura Light" pitchFamily="2" charset="0"/>
              </a:defRPr>
            </a:lvl1pPr>
          </a:lstStyle>
          <a:p>
            <a:pPr lvl="0"/>
            <a:r>
              <a:rPr lang="en-GB" dirty="0"/>
              <a:t>Q &amp; A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Mandator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ell-2010-Pecten-RGBpc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02000" y="2343715"/>
            <a:ext cx="2340000" cy="217057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- 1 Line Heading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228599"/>
            <a:ext cx="8675688" cy="51646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" pitchFamily="18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2" y="295200"/>
            <a:ext cx="77004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>
          <a:xfrm>
            <a:off x="904875" y="1310400"/>
            <a:ext cx="7772400" cy="5071350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ct val="120000"/>
              </a:lnSpc>
              <a:buSzPct val="75000"/>
              <a:buFontTx/>
              <a:buBlip>
                <a:blip r:embed="rId2"/>
              </a:buBlip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89323" y="6470359"/>
            <a:ext cx="2520000" cy="324000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3/21/2019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51" y="6550025"/>
            <a:ext cx="26667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6" r:id="rId7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none" baseline="0">
          <a:solidFill>
            <a:srgbClr val="D42E12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chemeClr val="accent2"/>
        </a:buClr>
        <a:buSzPct val="75000"/>
        <a:buFontTx/>
        <a:buBlip>
          <a:blip r:embed="rId9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spcBef>
          <a:spcPct val="20000"/>
        </a:spcBef>
        <a:buFont typeface="Futura Medium" pitchFamily="2" charset="0"/>
        <a:buChar char="—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180975" algn="l" defTabSz="914400" rtl="0" eaLnBrk="1" latinLnBrk="0" hangingPunct="1">
        <a:spcBef>
          <a:spcPct val="20000"/>
        </a:spcBef>
        <a:buFont typeface="Futura Medium" pitchFamily="2" charset="0"/>
        <a:buChar char="—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0975" algn="l" defTabSz="914400" rtl="0" eaLnBrk="1" latinLnBrk="0" hangingPunct="1">
        <a:spcBef>
          <a:spcPct val="20000"/>
        </a:spcBef>
        <a:buFont typeface="Futura Medium" pitchFamily="2" charset="0"/>
        <a:buChar char="—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E081A-3C30-4262-9F2D-721AD9BBE421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BAE6A-B452-4007-8177-56DD05163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342844"/>
            <a:ext cx="7700400" cy="419156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rgbClr val="D42E12"/>
                </a:solidFill>
                <a:latin typeface="Calibri" pitchFamily="34" charset="0"/>
              </a:rPr>
              <a:t>Sample of Transmission Outage Extension &amp; Auction Timing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2BAE6A-B452-4007-8177-56DD051636F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gray">
          <a:xfrm>
            <a:off x="900112" y="3163034"/>
            <a:ext cx="7700400" cy="14089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35941" tIns="35941" rIns="35941" bIns="35941"/>
          <a:lstStyle/>
          <a:p>
            <a:pPr marL="180975" indent="-180975" defTabSz="762000" eaLnBrk="0" hangingPunct="0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GB" altLang="zh-CN" sz="1600" dirty="0">
                <a:latin typeface="Calibri" pitchFamily="34" charset="0"/>
              </a:rPr>
              <a:t>What are the reasons for multiple times of extension?</a:t>
            </a:r>
          </a:p>
          <a:p>
            <a:pPr marL="180975" indent="-180975" defTabSz="762000" eaLnBrk="0" hangingPunct="0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GB" altLang="zh-CN" sz="1600" dirty="0">
                <a:latin typeface="Calibri" pitchFamily="34" charset="0"/>
              </a:rPr>
              <a:t>Since these were more than 2 weeks extension, should it be known ahead of time?</a:t>
            </a:r>
          </a:p>
          <a:p>
            <a:pPr marL="180975" indent="-180975" defTabSz="762000" eaLnBrk="0" hangingPunct="0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GB" altLang="zh-CN" sz="1600" dirty="0">
                <a:latin typeface="Calibri" pitchFamily="34" charset="0"/>
              </a:rPr>
              <a:t>Why submitting a new outage in short of time and passing the monthly auction closed deadline?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FE4EEB-A9D9-406C-990C-B06EAA96C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603" y="914400"/>
            <a:ext cx="8858794" cy="203099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hell layouts without footer">
  <a:themeElements>
    <a:clrScheme name="Shell - Colours">
      <a:dk1>
        <a:srgbClr val="595959"/>
      </a:dk1>
      <a:lt1>
        <a:srgbClr val="FFFFFF"/>
      </a:lt1>
      <a:dk2>
        <a:srgbClr val="999999"/>
      </a:dk2>
      <a:lt2>
        <a:srgbClr val="CCCCCC"/>
      </a:lt2>
      <a:accent1>
        <a:srgbClr val="F7D117"/>
      </a:accent1>
      <a:accent2>
        <a:srgbClr val="D42E12"/>
      </a:accent2>
      <a:accent3>
        <a:srgbClr val="003882"/>
      </a:accent3>
      <a:accent4>
        <a:srgbClr val="611759"/>
      </a:accent4>
      <a:accent5>
        <a:srgbClr val="00824A"/>
      </a:accent5>
      <a:accent6>
        <a:srgbClr val="DE8703"/>
      </a:accent6>
      <a:hlink>
        <a:srgbClr val="000000"/>
      </a:hlink>
      <a:folHlink>
        <a:srgbClr val="000000"/>
      </a:folHlink>
    </a:clrScheme>
    <a:fontScheme name="Shell - Fonts">
      <a:majorFont>
        <a:latin typeface="Futura Medium"/>
        <a:ea typeface=""/>
        <a:cs typeface=""/>
      </a:majorFont>
      <a:minorFont>
        <a:latin typeface="Futur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6451</TotalTime>
  <Words>54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宋体</vt:lpstr>
      <vt:lpstr>Arial</vt:lpstr>
      <vt:lpstr>Calibri</vt:lpstr>
      <vt:lpstr>Futura</vt:lpstr>
      <vt:lpstr>Futura Light</vt:lpstr>
      <vt:lpstr>Futura Medium</vt:lpstr>
      <vt:lpstr>Wingdings</vt:lpstr>
      <vt:lpstr>Shell layouts without footer</vt:lpstr>
      <vt:lpstr>Office Theme</vt:lpstr>
      <vt:lpstr>Sample of Transmission Outage Extension &amp; Auction Timing </vt:lpstr>
    </vt:vector>
  </TitlesOfParts>
  <Company>Shell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TITLE: FUTURA MEDIUM 24PT emboldened Up to Three Lines All Capital or Title Case</dc:title>
  <dc:creator>Bowman, Beth A SENA-STE/3</dc:creator>
  <cp:lastModifiedBy>Chai, Soon-Kin</cp:lastModifiedBy>
  <cp:revision>901</cp:revision>
  <cp:lastPrinted>2018-07-16T22:01:58Z</cp:lastPrinted>
  <dcterms:created xsi:type="dcterms:W3CDTF">2010-04-19T14:12:33Z</dcterms:created>
  <dcterms:modified xsi:type="dcterms:W3CDTF">2019-03-21T13:55:50Z</dcterms:modified>
</cp:coreProperties>
</file>