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76" r:id="rId4"/>
    <p:sldId id="275" r:id="rId5"/>
    <p:sldId id="274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63" autoAdjust="0"/>
    <p:restoredTop sz="94660"/>
  </p:normalViewPr>
  <p:slideViewPr>
    <p:cSldViewPr>
      <p:cViewPr varScale="1">
        <p:scale>
          <a:sx n="69" d="100"/>
          <a:sy n="69" d="100"/>
        </p:scale>
        <p:origin x="-18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280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81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283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4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64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5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44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1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45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963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9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46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1/9/2018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December TAC &amp; Board of Directors Update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1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1/9/2018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December TAC &amp; Board of Directors Update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25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mktrules/issues/RMGRR15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rcot.com/mktrules/issues/RMGRR15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March 27, </a:t>
            </a:r>
            <a:r>
              <a:rPr lang="en-US" sz="3200" b="1" dirty="0"/>
              <a:t>2019</a:t>
            </a:r>
            <a:br>
              <a:rPr lang="en-US" sz="3200" b="1" dirty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/>
              <a:t>RMS Update to TAC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Jim Lee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/>
              <a:t>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143000"/>
            <a:ext cx="7391400" cy="4876800"/>
          </a:xfrm>
        </p:spPr>
        <p:txBody>
          <a:bodyPr>
            <a:normAutofit/>
          </a:bodyPr>
          <a:lstStyle/>
          <a:p>
            <a:pPr indent="-365760">
              <a:buFont typeface="Wingdings" panose="05000000000000000000" pitchFamily="2" charset="2"/>
              <a:buChar char="§"/>
            </a:pPr>
            <a:endParaRPr lang="en-US" sz="1100" b="1" u="sng" dirty="0" smtClean="0"/>
          </a:p>
          <a:p>
            <a:pPr marL="182880" indent="-457200">
              <a:buFont typeface="+mj-lt"/>
              <a:buAutoNum type="arabicPeriod"/>
            </a:pPr>
            <a:r>
              <a:rPr lang="en-US" b="1" u="sng" dirty="0" smtClean="0">
                <a:hlinkClick r:id="rId3"/>
              </a:rPr>
              <a:t>RMGRR 158</a:t>
            </a:r>
            <a:r>
              <a:rPr lang="en-US" b="1" dirty="0" smtClean="0"/>
              <a:t>, </a:t>
            </a:r>
            <a:r>
              <a:rPr lang="en-US" b="1" i="1" dirty="0"/>
              <a:t>Revisions to Emergency Operating Procedures for Extended Unplanned System Outages</a:t>
            </a:r>
            <a:r>
              <a:rPr lang="en-US" b="1" dirty="0" smtClean="0"/>
              <a:t>. </a:t>
            </a:r>
          </a:p>
          <a:p>
            <a:pPr marL="669798" lvl="3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Codifies </a:t>
            </a:r>
            <a:r>
              <a:rPr lang="en-US" sz="1600" dirty="0"/>
              <a:t>Competitive Retailer (CR) responsibilities during an extended unplanned system outage.</a:t>
            </a:r>
          </a:p>
          <a:p>
            <a:pPr indent="-365760">
              <a:buFont typeface="Wingdings" panose="05000000000000000000" pitchFamily="2" charset="2"/>
              <a:buChar char="§"/>
            </a:pPr>
            <a:endParaRPr lang="en-US" sz="1600" b="1" u="sng" dirty="0" smtClean="0"/>
          </a:p>
          <a:p>
            <a:pPr marL="182880" indent="-457200">
              <a:buFont typeface="+mj-lt"/>
              <a:buAutoNum type="arabicPeriod" startAt="2"/>
            </a:pPr>
            <a:r>
              <a:rPr lang="en-US" b="1" u="sng" dirty="0" smtClean="0">
                <a:hlinkClick r:id="rId4"/>
              </a:rPr>
              <a:t>RMGRR 159</a:t>
            </a:r>
            <a:r>
              <a:rPr lang="en-US" b="1" dirty="0" smtClean="0"/>
              <a:t>, </a:t>
            </a:r>
            <a:r>
              <a:rPr lang="en-US" b="1" i="1" dirty="0"/>
              <a:t>Related to NPRR908, Revisions to Mass Transition Processes. </a:t>
            </a:r>
            <a:endParaRPr lang="en-US" b="1" i="1" dirty="0" smtClean="0"/>
          </a:p>
          <a:p>
            <a:pPr marL="669798" lvl="3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Provides clarification to the Mass Transition processes and communications: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Shortens required minimum timeline for initial notification to affected parties from 2 hours to 1 hour – likely reducing the Mass Transition timeline by a day.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Allows preliminary notification of Mass Transition to affected TDSPs, POLRs and PUCT Staff as long as Protected Information is not disclosed.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Clarifies that ERCOT may coordinate periodic testing of Mass Transition systems and processes with Market Participants.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604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Voting Items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143000"/>
            <a:ext cx="7391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b="1" u="sng" dirty="0" smtClean="0"/>
              <a:t>2019 RMS Leadership: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Jim Lee (AEP) – Chair</a:t>
            </a:r>
          </a:p>
          <a:p>
            <a:pPr marL="0" indent="0">
              <a:buNone/>
            </a:pPr>
            <a:r>
              <a:rPr lang="en-US" dirty="0" smtClean="0"/>
              <a:t>	Eric </a:t>
            </a:r>
            <a:r>
              <a:rPr lang="en-US" dirty="0" err="1" smtClean="0"/>
              <a:t>Blakey</a:t>
            </a:r>
            <a:r>
              <a:rPr lang="en-US" dirty="0" smtClean="0"/>
              <a:t> (Just Energy) – Vice Chair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b="1" u="sng" dirty="0"/>
              <a:t>2019 RMS </a:t>
            </a:r>
            <a:r>
              <a:rPr lang="en-US" b="1" u="sng" dirty="0" smtClean="0"/>
              <a:t>Goals</a:t>
            </a:r>
            <a:endParaRPr lang="en-US" b="1" u="sng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62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7061" y="426732"/>
            <a:ext cx="7518400" cy="646113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RMS Workshop Update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143000"/>
            <a:ext cx="7391400" cy="4876800"/>
          </a:xfrm>
        </p:spPr>
        <p:txBody>
          <a:bodyPr>
            <a:normAutofit/>
          </a:bodyPr>
          <a:lstStyle/>
          <a:p>
            <a:pPr indent="-365760">
              <a:buFont typeface="Wingdings" panose="05000000000000000000" pitchFamily="2" charset="2"/>
              <a:buChar char="§"/>
            </a:pPr>
            <a:endParaRPr lang="en-US" sz="1100" b="1" u="sng" dirty="0" smtClean="0"/>
          </a:p>
          <a:p>
            <a:pPr indent="-365760">
              <a:buFont typeface="Wingdings" panose="05000000000000000000" pitchFamily="2" charset="2"/>
              <a:buChar char="§"/>
            </a:pPr>
            <a:r>
              <a:rPr lang="en-US" b="1" dirty="0" smtClean="0"/>
              <a:t>2019 Summer Preparedness Workshop – </a:t>
            </a:r>
            <a:r>
              <a:rPr lang="en-US" b="1" i="1" dirty="0" smtClean="0"/>
              <a:t>March 4, 2019</a:t>
            </a:r>
          </a:p>
          <a:p>
            <a:pPr marL="384048" lvl="3" indent="0">
              <a:buNone/>
            </a:pPr>
            <a:r>
              <a:rPr lang="en-US" sz="1600" dirty="0" smtClean="0"/>
              <a:t>Discussed energy emergency procedures and roles/responsibilities for ERCOT, TDSPs and CRs in preparation for 2019 summer.</a:t>
            </a:r>
          </a:p>
          <a:p>
            <a:pPr marL="852678" lvl="4" indent="-285750"/>
            <a:r>
              <a:rPr lang="en-US" sz="1600" dirty="0" smtClean="0"/>
              <a:t>Reviewed Market Notice process and information channels available to CRs for Customer communications during an energy emergency situation.</a:t>
            </a:r>
          </a:p>
          <a:p>
            <a:pPr marL="852678" lvl="4" indent="-285750"/>
            <a:r>
              <a:rPr lang="en-US" sz="1600" dirty="0" smtClean="0"/>
              <a:t>Reviewed information distributed via TDSPs – social media, text messages, mobile alerts, etc.</a:t>
            </a:r>
          </a:p>
          <a:p>
            <a:pPr marL="852678" lvl="4" indent="-285750"/>
            <a:r>
              <a:rPr lang="en-US" sz="1600" dirty="0" smtClean="0"/>
              <a:t>Reviewed processes related to EEA 3 and rotating outages on Distribution system.</a:t>
            </a:r>
            <a:endParaRPr lang="en-US" sz="1600" b="1" u="sng" dirty="0" smtClean="0"/>
          </a:p>
          <a:p>
            <a:pPr indent="-365760">
              <a:buFont typeface="Wingdings" panose="05000000000000000000" pitchFamily="2" charset="2"/>
              <a:buChar char="§"/>
            </a:pPr>
            <a:r>
              <a:rPr lang="en-US" b="1" dirty="0" smtClean="0"/>
              <a:t>Mass Transition Testing Preparation Workshop II</a:t>
            </a:r>
            <a:r>
              <a:rPr lang="en-US" b="1" i="1" dirty="0" smtClean="0"/>
              <a:t> – March 5, 2019</a:t>
            </a:r>
          </a:p>
          <a:p>
            <a:pPr marL="384048" lvl="3" indent="0">
              <a:buNone/>
            </a:pPr>
            <a:r>
              <a:rPr lang="en-US" sz="1600" dirty="0" smtClean="0"/>
              <a:t>Reviewed Mass Transition testing requirements and plan for executing Mass Transition test.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When is test: Q2 2019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Who is involved: ERCOT, TDSPs, POLR CRs, Service Providers</a:t>
            </a:r>
          </a:p>
          <a:p>
            <a:pPr lvl="5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Testing Volume: </a:t>
            </a:r>
            <a:r>
              <a:rPr lang="en-US" sz="1600" dirty="0" smtClean="0"/>
              <a:t>approx. 3,500 </a:t>
            </a:r>
            <a:r>
              <a:rPr lang="en-US" sz="1600" dirty="0" smtClean="0"/>
              <a:t>ESIIDs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C15F28AF-C8F2-4201-A7AC-CCCAA0DD0B75}"/>
              </a:ext>
            </a:extLst>
          </p:cNvPr>
          <p:cNvCxnSpPr/>
          <p:nvPr/>
        </p:nvCxnSpPr>
        <p:spPr>
          <a:xfrm>
            <a:off x="762000" y="1072845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2A799451-ED23-4192-A317-AFB1DD03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31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9"/>
            <a:ext cx="7162800" cy="761991"/>
          </a:xfrm>
        </p:spPr>
        <p:txBody>
          <a:bodyPr>
            <a:normAutofit/>
          </a:bodyPr>
          <a:lstStyle/>
          <a:p>
            <a:r>
              <a:rPr lang="en-US" sz="4000" b="1" dirty="0"/>
              <a:t>Working Group </a:t>
            </a:r>
            <a:r>
              <a:rPr lang="en-US" sz="4000" b="1" dirty="0" smtClean="0"/>
              <a:t>Updates</a:t>
            </a: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143000"/>
            <a:ext cx="8305800" cy="514691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 smtClean="0"/>
              <a:t>Texas </a:t>
            </a:r>
            <a:r>
              <a:rPr lang="en-US" b="1" dirty="0"/>
              <a:t>Standard Electronic Transaction (Texas SET) </a:t>
            </a:r>
            <a:endParaRPr lang="en-US" b="1" dirty="0" smtClean="0"/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/>
              <a:t>Finalized </a:t>
            </a:r>
            <a:r>
              <a:rPr lang="en-US" sz="1600" dirty="0" smtClean="0"/>
              <a:t>details of Mass Transition test for Q2 2019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Support ERCOT’s rollout of </a:t>
            </a:r>
            <a:r>
              <a:rPr lang="en-US" sz="1600" dirty="0" err="1" smtClean="0"/>
              <a:t>FlighTrak</a:t>
            </a:r>
            <a:r>
              <a:rPr lang="en-US" sz="1600" dirty="0" smtClean="0"/>
              <a:t> testing environment</a:t>
            </a:r>
          </a:p>
          <a:p>
            <a:pPr lvl="2" indent="-365760">
              <a:buFont typeface="Wingdings" panose="05000000000000000000" pitchFamily="2" charset="2"/>
              <a:buChar char="§"/>
            </a:pPr>
            <a:r>
              <a:rPr lang="en-US" sz="1600" dirty="0" smtClean="0"/>
              <a:t>Review of Safety Net language to align RMG with current retail market processes</a:t>
            </a:r>
            <a:endParaRPr lang="en-US" sz="1600" dirty="0"/>
          </a:p>
          <a:p>
            <a:pPr marL="0" indent="0">
              <a:buNone/>
            </a:pPr>
            <a:r>
              <a:rPr lang="en-US" b="1" dirty="0" smtClean="0"/>
              <a:t>Texas </a:t>
            </a:r>
            <a:r>
              <a:rPr lang="en-US" b="1" dirty="0"/>
              <a:t>Data Transport and MarkeTrak Systems (</a:t>
            </a:r>
            <a:r>
              <a:rPr lang="en-US" b="1" dirty="0" smtClean="0"/>
              <a:t>TDTMS)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Annual </a:t>
            </a:r>
            <a:r>
              <a:rPr lang="en-US" sz="1600" dirty="0"/>
              <a:t>review of MarkeTrak subtype </a:t>
            </a:r>
            <a:r>
              <a:rPr lang="en-US" sz="1600" dirty="0" smtClean="0"/>
              <a:t>data </a:t>
            </a:r>
            <a:r>
              <a:rPr lang="en-US" sz="1600" dirty="0"/>
              <a:t>to identify areas </a:t>
            </a:r>
            <a:r>
              <a:rPr lang="en-US" sz="1600" dirty="0" smtClean="0"/>
              <a:t>needing process improvements and/or transactional solutions.   </a:t>
            </a:r>
            <a:endParaRPr lang="en-US" sz="1600" dirty="0"/>
          </a:p>
          <a:p>
            <a:pPr marL="0" indent="0">
              <a:buNone/>
            </a:pPr>
            <a:r>
              <a:rPr lang="en-US" b="1" dirty="0" smtClean="0"/>
              <a:t>Retail </a:t>
            </a:r>
            <a:r>
              <a:rPr lang="en-US" b="1" dirty="0"/>
              <a:t>Market Training Task Force (RMTTF</a:t>
            </a:r>
            <a:r>
              <a:rPr lang="en-US" b="1" dirty="0" smtClean="0"/>
              <a:t>)</a:t>
            </a:r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Successfully delivered Retail 101 &amp; TXSET 101 Training – Feb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&amp; 20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Total Attendees – Retail 101: 47; TXSET: 42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Market Participants – PUCT; ERCOT; 4 TDSPs; 9 REPs; 3 Generators; 1 Muni; 1 Co-op;  1 MISP</a:t>
            </a:r>
          </a:p>
          <a:p>
            <a:pPr marL="937260" lvl="3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Upcoming trainings --  May 1 &amp; 2 – Dallas (Oncor); Sept 25 &amp; 26 – Houston (</a:t>
            </a:r>
            <a:r>
              <a:rPr lang="en-US" sz="1600" dirty="0" err="1" smtClean="0"/>
              <a:t>CenterPoint</a:t>
            </a:r>
            <a:r>
              <a:rPr lang="en-US" sz="1600" dirty="0" smtClean="0"/>
              <a:t>)</a:t>
            </a:r>
            <a:endParaRPr lang="en-US" sz="1600" dirty="0"/>
          </a:p>
          <a:p>
            <a:pPr marL="0" indent="0">
              <a:buNone/>
            </a:pPr>
            <a:r>
              <a:rPr lang="en-US" sz="1800" b="1" dirty="0" smtClean="0"/>
              <a:t>Profiling Working Group (PWG)</a:t>
            </a:r>
            <a:endParaRPr lang="en-US" sz="1800" b="1" dirty="0"/>
          </a:p>
          <a:p>
            <a:pPr marL="571500" lvl="1" indent="-371475">
              <a:buFont typeface="Wingdings" panose="05000000000000000000" pitchFamily="2" charset="2"/>
              <a:buChar char="§"/>
            </a:pPr>
            <a:r>
              <a:rPr lang="en-US" sz="1600" dirty="0" smtClean="0"/>
              <a:t>Reviewed Weather Responsiveness Determination Process and submitted NPRR923.</a:t>
            </a:r>
            <a:endParaRPr lang="en-US" sz="2200" dirty="0" smtClean="0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446E863D-0601-4005-9B5E-5A02E1DBD8D2}"/>
              </a:ext>
            </a:extLst>
          </p:cNvPr>
          <p:cNvCxnSpPr/>
          <p:nvPr/>
        </p:nvCxnSpPr>
        <p:spPr>
          <a:xfrm>
            <a:off x="457200" y="1066800"/>
            <a:ext cx="716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D98F32FB-2F88-4810-9ACC-51C270E45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4" y="6459786"/>
            <a:ext cx="984019" cy="365125"/>
          </a:xfrm>
        </p:spPr>
        <p:txBody>
          <a:bodyPr/>
          <a:lstStyle/>
          <a:p>
            <a:fld id="{EDEDA31E-5185-4CB0-88E0-309A957138B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92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22662" y="2786063"/>
            <a:ext cx="2143125" cy="21431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369E70B-5620-41BA-81EE-0692A90DD04F}"/>
              </a:ext>
            </a:extLst>
          </p:cNvPr>
          <p:cNvSpPr txBox="1"/>
          <p:nvPr/>
        </p:nvSpPr>
        <p:spPr>
          <a:xfrm>
            <a:off x="914400" y="5715000"/>
            <a:ext cx="335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Next RMS Meeting – </a:t>
            </a:r>
            <a:r>
              <a:rPr lang="en-US" dirty="0" smtClean="0"/>
              <a:t>April 2, </a:t>
            </a:r>
            <a:r>
              <a:rPr lang="en-US" dirty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15655</TotalTime>
  <Words>439</Words>
  <Application>Microsoft Office PowerPoint</Application>
  <PresentationFormat>On-screen Show (4:3)</PresentationFormat>
  <Paragraphs>59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Retrospect</vt:lpstr>
      <vt:lpstr>March 27, 2019  RMS Update to TAC</vt:lpstr>
      <vt:lpstr>Voting Items</vt:lpstr>
      <vt:lpstr>Voting Items</vt:lpstr>
      <vt:lpstr>RMS Workshop Update</vt:lpstr>
      <vt:lpstr>Working Group Updates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s262089</cp:lastModifiedBy>
  <cp:revision>166</cp:revision>
  <cp:lastPrinted>2018-11-28T18:48:20Z</cp:lastPrinted>
  <dcterms:created xsi:type="dcterms:W3CDTF">2018-01-08T22:15:17Z</dcterms:created>
  <dcterms:modified xsi:type="dcterms:W3CDTF">2019-03-21T14:39:35Z</dcterms:modified>
</cp:coreProperties>
</file>