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355" r:id="rId7"/>
    <p:sldId id="389" r:id="rId8"/>
    <p:sldId id="412" r:id="rId9"/>
    <p:sldId id="405" r:id="rId10"/>
    <p:sldId id="407" r:id="rId11"/>
    <p:sldId id="411" r:id="rId12"/>
    <p:sldId id="413" r:id="rId13"/>
    <p:sldId id="406" r:id="rId14"/>
    <p:sldId id="403" r:id="rId15"/>
    <p:sldId id="408" r:id="rId16"/>
    <p:sldId id="409" r:id="rId17"/>
    <p:sldId id="410" r:id="rId18"/>
    <p:sldId id="404" r:id="rId19"/>
    <p:sldId id="38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685BC7"/>
    <a:srgbClr val="0076C6"/>
    <a:srgbClr val="B03018"/>
    <a:srgbClr val="FF8200"/>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2" autoAdjust="0"/>
    <p:restoredTop sz="94660"/>
  </p:normalViewPr>
  <p:slideViewPr>
    <p:cSldViewPr showGuides="1">
      <p:cViewPr varScale="1">
        <p:scale>
          <a:sx n="125" d="100"/>
          <a:sy n="125" d="100"/>
        </p:scale>
        <p:origin x="900"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58454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13.tmp"/><Relationship Id="rId1" Type="http://schemas.openxmlformats.org/officeDocument/2006/relationships/slideLayout" Target="../slideLayouts/slideLayout3.xml"/><Relationship Id="rId4" Type="http://schemas.openxmlformats.org/officeDocument/2006/relationships/image" Target="../media/image6.tmp"/></Relationships>
</file>

<file path=ppt/slides/_rels/slide12.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3.xml"/><Relationship Id="rId5" Type="http://schemas.openxmlformats.org/officeDocument/2006/relationships/image" Target="../media/image7.tmp"/><Relationship Id="rId4" Type="http://schemas.openxmlformats.org/officeDocument/2006/relationships/image" Target="../media/image6.tmp"/></Relationships>
</file>

<file path=ppt/slides/_rels/slide5.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1905000"/>
            <a:ext cx="4724400" cy="2308324"/>
          </a:xfrm>
          <a:prstGeom prst="rect">
            <a:avLst/>
          </a:prstGeom>
          <a:noFill/>
        </p:spPr>
        <p:txBody>
          <a:bodyPr wrap="square" rtlCol="0">
            <a:spAutoFit/>
          </a:bodyPr>
          <a:lstStyle/>
          <a:p>
            <a:r>
              <a:rPr lang="en-US" sz="2000" b="1" dirty="0" smtClean="0">
                <a:solidFill>
                  <a:schemeClr val="tx2"/>
                </a:solidFill>
              </a:rPr>
              <a:t>NPRR 849 Problem Statements and Solutions</a:t>
            </a:r>
          </a:p>
          <a:p>
            <a:endParaRPr lang="en-US" sz="2000" dirty="0" smtClean="0">
              <a:solidFill>
                <a:schemeClr val="tx2"/>
              </a:solidFill>
            </a:endParaRPr>
          </a:p>
          <a:p>
            <a:endParaRPr lang="en-US" sz="2000" dirty="0">
              <a:solidFill>
                <a:schemeClr val="tx2"/>
              </a:solidFill>
            </a:endParaRPr>
          </a:p>
          <a:p>
            <a:endParaRPr lang="en-US" sz="1000" dirty="0">
              <a:solidFill>
                <a:schemeClr val="tx2"/>
              </a:solidFill>
            </a:endParaRPr>
          </a:p>
          <a:p>
            <a:r>
              <a:rPr lang="en-US" dirty="0">
                <a:solidFill>
                  <a:schemeClr val="tx2"/>
                </a:solidFill>
              </a:rPr>
              <a:t>Stephen Solis</a:t>
            </a:r>
          </a:p>
          <a:p>
            <a:r>
              <a:rPr lang="en-US" dirty="0" smtClean="0">
                <a:solidFill>
                  <a:schemeClr val="tx2"/>
                </a:solidFill>
              </a:rPr>
              <a:t>OWG </a:t>
            </a:r>
            <a:r>
              <a:rPr lang="en-US" dirty="0">
                <a:solidFill>
                  <a:schemeClr val="tx2"/>
                </a:solidFill>
              </a:rPr>
              <a:t>Meeting</a:t>
            </a:r>
          </a:p>
          <a:p>
            <a:r>
              <a:rPr lang="en-US" dirty="0" smtClean="0">
                <a:solidFill>
                  <a:schemeClr val="tx2"/>
                </a:solidFill>
              </a:rPr>
              <a:t>March 21, 2019</a:t>
            </a:r>
            <a:endParaRPr lang="en-US" dirty="0">
              <a:solidFill>
                <a:schemeClr val="tx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with multiple NPRRs to address </a:t>
            </a:r>
            <a:r>
              <a:rPr lang="en-US" dirty="0" smtClean="0"/>
              <a:t>Problems</a:t>
            </a:r>
            <a:br>
              <a:rPr lang="en-US" dirty="0" smtClean="0"/>
            </a:br>
            <a:r>
              <a:rPr lang="en-US" dirty="0" smtClean="0"/>
              <a:t>Option </a:t>
            </a:r>
            <a:r>
              <a:rPr lang="en-US" dirty="0" smtClean="0"/>
              <a:t>4 – Separate NPRR to address </a:t>
            </a:r>
            <a:r>
              <a:rPr lang="en-US" dirty="0" smtClean="0">
                <a:solidFill>
                  <a:srgbClr val="00B0F0"/>
                </a:solidFill>
              </a:rPr>
              <a:t>Problem #5</a:t>
            </a:r>
            <a:r>
              <a:rPr lang="en-US" dirty="0" smtClean="0"/>
              <a:t>.</a:t>
            </a:r>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2400" y="990600"/>
            <a:ext cx="5072705" cy="5491139"/>
          </a:xfrm>
          <a:prstGeom prst="rect">
            <a:avLst/>
          </a:prstGeom>
        </p:spPr>
      </p:pic>
      <p:sp>
        <p:nvSpPr>
          <p:cNvPr id="9" name="TextBox 8"/>
          <p:cNvSpPr txBox="1"/>
          <p:nvPr/>
        </p:nvSpPr>
        <p:spPr>
          <a:xfrm>
            <a:off x="304800" y="1066800"/>
            <a:ext cx="3657600" cy="3816429"/>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If Option 3 is selected for NPRR 849, then this separate NPRR would address a smaller issue to minimize changes to NPRR 849</a:t>
            </a:r>
          </a:p>
          <a:p>
            <a:pPr marL="285750" indent="-285750">
              <a:buFont typeface="Arial" panose="020B0604020202020204" pitchFamily="34" charset="0"/>
              <a:buChar char="•"/>
            </a:pPr>
            <a:r>
              <a:rPr lang="en-US" sz="1600" dirty="0" smtClean="0"/>
              <a:t>Clarifies ability for ERCOT and TSPs to instruct IRRs to operate VAR-capable devices for reliability reasons (e.g. address System Operating Limit exceedances, avoid voltage collapse, avoid load shed, etc.).</a:t>
            </a:r>
          </a:p>
          <a:p>
            <a:pPr marL="285750" indent="-285750">
              <a:buFont typeface="Arial" panose="020B0604020202020204" pitchFamily="34" charset="0"/>
              <a:buChar char="•"/>
            </a:pPr>
            <a:r>
              <a:rPr lang="en-US" sz="1600" dirty="0" smtClean="0"/>
              <a:t>Recognizes that some IRRs and its VAR capable devices are available at output levels below 10%.</a:t>
            </a:r>
          </a:p>
          <a:p>
            <a:endParaRPr lang="en-US" dirty="0"/>
          </a:p>
        </p:txBody>
      </p:sp>
    </p:spTree>
    <p:extLst>
      <p:ext uri="{BB962C8B-B14F-4D97-AF65-F5344CB8AC3E}">
        <p14:creationId xmlns:p14="http://schemas.microsoft.com/office/powerpoint/2010/main" val="1905130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with multiple NPRRs to address </a:t>
            </a:r>
            <a:r>
              <a:rPr lang="en-US" dirty="0" smtClean="0"/>
              <a:t>Problems</a:t>
            </a:r>
            <a:br>
              <a:rPr lang="en-US" dirty="0" smtClean="0"/>
            </a:br>
            <a:r>
              <a:rPr lang="en-US" dirty="0" smtClean="0"/>
              <a:t>Option </a:t>
            </a:r>
            <a:r>
              <a:rPr lang="en-US" dirty="0" smtClean="0"/>
              <a:t>5 – Separate NPRR to address </a:t>
            </a:r>
            <a:r>
              <a:rPr lang="en-US" dirty="0" smtClean="0">
                <a:solidFill>
                  <a:srgbClr val="685BC7"/>
                </a:solidFill>
              </a:rPr>
              <a:t>Problem #9</a:t>
            </a:r>
            <a:r>
              <a:rPr lang="en-US" dirty="0" smtClean="0"/>
              <a:t>.</a:t>
            </a:r>
            <a:endParaRPr lang="en-US"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7031" y="990599"/>
            <a:ext cx="4714715" cy="3733800"/>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7031" y="4825998"/>
            <a:ext cx="1981200" cy="254000"/>
          </a:xfrm>
          <a:prstGeom prst="rect">
            <a:avLst/>
          </a:prstGeom>
        </p:spPr>
      </p:pic>
      <p:pic>
        <p:nvPicPr>
          <p:cNvPr id="6" name="Picture 5"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891" y="5017679"/>
            <a:ext cx="4629754" cy="1208427"/>
          </a:xfrm>
          <a:prstGeom prst="rect">
            <a:avLst/>
          </a:prstGeom>
        </p:spPr>
      </p:pic>
      <p:sp>
        <p:nvSpPr>
          <p:cNvPr id="7" name="TextBox 6"/>
          <p:cNvSpPr txBox="1"/>
          <p:nvPr/>
        </p:nvSpPr>
        <p:spPr>
          <a:xfrm>
            <a:off x="304800" y="1066800"/>
            <a:ext cx="3657600" cy="4555093"/>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If Option 3 is selected for NPRR 849, then this separate NPRR would address a smaller issue to minimize changes to NPRR 849</a:t>
            </a:r>
          </a:p>
          <a:p>
            <a:pPr marL="285750" indent="-285750">
              <a:buFont typeface="Arial" panose="020B0604020202020204" pitchFamily="34" charset="0"/>
              <a:buChar char="•"/>
            </a:pPr>
            <a:r>
              <a:rPr lang="en-US" sz="1600" dirty="0" smtClean="0"/>
              <a:t>Clarifies expectation for Generation Resources to make adjustments for a new Voltage Set Point even if they are currently within the tolerance band.</a:t>
            </a:r>
          </a:p>
          <a:p>
            <a:pPr marL="285750" indent="-285750">
              <a:buFont typeface="Arial" panose="020B0604020202020204" pitchFamily="34" charset="0"/>
              <a:buChar char="•"/>
            </a:pPr>
            <a:r>
              <a:rPr lang="en-US" sz="1600" dirty="0" smtClean="0"/>
              <a:t>While a majority of Generation Resources do not have an issue adjusting to new Voltage Set Points, the existing language clarity for newer MPs can be confusing and has led to some Generation Resources not adjusting when within the tolerance band.</a:t>
            </a:r>
          </a:p>
          <a:p>
            <a:endParaRPr lang="en-US" dirty="0"/>
          </a:p>
        </p:txBody>
      </p:sp>
    </p:spTree>
    <p:extLst>
      <p:ext uri="{BB962C8B-B14F-4D97-AF65-F5344CB8AC3E}">
        <p14:creationId xmlns:p14="http://schemas.microsoft.com/office/powerpoint/2010/main" val="1233920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with multiple NPRRs to address </a:t>
            </a:r>
            <a:r>
              <a:rPr lang="en-US" dirty="0" smtClean="0"/>
              <a:t>Problems</a:t>
            </a:r>
            <a:br>
              <a:rPr lang="en-US" dirty="0" smtClean="0"/>
            </a:br>
            <a:r>
              <a:rPr lang="en-US" dirty="0" smtClean="0"/>
              <a:t>Option </a:t>
            </a:r>
            <a:r>
              <a:rPr lang="en-US" dirty="0" smtClean="0"/>
              <a:t>6 – Separate NPRR to address </a:t>
            </a:r>
            <a:r>
              <a:rPr lang="en-US" dirty="0" smtClean="0">
                <a:solidFill>
                  <a:srgbClr val="FF0000"/>
                </a:solidFill>
              </a:rPr>
              <a:t>Problem #10</a:t>
            </a:r>
            <a:r>
              <a:rPr lang="en-US" dirty="0" smtClean="0"/>
              <a:t>.</a:t>
            </a:r>
            <a:endParaRPr lang="en-US" dirty="0"/>
          </a:p>
        </p:txBody>
      </p:sp>
      <p:sp>
        <p:nvSpPr>
          <p:cNvPr id="7" name="TextBox 6"/>
          <p:cNvSpPr txBox="1"/>
          <p:nvPr/>
        </p:nvSpPr>
        <p:spPr>
          <a:xfrm>
            <a:off x="304800" y="1143000"/>
            <a:ext cx="3657600" cy="2092881"/>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If Option 3 is selected for NPRR 849, then this separate NPRR would address a smaller issue to minimize changes to NPRR 849</a:t>
            </a:r>
          </a:p>
          <a:p>
            <a:pPr marL="285750" indent="-285750">
              <a:buFont typeface="Arial" panose="020B0604020202020204" pitchFamily="34" charset="0"/>
              <a:buChar char="•"/>
            </a:pPr>
            <a:r>
              <a:rPr lang="en-US" sz="1600" dirty="0" smtClean="0"/>
              <a:t>Allows requirements to be arranged chronologically.</a:t>
            </a:r>
          </a:p>
          <a:p>
            <a:endParaRPr lang="en-US" sz="1600" dirty="0" smtClean="0"/>
          </a:p>
          <a:p>
            <a:endParaRPr lang="en-US"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1219200"/>
            <a:ext cx="4802909" cy="4876800"/>
          </a:xfrm>
          <a:prstGeom prst="rect">
            <a:avLst/>
          </a:prstGeom>
        </p:spPr>
      </p:pic>
    </p:spTree>
    <p:extLst>
      <p:ext uri="{BB962C8B-B14F-4D97-AF65-F5344CB8AC3E}">
        <p14:creationId xmlns:p14="http://schemas.microsoft.com/office/powerpoint/2010/main" val="3047712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Problems </a:t>
            </a:r>
            <a:r>
              <a:rPr lang="en-US" dirty="0" smtClean="0"/>
              <a:t>without proposed breakout options.</a:t>
            </a:r>
            <a:endParaRPr lang="en-US" dirty="0"/>
          </a:p>
        </p:txBody>
      </p:sp>
      <p:sp>
        <p:nvSpPr>
          <p:cNvPr id="3" name="Content Placeholder 2"/>
          <p:cNvSpPr>
            <a:spLocks noGrp="1"/>
          </p:cNvSpPr>
          <p:nvPr>
            <p:ph idx="1"/>
          </p:nvPr>
        </p:nvSpPr>
        <p:spPr>
          <a:xfrm>
            <a:off x="381000" y="817640"/>
            <a:ext cx="8458200" cy="4953000"/>
          </a:xfrm>
        </p:spPr>
        <p:txBody>
          <a:bodyPr>
            <a:noAutofit/>
          </a:bodyPr>
          <a:lstStyle/>
          <a:p>
            <a:pPr lvl="0">
              <a:buFont typeface="+mj-lt"/>
              <a:buAutoNum type="arabicParenR" startAt="4"/>
            </a:pPr>
            <a:r>
              <a:rPr lang="en-US" sz="1300" dirty="0"/>
              <a:t>Problem (ERCOT): Section 3.15 doesn’t clearly define obligation of generators to meet Voltage Set Point and does not explain how this relates to the duty to have 0.95 power factor capability within the defined range.</a:t>
            </a:r>
          </a:p>
          <a:p>
            <a:pPr lvl="1"/>
            <a:r>
              <a:rPr lang="en-US" sz="1200" dirty="0" smtClean="0"/>
              <a:t>Language separating design vs performance is </a:t>
            </a:r>
            <a:r>
              <a:rPr lang="en-US" sz="1200" dirty="0"/>
              <a:t>included in current 012219 ERCOT Comments to address this issue, and any language to </a:t>
            </a:r>
            <a:r>
              <a:rPr lang="en-US" sz="1200" dirty="0" smtClean="0"/>
              <a:t>separate into </a:t>
            </a:r>
            <a:r>
              <a:rPr lang="en-US" sz="1200" dirty="0"/>
              <a:t>an independent NPRR would be substantial.</a:t>
            </a:r>
          </a:p>
          <a:p>
            <a:pPr lvl="0">
              <a:buFont typeface="+mj-lt"/>
              <a:buAutoNum type="arabicParenR" startAt="7"/>
            </a:pPr>
            <a:r>
              <a:rPr lang="en-US" sz="1400" dirty="0" smtClean="0"/>
              <a:t>Problem </a:t>
            </a:r>
            <a:r>
              <a:rPr lang="en-US" sz="1400" dirty="0"/>
              <a:t>(Invenergy): Establishing set point ranges may create compliance risk for generators that designed to a narrower range.</a:t>
            </a:r>
          </a:p>
          <a:p>
            <a:pPr lvl="1"/>
            <a:r>
              <a:rPr lang="en-US" sz="1200" dirty="0" smtClean="0"/>
              <a:t>Additional grandfathering provisions is a non-starter, performance based language is included in current 012219 ERCOT Comments to address this issue, and any language to make performance based in an independent NPRR would be substantial.</a:t>
            </a:r>
            <a:endParaRPr lang="en-US" sz="1200" dirty="0"/>
          </a:p>
          <a:p>
            <a:pPr>
              <a:buFont typeface="+mj-lt"/>
              <a:buAutoNum type="arabicParenR" startAt="7"/>
            </a:pPr>
            <a:endParaRPr lang="en-US" sz="1400" dirty="0"/>
          </a:p>
          <a:p>
            <a:pPr lvl="0">
              <a:buFont typeface="+mj-lt"/>
              <a:buAutoNum type="arabicParenR" startAt="7"/>
            </a:pPr>
            <a:r>
              <a:rPr lang="en-US" sz="1400" dirty="0"/>
              <a:t>Problem (NRG, Invenergy): Protocols do not explicitly recognize 2% tolerance band stated in Operating Guide 2.7.3.5.   </a:t>
            </a:r>
          </a:p>
          <a:p>
            <a:pPr lvl="1"/>
            <a:r>
              <a:rPr lang="en-US" sz="1200" dirty="0" smtClean="0"/>
              <a:t>Section 3.15.3 makes reference to the tolerances in the Nodal Operating Guides.</a:t>
            </a:r>
            <a:endParaRPr lang="en-US" sz="1200" dirty="0"/>
          </a:p>
          <a:p>
            <a:pPr>
              <a:buFont typeface="+mj-lt"/>
              <a:buAutoNum type="arabicParenR" startAt="10"/>
            </a:pPr>
            <a:endParaRPr lang="en-US" sz="1400" dirty="0"/>
          </a:p>
          <a:p>
            <a:pPr lvl="0">
              <a:buFont typeface="+mj-lt"/>
              <a:buAutoNum type="arabicParenR" startAt="11"/>
            </a:pPr>
            <a:r>
              <a:rPr lang="en-US" sz="1400" dirty="0"/>
              <a:t>Problem (ERCOT): Language imposing reactive requirements may be difficult to conceptualize, even with additional clarifications.</a:t>
            </a:r>
          </a:p>
          <a:p>
            <a:pPr lvl="1"/>
            <a:r>
              <a:rPr lang="en-US" sz="1200" dirty="0" smtClean="0"/>
              <a:t>Graphs will be located in alternative location than the Protocols.</a:t>
            </a:r>
            <a:endParaRPr lang="en-US" sz="1200" dirty="0"/>
          </a:p>
          <a:p>
            <a:pPr marL="0" indent="0">
              <a:buNone/>
            </a:pPr>
            <a:endParaRPr lang="en-US" sz="1400" dirty="0"/>
          </a:p>
          <a:p>
            <a:pPr lvl="0">
              <a:buFont typeface="+mj-lt"/>
              <a:buAutoNum type="arabicParenR" startAt="13"/>
            </a:pPr>
            <a:r>
              <a:rPr lang="en-US" sz="1400" dirty="0"/>
              <a:t>Problem (Invenergy/ERCOT): Graphs may misrepresent the literal requirement.</a:t>
            </a:r>
          </a:p>
          <a:p>
            <a:pPr lvl="1"/>
            <a:r>
              <a:rPr lang="en-US" sz="1200" dirty="0"/>
              <a:t>Graphs will be located in alternative location than the Protocols.</a:t>
            </a:r>
          </a:p>
          <a:p>
            <a:pPr marL="0" indent="0">
              <a:buNone/>
            </a:pPr>
            <a:endParaRPr lang="en-US" sz="1400" dirty="0"/>
          </a:p>
        </p:txBody>
      </p:sp>
    </p:spTree>
    <p:extLst>
      <p:ext uri="{BB962C8B-B14F-4D97-AF65-F5344CB8AC3E}">
        <p14:creationId xmlns:p14="http://schemas.microsoft.com/office/powerpoint/2010/main" val="1497304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534400" cy="4953000"/>
          </a:xfrm>
        </p:spPr>
        <p:txBody>
          <a:bodyPr/>
          <a:lstStyle/>
          <a:p>
            <a:pPr marL="0" indent="0" algn="ctr">
              <a:buNone/>
            </a:pPr>
            <a:endParaRPr lang="en-US" sz="6000" dirty="0" smtClean="0">
              <a:solidFill>
                <a:schemeClr val="tx2"/>
              </a:solidFill>
            </a:endParaRPr>
          </a:p>
          <a:p>
            <a:pPr marL="0" indent="0" algn="ctr">
              <a:buNone/>
            </a:pPr>
            <a:r>
              <a:rPr lang="en-US" sz="6000" dirty="0" smtClean="0">
                <a:solidFill>
                  <a:schemeClr val="tx2"/>
                </a:solidFill>
              </a:rPr>
              <a:t>Questions?</a:t>
            </a:r>
            <a:endParaRPr lang="en-US" sz="6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1374274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381000" y="1143000"/>
            <a:ext cx="8534400" cy="4319832"/>
          </a:xfrm>
        </p:spPr>
        <p:txBody>
          <a:bodyPr>
            <a:noAutofit/>
          </a:bodyPr>
          <a:lstStyle/>
          <a:p>
            <a:r>
              <a:rPr lang="en-US" sz="2000" dirty="0" smtClean="0"/>
              <a:t>This set of slides presents two primary paths forward with NPRR 849.</a:t>
            </a:r>
          </a:p>
          <a:p>
            <a:pPr lvl="1"/>
            <a:r>
              <a:rPr lang="en-US" sz="1600" dirty="0" smtClean="0"/>
              <a:t>Make modifications to the current draft of NPRR 849</a:t>
            </a:r>
          </a:p>
          <a:p>
            <a:pPr lvl="1"/>
            <a:r>
              <a:rPr lang="en-US" sz="1600" dirty="0" smtClean="0"/>
              <a:t>Move forward with smaller set of changes for NPRR 849 and follow up with additional NPRRs</a:t>
            </a:r>
          </a:p>
          <a:p>
            <a:r>
              <a:rPr lang="en-US" sz="2000" dirty="0" smtClean="0"/>
              <a:t>Options are provided to address the two primary concerns raised at ROS on the current draft of NPRR 849.</a:t>
            </a:r>
            <a:endParaRPr lang="en-US" sz="2000" dirty="0" smtClean="0"/>
          </a:p>
          <a:p>
            <a:pPr lvl="0"/>
            <a:r>
              <a:rPr lang="en-US" sz="2000" dirty="0" smtClean="0"/>
              <a:t>Options are provided to break out NPRR 849 into smaller set of changes to address ROS directive.</a:t>
            </a:r>
          </a:p>
          <a:p>
            <a:pPr lvl="0"/>
            <a:r>
              <a:rPr lang="en-US" sz="2000" dirty="0" smtClean="0"/>
              <a:t>Decide on which path forward and options have most consensus to report back to ROS.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0227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modifying the current draft of NPRR 849</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Box 5"/>
          <p:cNvSpPr txBox="1"/>
          <p:nvPr/>
        </p:nvSpPr>
        <p:spPr>
          <a:xfrm>
            <a:off x="647700" y="4191000"/>
            <a:ext cx="4838700" cy="1107996"/>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Achieves </a:t>
            </a:r>
            <a:r>
              <a:rPr lang="en-US" sz="1600" dirty="0" smtClean="0"/>
              <a:t>original objective of NPRR 849</a:t>
            </a:r>
            <a:endParaRPr lang="en-US" sz="1600" dirty="0" smtClean="0"/>
          </a:p>
          <a:p>
            <a:pPr marL="285750" indent="-285750">
              <a:buFont typeface="Arial" panose="020B0604020202020204" pitchFamily="34" charset="0"/>
              <a:buChar char="•"/>
            </a:pPr>
            <a:r>
              <a:rPr lang="en-US" sz="1600" dirty="0"/>
              <a:t>Addresses all of the noted </a:t>
            </a:r>
            <a:r>
              <a:rPr lang="en-US" sz="1600" dirty="0" smtClean="0"/>
              <a:t>problems (#1-14)</a:t>
            </a:r>
          </a:p>
          <a:p>
            <a:pPr marL="285750" indent="-285750">
              <a:buFont typeface="Arial" panose="020B0604020202020204" pitchFamily="34" charset="0"/>
              <a:buChar char="•"/>
            </a:pPr>
            <a:r>
              <a:rPr lang="en-US" sz="1600" dirty="0" smtClean="0"/>
              <a:t>Improves clarity of reactive power requirements</a:t>
            </a:r>
          </a:p>
          <a:p>
            <a:endParaRPr lang="en-US" dirty="0"/>
          </a:p>
        </p:txBody>
      </p:sp>
      <p:pic>
        <p:nvPicPr>
          <p:cNvPr id="7" name="Picture 6"/>
          <p:cNvPicPr>
            <a:picLocks noChangeAspect="1"/>
          </p:cNvPicPr>
          <p:nvPr/>
        </p:nvPicPr>
        <p:blipFill>
          <a:blip r:embed="rId2"/>
          <a:stretch>
            <a:fillRect/>
          </a:stretch>
        </p:blipFill>
        <p:spPr>
          <a:xfrm>
            <a:off x="762000" y="1394302"/>
            <a:ext cx="7517476" cy="2400840"/>
          </a:xfrm>
          <a:prstGeom prst="rect">
            <a:avLst/>
          </a:prstGeom>
        </p:spPr>
      </p:pic>
    </p:spTree>
    <p:extLst>
      <p:ext uri="{BB962C8B-B14F-4D97-AF65-F5344CB8AC3E}">
        <p14:creationId xmlns:p14="http://schemas.microsoft.com/office/powerpoint/2010/main" val="395475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modifying the current draft of NPRR </a:t>
            </a:r>
            <a:r>
              <a:rPr lang="en-US" dirty="0" smtClean="0"/>
              <a:t>849 - </a:t>
            </a:r>
            <a:r>
              <a:rPr lang="en-US" dirty="0"/>
              <a:t>Option 1 – </a:t>
            </a:r>
            <a:r>
              <a:rPr lang="en-US" dirty="0" smtClean="0"/>
              <a:t>Address “as close as practicable”</a:t>
            </a:r>
            <a:endParaRPr lang="en-US" dirty="0"/>
          </a:p>
        </p:txBody>
      </p:sp>
      <p:sp>
        <p:nvSpPr>
          <p:cNvPr id="6" name="TextBox 5"/>
          <p:cNvSpPr txBox="1"/>
          <p:nvPr/>
        </p:nvSpPr>
        <p:spPr>
          <a:xfrm>
            <a:off x="533400" y="1371600"/>
            <a:ext cx="3657600" cy="4062651"/>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Maintains </a:t>
            </a:r>
            <a:r>
              <a:rPr lang="en-US" sz="1600" dirty="0" smtClean="0"/>
              <a:t>progress made with current language which addresses most of the problems (#1-13).</a:t>
            </a:r>
          </a:p>
          <a:p>
            <a:pPr marL="285750" indent="-285750">
              <a:buFont typeface="Arial" panose="020B0604020202020204" pitchFamily="34" charset="0"/>
              <a:buChar char="•"/>
            </a:pPr>
            <a:r>
              <a:rPr lang="en-US" sz="1600" dirty="0" smtClean="0"/>
              <a:t>Addresses the primary issue with the “as close as practicable” language </a:t>
            </a:r>
            <a:r>
              <a:rPr lang="en-US" sz="1600" dirty="0" smtClean="0"/>
              <a:t>discussed at </a:t>
            </a:r>
            <a:r>
              <a:rPr lang="en-US" sz="1600" dirty="0" smtClean="0"/>
              <a:t>February ROS </a:t>
            </a:r>
            <a:endParaRPr lang="en-US" sz="1600" dirty="0" smtClean="0"/>
          </a:p>
          <a:p>
            <a:pPr marL="285750" indent="-285750">
              <a:buFont typeface="Arial" panose="020B0604020202020204" pitchFamily="34" charset="0"/>
              <a:buChar char="•"/>
            </a:pPr>
            <a:r>
              <a:rPr lang="en-US" sz="1600" dirty="0" smtClean="0"/>
              <a:t> Addresses clarity </a:t>
            </a:r>
            <a:r>
              <a:rPr lang="en-US" sz="1600" dirty="0" smtClean="0"/>
              <a:t>that GRs must adjust voltage for </a:t>
            </a:r>
            <a:r>
              <a:rPr lang="en-US" sz="1600" dirty="0" smtClean="0"/>
              <a:t>a new </a:t>
            </a:r>
            <a:r>
              <a:rPr lang="en-US" sz="1600" dirty="0" smtClean="0"/>
              <a:t>Voltage Set Point Instruction even if the instruction is within the </a:t>
            </a:r>
            <a:r>
              <a:rPr lang="en-US" sz="1600" dirty="0" smtClean="0"/>
              <a:t>tolerances.</a:t>
            </a:r>
            <a:endParaRPr lang="en-US" sz="1600" dirty="0" smtClean="0"/>
          </a:p>
          <a:p>
            <a:pPr marL="285750" indent="-285750">
              <a:buFont typeface="Arial" panose="020B0604020202020204" pitchFamily="34" charset="0"/>
              <a:buChar char="•"/>
            </a:pPr>
            <a:r>
              <a:rPr lang="en-US" sz="1600" dirty="0"/>
              <a:t>Allows for separate discussion of NOGRR to adjust the tolerances in Section 2.7.3.5 of the Operating Guides</a:t>
            </a:r>
            <a:r>
              <a:rPr lang="en-US" sz="1600" dirty="0" smtClean="0"/>
              <a:t>.</a:t>
            </a:r>
            <a:endParaRPr lang="en-US" sz="1600" dirty="0" smtClean="0"/>
          </a:p>
          <a:p>
            <a:endParaRPr lang="en-US" dirty="0"/>
          </a:p>
        </p:txBody>
      </p:sp>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5682" y="2072640"/>
            <a:ext cx="4610658" cy="1553352"/>
          </a:xfrm>
          <a:prstGeom prst="rect">
            <a:avLst/>
          </a:prstGeom>
        </p:spPr>
      </p:pic>
      <p:pic>
        <p:nvPicPr>
          <p:cNvPr id="9" name="Picture 8"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5682" y="3625992"/>
            <a:ext cx="1981200" cy="254000"/>
          </a:xfrm>
          <a:prstGeom prst="rect">
            <a:avLst/>
          </a:prstGeom>
        </p:spPr>
      </p:pic>
      <p:pic>
        <p:nvPicPr>
          <p:cNvPr id="10" name="Picture 9"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1882" y="3879992"/>
            <a:ext cx="4629754" cy="1208427"/>
          </a:xfrm>
          <a:prstGeom prst="rect">
            <a:avLst/>
          </a:prstGeom>
        </p:spPr>
      </p:pic>
      <p:pic>
        <p:nvPicPr>
          <p:cNvPr id="3" name="Picture 2"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05682" y="1665274"/>
            <a:ext cx="1528403" cy="252575"/>
          </a:xfrm>
          <a:prstGeom prst="rect">
            <a:avLst/>
          </a:prstGeom>
        </p:spPr>
      </p:pic>
    </p:spTree>
    <p:extLst>
      <p:ext uri="{BB962C8B-B14F-4D97-AF65-F5344CB8AC3E}">
        <p14:creationId xmlns:p14="http://schemas.microsoft.com/office/powerpoint/2010/main" val="116191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408543" y="1134428"/>
            <a:ext cx="3697357" cy="3962400"/>
          </a:xfrm>
          <a:prstGeom prst="rect">
            <a:avLst/>
          </a:prstGeom>
        </p:spPr>
      </p:pic>
      <p:sp>
        <p:nvSpPr>
          <p:cNvPr id="2" name="Title 1"/>
          <p:cNvSpPr>
            <a:spLocks noGrp="1"/>
          </p:cNvSpPr>
          <p:nvPr>
            <p:ph type="title"/>
          </p:nvPr>
        </p:nvSpPr>
        <p:spPr>
          <a:xfrm>
            <a:off x="381000" y="243682"/>
            <a:ext cx="8458200" cy="518318"/>
          </a:xfrm>
        </p:spPr>
        <p:txBody>
          <a:bodyPr/>
          <a:lstStyle/>
          <a:p>
            <a:r>
              <a:rPr lang="en-US" dirty="0"/>
              <a:t>Options modifying the current draft of NPRR </a:t>
            </a:r>
            <a:r>
              <a:rPr lang="en-US" dirty="0" smtClean="0"/>
              <a:t>849</a:t>
            </a:r>
            <a:br>
              <a:rPr lang="en-US" dirty="0" smtClean="0"/>
            </a:br>
            <a:r>
              <a:rPr lang="en-US" dirty="0" smtClean="0"/>
              <a:t>Option </a:t>
            </a:r>
            <a:r>
              <a:rPr lang="en-US" dirty="0" smtClean="0"/>
              <a:t>2 – Option 1 + MP submits comments for repower</a:t>
            </a:r>
            <a:endParaRPr lang="en-US" dirty="0"/>
          </a:p>
        </p:txBody>
      </p:sp>
      <p:sp>
        <p:nvSpPr>
          <p:cNvPr id="6" name="TextBox 5"/>
          <p:cNvSpPr txBox="1"/>
          <p:nvPr/>
        </p:nvSpPr>
        <p:spPr>
          <a:xfrm>
            <a:off x="533400" y="990600"/>
            <a:ext cx="5181600" cy="2923877"/>
          </a:xfrm>
          <a:prstGeom prst="rect">
            <a:avLst/>
          </a:prstGeom>
          <a:noFill/>
        </p:spPr>
        <p:txBody>
          <a:bodyPr wrap="square" rtlCol="0">
            <a:spAutoFit/>
          </a:bodyPr>
          <a:lstStyle/>
          <a:p>
            <a:pPr marL="285750" indent="-285750">
              <a:buFont typeface="Arial" panose="020B0604020202020204" pitchFamily="34" charset="0"/>
              <a:buChar char="•"/>
            </a:pPr>
            <a:r>
              <a:rPr lang="en-US" sz="1400" dirty="0"/>
              <a:t>ERCOT still prefers that grandfathered GRs undergoing a substantial equipment modification should come into compliance with current grid code </a:t>
            </a:r>
            <a:endParaRPr lang="en-US" sz="1400" dirty="0" smtClean="0"/>
          </a:p>
          <a:p>
            <a:pPr marL="285750" indent="-285750">
              <a:buFont typeface="Arial" panose="020B0604020202020204" pitchFamily="34" charset="0"/>
              <a:buChar char="•"/>
            </a:pPr>
            <a:r>
              <a:rPr lang="en-US" sz="1400" dirty="0"/>
              <a:t>ERCOT would not oppose if majority of stakeholders support the below language preserving grandfathering for these GRs (</a:t>
            </a:r>
            <a:r>
              <a:rPr lang="en-US" sz="1400" dirty="0">
                <a:solidFill>
                  <a:srgbClr val="663300"/>
                </a:solidFill>
              </a:rPr>
              <a:t>Problem #14</a:t>
            </a:r>
            <a:r>
              <a:rPr lang="en-US" sz="1400" dirty="0"/>
              <a:t>). </a:t>
            </a:r>
            <a:endParaRPr lang="en-US" sz="1400" dirty="0" smtClean="0"/>
          </a:p>
          <a:p>
            <a:pPr marL="285750" indent="-285750">
              <a:buFont typeface="Arial" panose="020B0604020202020204" pitchFamily="34" charset="0"/>
              <a:buChar char="•"/>
            </a:pPr>
            <a:r>
              <a:rPr lang="en-US" sz="1400" dirty="0" smtClean="0"/>
              <a:t>Maintains </a:t>
            </a:r>
            <a:r>
              <a:rPr lang="en-US" sz="1400" dirty="0" smtClean="0"/>
              <a:t>exemption but requires that the additional MW capacity is accompanied with a minimum amount of additional dynamic </a:t>
            </a:r>
            <a:r>
              <a:rPr lang="en-US" sz="1400" dirty="0" err="1" smtClean="0"/>
              <a:t>MVAr</a:t>
            </a:r>
            <a:r>
              <a:rPr lang="en-US" sz="1400" dirty="0" smtClean="0"/>
              <a:t> capacity at a .95 pf.</a:t>
            </a:r>
          </a:p>
          <a:p>
            <a:pPr marL="285750" indent="-285750">
              <a:buFont typeface="Arial" panose="020B0604020202020204" pitchFamily="34" charset="0"/>
              <a:buChar char="•"/>
            </a:pPr>
            <a:r>
              <a:rPr lang="en-US" sz="1400" dirty="0" smtClean="0"/>
              <a:t>Any new dynamic </a:t>
            </a:r>
            <a:r>
              <a:rPr lang="en-US" sz="1400" dirty="0" err="1" smtClean="0"/>
              <a:t>MVAr</a:t>
            </a:r>
            <a:r>
              <a:rPr lang="en-US" sz="1400" dirty="0" smtClean="0"/>
              <a:t> capability must be made </a:t>
            </a:r>
            <a:r>
              <a:rPr lang="en-US" sz="1400" dirty="0" smtClean="0"/>
              <a:t>available and  </a:t>
            </a:r>
            <a:r>
              <a:rPr lang="en-US" sz="1400" dirty="0" smtClean="0"/>
              <a:t>reflected in its CURL or </a:t>
            </a:r>
            <a:r>
              <a:rPr lang="en-US" sz="1400" dirty="0" smtClean="0"/>
              <a:t>subsequent </a:t>
            </a:r>
            <a:r>
              <a:rPr lang="en-US" sz="1400" dirty="0" smtClean="0"/>
              <a:t>dynamic device </a:t>
            </a:r>
            <a:r>
              <a:rPr lang="en-US" sz="1400" dirty="0" smtClean="0"/>
              <a:t>model.</a:t>
            </a:r>
            <a:endParaRPr lang="en-US" sz="1400" dirty="0" smtClean="0"/>
          </a:p>
          <a:p>
            <a:endParaRPr lang="en-US" sz="1600" dirty="0"/>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084" y="3581400"/>
            <a:ext cx="4011775" cy="2590800"/>
          </a:xfrm>
          <a:prstGeom prst="rect">
            <a:avLst/>
          </a:prstGeom>
        </p:spPr>
      </p:pic>
      <p:sp>
        <p:nvSpPr>
          <p:cNvPr id="5" name="Rectangle 4"/>
          <p:cNvSpPr/>
          <p:nvPr/>
        </p:nvSpPr>
        <p:spPr>
          <a:xfrm>
            <a:off x="5181600" y="5240656"/>
            <a:ext cx="3722525" cy="784830"/>
          </a:xfrm>
          <a:prstGeom prst="rect">
            <a:avLst/>
          </a:prstGeom>
        </p:spPr>
        <p:txBody>
          <a:bodyPr wrap="square">
            <a:spAutoFit/>
          </a:bodyPr>
          <a:lstStyle/>
          <a:p>
            <a:pPr marL="228600" lvl="0" indent="-228600">
              <a:buFont typeface="+mj-lt"/>
              <a:buAutoNum type="arabicParenR" startAt="14"/>
            </a:pPr>
            <a:r>
              <a:rPr lang="en-US" sz="900" dirty="0">
                <a:solidFill>
                  <a:srgbClr val="663300"/>
                </a:solidFill>
              </a:rPr>
              <a:t>Problem (ERCOT): Generators that were grandfathered from 0.95 power factor (“rectangle”) reactive requirement are being repowered with modern technology that should be capable of providing 0.95 power factor requirement but are not providing 0.95 power factor</a:t>
            </a:r>
            <a:r>
              <a:rPr lang="en-US" sz="900" dirty="0" smtClean="0">
                <a:solidFill>
                  <a:srgbClr val="663300"/>
                </a:solidFill>
              </a:rPr>
              <a:t>.</a:t>
            </a:r>
            <a:endParaRPr lang="en-US" sz="900" dirty="0">
              <a:solidFill>
                <a:srgbClr val="663300"/>
              </a:solidFill>
            </a:endParaRPr>
          </a:p>
        </p:txBody>
      </p:sp>
    </p:spTree>
    <p:extLst>
      <p:ext uri="{BB962C8B-B14F-4D97-AF65-F5344CB8AC3E}">
        <p14:creationId xmlns:p14="http://schemas.microsoft.com/office/powerpoint/2010/main" val="2298511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with multiple NPRRs to address Problems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p:cNvPicPr>
            <a:picLocks noChangeAspect="1"/>
          </p:cNvPicPr>
          <p:nvPr/>
        </p:nvPicPr>
        <p:blipFill>
          <a:blip r:embed="rId3"/>
          <a:stretch>
            <a:fillRect/>
          </a:stretch>
        </p:blipFill>
        <p:spPr>
          <a:xfrm>
            <a:off x="1066800" y="1066800"/>
            <a:ext cx="7604889" cy="4976640"/>
          </a:xfrm>
          <a:prstGeom prst="rect">
            <a:avLst/>
          </a:prstGeom>
        </p:spPr>
      </p:pic>
      <p:sp>
        <p:nvSpPr>
          <p:cNvPr id="6" name="TextBox 5"/>
          <p:cNvSpPr txBox="1"/>
          <p:nvPr/>
        </p:nvSpPr>
        <p:spPr>
          <a:xfrm>
            <a:off x="152400" y="3657600"/>
            <a:ext cx="3657600" cy="2462213"/>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Achieves </a:t>
            </a:r>
            <a:r>
              <a:rPr lang="en-US" sz="1400" dirty="0" smtClean="0"/>
              <a:t>original objective of NPRR 849</a:t>
            </a:r>
            <a:endParaRPr lang="en-US" sz="1400" dirty="0" smtClean="0"/>
          </a:p>
          <a:p>
            <a:pPr marL="285750" indent="-285750">
              <a:buFont typeface="Arial" panose="020B0604020202020204" pitchFamily="34" charset="0"/>
              <a:buChar char="•"/>
            </a:pPr>
            <a:r>
              <a:rPr lang="en-US" sz="1400" dirty="0"/>
              <a:t>Addresses </a:t>
            </a:r>
            <a:r>
              <a:rPr lang="en-US" sz="1400" dirty="0" smtClean="0"/>
              <a:t>some of the noted problems </a:t>
            </a:r>
          </a:p>
          <a:p>
            <a:pPr marL="285750" indent="-285750">
              <a:buFont typeface="Arial" panose="020B0604020202020204" pitchFamily="34" charset="0"/>
              <a:buChar char="•"/>
            </a:pPr>
            <a:r>
              <a:rPr lang="en-US" sz="1400" dirty="0" smtClean="0"/>
              <a:t>These </a:t>
            </a:r>
            <a:r>
              <a:rPr lang="en-US" sz="1400" dirty="0"/>
              <a:t>separate NPRRs would generally address the same sections, which could result in confusion as to the ultimate impact to the Protocol language if they move through stakeholder process simultaneously; yet waiting to address each issue in series would take a number of years to provided needed clarifications. </a:t>
            </a:r>
            <a:endParaRPr lang="en-US" sz="1600" dirty="0"/>
          </a:p>
        </p:txBody>
      </p:sp>
    </p:spTree>
    <p:extLst>
      <p:ext uri="{BB962C8B-B14F-4D97-AF65-F5344CB8AC3E}">
        <p14:creationId xmlns:p14="http://schemas.microsoft.com/office/powerpoint/2010/main" val="4111714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Problems and </a:t>
            </a:r>
            <a:r>
              <a:rPr lang="en-US" dirty="0" smtClean="0"/>
              <a:t>Solutions addressed by Option 3</a:t>
            </a:r>
            <a:endParaRPr lang="en-US" dirty="0"/>
          </a:p>
        </p:txBody>
      </p:sp>
      <p:sp>
        <p:nvSpPr>
          <p:cNvPr id="3" name="Content Placeholder 2"/>
          <p:cNvSpPr>
            <a:spLocks noGrp="1"/>
          </p:cNvSpPr>
          <p:nvPr>
            <p:ph idx="1"/>
          </p:nvPr>
        </p:nvSpPr>
        <p:spPr>
          <a:xfrm>
            <a:off x="457200" y="815182"/>
            <a:ext cx="8534400" cy="4953000"/>
          </a:xfrm>
        </p:spPr>
        <p:txBody>
          <a:bodyPr>
            <a:noAutofit/>
          </a:bodyPr>
          <a:lstStyle/>
          <a:p>
            <a:pPr lvl="0">
              <a:buFont typeface="+mj-lt"/>
              <a:buAutoNum type="arabicParenR"/>
            </a:pPr>
            <a:r>
              <a:rPr lang="en-US" sz="1300" dirty="0">
                <a:solidFill>
                  <a:srgbClr val="00B050"/>
                </a:solidFill>
              </a:rPr>
              <a:t>Problem (ERCOT): Section 3.15 does not explicitly state the range of voltages within which a Generation Resource must have the required reactive capability.</a:t>
            </a:r>
          </a:p>
          <a:p>
            <a:pPr lvl="1"/>
            <a:r>
              <a:rPr lang="en-US" sz="1200" dirty="0" smtClean="0">
                <a:solidFill>
                  <a:srgbClr val="00B050"/>
                </a:solidFill>
              </a:rPr>
              <a:t>Option 3</a:t>
            </a:r>
            <a:endParaRPr lang="en-US" sz="1200" dirty="0" smtClean="0">
              <a:solidFill>
                <a:srgbClr val="00B050"/>
              </a:solidFill>
            </a:endParaRPr>
          </a:p>
          <a:p>
            <a:pPr lvl="1"/>
            <a:endParaRPr lang="en-US" sz="1200" dirty="0" smtClean="0">
              <a:solidFill>
                <a:srgbClr val="00B050"/>
              </a:solidFill>
            </a:endParaRPr>
          </a:p>
          <a:p>
            <a:pPr>
              <a:buFont typeface="+mj-lt"/>
              <a:buAutoNum type="arabicParenR"/>
            </a:pPr>
            <a:r>
              <a:rPr lang="en-US" sz="1300" dirty="0">
                <a:solidFill>
                  <a:srgbClr val="00B050"/>
                </a:solidFill>
              </a:rPr>
              <a:t>Problem (NRG): ERCOT’s enforced range of voltages between .95 and 1.05 </a:t>
            </a:r>
            <a:r>
              <a:rPr lang="en-US" sz="1300" dirty="0" err="1">
                <a:solidFill>
                  <a:srgbClr val="00B050"/>
                </a:solidFill>
              </a:rPr>
              <a:t>pu</a:t>
            </a:r>
            <a:r>
              <a:rPr lang="en-US" sz="1300" dirty="0">
                <a:solidFill>
                  <a:srgbClr val="00B050"/>
                </a:solidFill>
              </a:rPr>
              <a:t> for the full .95 pf is unnecessary/inefficient in some areas (lagging requirements at higher voltages and leading requirements in lower voltages.)</a:t>
            </a:r>
          </a:p>
          <a:p>
            <a:pPr lvl="1"/>
            <a:r>
              <a:rPr lang="en-US" sz="1200" dirty="0">
                <a:solidFill>
                  <a:srgbClr val="00B050"/>
                </a:solidFill>
              </a:rPr>
              <a:t>Option 3</a:t>
            </a:r>
          </a:p>
          <a:p>
            <a:pPr marL="457200" lvl="1" indent="0">
              <a:buNone/>
            </a:pPr>
            <a:endParaRPr lang="en-US" sz="1000" dirty="0">
              <a:solidFill>
                <a:srgbClr val="00B050"/>
              </a:solidFill>
            </a:endParaRPr>
          </a:p>
          <a:p>
            <a:pPr lvl="0">
              <a:buFont typeface="+mj-lt"/>
              <a:buAutoNum type="arabicParenR"/>
            </a:pPr>
            <a:r>
              <a:rPr lang="en-US" sz="1300" dirty="0">
                <a:solidFill>
                  <a:srgbClr val="00B050"/>
                </a:solidFill>
              </a:rPr>
              <a:t>Problem (ERCOT): Clarifying the range of applicable voltages would raise the question whether a generator can be instructed to provide voltage support outside of the stated range.</a:t>
            </a:r>
          </a:p>
          <a:p>
            <a:pPr lvl="1"/>
            <a:r>
              <a:rPr lang="en-US" sz="1200" dirty="0">
                <a:solidFill>
                  <a:srgbClr val="00B050"/>
                </a:solidFill>
              </a:rPr>
              <a:t>Option 3</a:t>
            </a:r>
          </a:p>
          <a:p>
            <a:pPr>
              <a:buFont typeface="+mj-lt"/>
              <a:buAutoNum type="arabicParenR"/>
            </a:pPr>
            <a:endParaRPr lang="en-US" sz="1400" dirty="0"/>
          </a:p>
          <a:p>
            <a:pPr lvl="0">
              <a:buFont typeface="+mj-lt"/>
              <a:buAutoNum type="arabicParenR" startAt="6"/>
            </a:pPr>
            <a:r>
              <a:rPr lang="en-US" sz="1400" dirty="0">
                <a:solidFill>
                  <a:srgbClr val="00B050"/>
                </a:solidFill>
              </a:rPr>
              <a:t>Problem (NRG, Invenergy): Set point ranges are unnecessarily broad; </a:t>
            </a:r>
          </a:p>
          <a:p>
            <a:pPr lvl="1"/>
            <a:r>
              <a:rPr lang="en-US" sz="1200" dirty="0">
                <a:solidFill>
                  <a:srgbClr val="00B050"/>
                </a:solidFill>
              </a:rPr>
              <a:t>Option 3</a:t>
            </a:r>
          </a:p>
          <a:p>
            <a:pPr marL="0" indent="0">
              <a:buNone/>
            </a:pPr>
            <a:r>
              <a:rPr lang="en-US" sz="1400" dirty="0"/>
              <a:t> </a:t>
            </a:r>
          </a:p>
          <a:p>
            <a:pPr lvl="0">
              <a:buFont typeface="+mj-lt"/>
              <a:buAutoNum type="arabicParenR" startAt="12"/>
            </a:pPr>
            <a:r>
              <a:rPr lang="en-US" sz="1400" dirty="0">
                <a:solidFill>
                  <a:srgbClr val="00B050"/>
                </a:solidFill>
              </a:rPr>
              <a:t>Problem (OWG/</a:t>
            </a:r>
            <a:r>
              <a:rPr lang="en-US" sz="1400" dirty="0" err="1">
                <a:solidFill>
                  <a:srgbClr val="00B050"/>
                </a:solidFill>
              </a:rPr>
              <a:t>Oncor</a:t>
            </a:r>
            <a:r>
              <a:rPr lang="en-US" sz="1400" dirty="0">
                <a:solidFill>
                  <a:srgbClr val="00B050"/>
                </a:solidFill>
              </a:rPr>
              <a:t>): Language doesn’t explicitly require generators to provide all reactive capability when the Voltage Set Point is outside the established voltage ranges.</a:t>
            </a:r>
          </a:p>
          <a:p>
            <a:pPr lvl="1"/>
            <a:r>
              <a:rPr lang="en-US" sz="1200" dirty="0">
                <a:solidFill>
                  <a:srgbClr val="00B050"/>
                </a:solidFill>
              </a:rPr>
              <a:t>Option 3</a:t>
            </a:r>
          </a:p>
        </p:txBody>
      </p:sp>
    </p:spTree>
    <p:extLst>
      <p:ext uri="{BB962C8B-B14F-4D97-AF65-F5344CB8AC3E}">
        <p14:creationId xmlns:p14="http://schemas.microsoft.com/office/powerpoint/2010/main" val="165584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Options with multiple NPRRs to address </a:t>
            </a:r>
            <a:r>
              <a:rPr lang="en-US" dirty="0" smtClean="0"/>
              <a:t>Problems</a:t>
            </a:r>
            <a:br>
              <a:rPr lang="en-US" dirty="0" smtClean="0"/>
            </a:br>
            <a:r>
              <a:rPr lang="en-US" dirty="0" smtClean="0"/>
              <a:t>Option </a:t>
            </a:r>
            <a:r>
              <a:rPr lang="en-US" dirty="0" smtClean="0"/>
              <a:t>3 – Just address </a:t>
            </a:r>
            <a:r>
              <a:rPr lang="en-US" dirty="0" smtClean="0">
                <a:solidFill>
                  <a:srgbClr val="00B050"/>
                </a:solidFill>
              </a:rPr>
              <a:t>Problems #1, #2, #3, #6 and #12</a:t>
            </a:r>
            <a:r>
              <a:rPr lang="en-US" dirty="0" smtClean="0"/>
              <a:t>.</a:t>
            </a:r>
            <a:endParaRPr lang="en-US" dirty="0"/>
          </a:p>
        </p:txBody>
      </p:sp>
      <p:sp>
        <p:nvSpPr>
          <p:cNvPr id="6" name="TextBox 5"/>
          <p:cNvSpPr txBox="1"/>
          <p:nvPr/>
        </p:nvSpPr>
        <p:spPr>
          <a:xfrm>
            <a:off x="228600" y="1219200"/>
            <a:ext cx="4114800" cy="5186035"/>
          </a:xfrm>
          <a:prstGeom prst="rect">
            <a:avLst/>
          </a:prstGeom>
          <a:noFill/>
        </p:spPr>
        <p:txBody>
          <a:bodyPr wrap="square" rtlCol="0">
            <a:spAutoFit/>
          </a:bodyPr>
          <a:lstStyle/>
          <a:p>
            <a:pPr marL="285750" indent="-285750">
              <a:buFont typeface="Arial" panose="020B0604020202020204" pitchFamily="34" charset="0"/>
              <a:buChar char="•"/>
            </a:pPr>
            <a:r>
              <a:rPr lang="en-US" sz="1500" dirty="0" smtClean="0"/>
              <a:t>Focuses on original objective of NPRR 849</a:t>
            </a:r>
          </a:p>
          <a:p>
            <a:pPr marL="285750" indent="-285750">
              <a:buFont typeface="Arial" panose="020B0604020202020204" pitchFamily="34" charset="0"/>
              <a:buChar char="•"/>
            </a:pPr>
            <a:r>
              <a:rPr lang="en-US" sz="1500" dirty="0" smtClean="0"/>
              <a:t>Addresses multiple issues with fewer language changes</a:t>
            </a:r>
          </a:p>
          <a:p>
            <a:pPr marL="285750" indent="-285750">
              <a:buFont typeface="Arial" panose="020B0604020202020204" pitchFamily="34" charset="0"/>
              <a:buChar char="•"/>
            </a:pPr>
            <a:r>
              <a:rPr lang="en-US" sz="1500" dirty="0" smtClean="0"/>
              <a:t>Adds clarity that Voltage Set Points can vary within operating ranges avoiding confusion at time of Reactive Study review</a:t>
            </a:r>
          </a:p>
          <a:p>
            <a:pPr marL="285750" indent="-285750">
              <a:buFont typeface="Arial" panose="020B0604020202020204" pitchFamily="34" charset="0"/>
              <a:buChar char="•"/>
            </a:pPr>
            <a:r>
              <a:rPr lang="en-US" sz="1500" dirty="0" smtClean="0"/>
              <a:t>Lowers minimum Reactive Requirements from current .95 </a:t>
            </a:r>
            <a:r>
              <a:rPr lang="en-US" sz="1500" dirty="0" err="1" smtClean="0"/>
              <a:t>pu</a:t>
            </a:r>
            <a:r>
              <a:rPr lang="en-US" sz="1500" dirty="0" smtClean="0"/>
              <a:t> to 1.05 </a:t>
            </a:r>
            <a:r>
              <a:rPr lang="en-US" sz="1500" dirty="0" err="1" smtClean="0"/>
              <a:t>pu</a:t>
            </a:r>
            <a:r>
              <a:rPr lang="en-US" sz="1500" dirty="0" smtClean="0"/>
              <a:t> range of Voltage Set Points for new Generation Resources</a:t>
            </a:r>
          </a:p>
          <a:p>
            <a:pPr marL="285750" indent="-285750">
              <a:buFont typeface="Arial" panose="020B0604020202020204" pitchFamily="34" charset="0"/>
              <a:buChar char="•"/>
            </a:pPr>
            <a:r>
              <a:rPr lang="en-US" sz="1500" dirty="0" smtClean="0"/>
              <a:t>Does not alter grandfathering provisions </a:t>
            </a:r>
            <a:endParaRPr lang="en-US" sz="1500" dirty="0" smtClean="0"/>
          </a:p>
          <a:p>
            <a:pPr marL="285750" indent="-285750">
              <a:buFont typeface="Arial" panose="020B0604020202020204" pitchFamily="34" charset="0"/>
              <a:buChar char="•"/>
            </a:pPr>
            <a:r>
              <a:rPr lang="en-US" sz="1500" dirty="0"/>
              <a:t>Does not address whether duty to comply with Voltage Set Point is limited by </a:t>
            </a:r>
            <a:r>
              <a:rPr lang="en-US" sz="1500" dirty="0" smtClean="0"/>
              <a:t>capability</a:t>
            </a:r>
          </a:p>
          <a:p>
            <a:pPr marL="285750" indent="-285750">
              <a:buFont typeface="Arial" panose="020B0604020202020204" pitchFamily="34" charset="0"/>
              <a:buChar char="•"/>
            </a:pPr>
            <a:r>
              <a:rPr lang="en-US" sz="1500" dirty="0" smtClean="0"/>
              <a:t>Does </a:t>
            </a:r>
            <a:r>
              <a:rPr lang="en-US" sz="1500" dirty="0"/>
              <a:t>not distinguish between real-time obligation and demonstration of capability in study, as some MPs </a:t>
            </a:r>
            <a:r>
              <a:rPr lang="en-US" sz="1500" dirty="0" smtClean="0"/>
              <a:t>desired</a:t>
            </a:r>
            <a:endParaRPr lang="en-US" sz="1500" dirty="0" smtClean="0"/>
          </a:p>
          <a:p>
            <a:pPr marL="285750" indent="-285750">
              <a:buFont typeface="Arial" panose="020B0604020202020204" pitchFamily="34" charset="0"/>
              <a:buChar char="•"/>
            </a:pPr>
            <a:r>
              <a:rPr lang="en-US" sz="1500" dirty="0" smtClean="0"/>
              <a:t>May not be supported by entities with Generation Resources that did not design their units to meet the current .95 to 1.05 voltage range</a:t>
            </a:r>
          </a:p>
          <a:p>
            <a:endParaRPr lang="en-US" sz="16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0" y="1257300"/>
            <a:ext cx="4685649" cy="4981932"/>
          </a:xfrm>
          <a:prstGeom prst="rect">
            <a:avLst/>
          </a:prstGeom>
        </p:spPr>
      </p:pic>
    </p:spTree>
    <p:extLst>
      <p:ext uri="{BB962C8B-B14F-4D97-AF65-F5344CB8AC3E}">
        <p14:creationId xmlns:p14="http://schemas.microsoft.com/office/powerpoint/2010/main" val="1169413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Problems and </a:t>
            </a:r>
            <a:r>
              <a:rPr lang="en-US" dirty="0" smtClean="0"/>
              <a:t>Solutions addressed by other options.</a:t>
            </a:r>
            <a:endParaRPr lang="en-US" dirty="0"/>
          </a:p>
        </p:txBody>
      </p:sp>
      <p:sp>
        <p:nvSpPr>
          <p:cNvPr id="3" name="Content Placeholder 2"/>
          <p:cNvSpPr>
            <a:spLocks noGrp="1"/>
          </p:cNvSpPr>
          <p:nvPr>
            <p:ph idx="1"/>
          </p:nvPr>
        </p:nvSpPr>
        <p:spPr>
          <a:xfrm>
            <a:off x="381000" y="990600"/>
            <a:ext cx="7886700" cy="4953000"/>
          </a:xfrm>
        </p:spPr>
        <p:txBody>
          <a:bodyPr>
            <a:noAutofit/>
          </a:bodyPr>
          <a:lstStyle/>
          <a:p>
            <a:pPr lvl="0">
              <a:buFont typeface="+mj-lt"/>
              <a:buAutoNum type="arabicParenR" startAt="5"/>
            </a:pPr>
            <a:r>
              <a:rPr lang="en-US" sz="1300" dirty="0">
                <a:solidFill>
                  <a:srgbClr val="00B0F0"/>
                </a:solidFill>
              </a:rPr>
              <a:t>Problem (ERCOT</a:t>
            </a:r>
            <a:r>
              <a:rPr lang="en-US" sz="1300" dirty="0" smtClean="0">
                <a:solidFill>
                  <a:srgbClr val="00B0F0"/>
                </a:solidFill>
              </a:rPr>
              <a:t>): Section </a:t>
            </a:r>
            <a:r>
              <a:rPr lang="en-US" sz="1300" dirty="0">
                <a:solidFill>
                  <a:srgbClr val="00B0F0"/>
                </a:solidFill>
              </a:rPr>
              <a:t>3.15 does not explicitly recognize TSP’s authority to instruct an IRR operating below 10% output to operate </a:t>
            </a:r>
            <a:r>
              <a:rPr lang="en-US" sz="1300" dirty="0" err="1">
                <a:solidFill>
                  <a:srgbClr val="00B0F0"/>
                </a:solidFill>
              </a:rPr>
              <a:t>VAr</a:t>
            </a:r>
            <a:r>
              <a:rPr lang="en-US" sz="1300" dirty="0">
                <a:solidFill>
                  <a:srgbClr val="00B0F0"/>
                </a:solidFill>
              </a:rPr>
              <a:t>-capable devices or to disconnect from ERCOT System.  </a:t>
            </a:r>
          </a:p>
          <a:p>
            <a:pPr lvl="1"/>
            <a:r>
              <a:rPr lang="en-US" sz="1200" dirty="0" smtClean="0">
                <a:solidFill>
                  <a:srgbClr val="00B0F0"/>
                </a:solidFill>
              </a:rPr>
              <a:t>Option 4</a:t>
            </a:r>
            <a:endParaRPr lang="en-US" sz="1200" dirty="0">
              <a:solidFill>
                <a:srgbClr val="00B0F0"/>
              </a:solidFill>
            </a:endParaRPr>
          </a:p>
          <a:p>
            <a:pPr marL="0" indent="0">
              <a:buNone/>
            </a:pPr>
            <a:endParaRPr lang="en-US" sz="1400" dirty="0"/>
          </a:p>
          <a:p>
            <a:pPr lvl="0">
              <a:buFont typeface="+mj-lt"/>
              <a:buAutoNum type="arabicParenR" startAt="9"/>
            </a:pPr>
            <a:r>
              <a:rPr lang="en-US" sz="1400" dirty="0">
                <a:solidFill>
                  <a:srgbClr val="685BC7"/>
                </a:solidFill>
              </a:rPr>
              <a:t>Problem (ERCOT): </a:t>
            </a:r>
            <a:r>
              <a:rPr lang="en-US" sz="1400" dirty="0" smtClean="0">
                <a:solidFill>
                  <a:srgbClr val="685BC7"/>
                </a:solidFill>
              </a:rPr>
              <a:t>Some </a:t>
            </a:r>
            <a:r>
              <a:rPr lang="en-US" sz="1400" dirty="0">
                <a:solidFill>
                  <a:srgbClr val="685BC7"/>
                </a:solidFill>
              </a:rPr>
              <a:t>generators are not always moving to newly assigned Voltage Set Points when the new Voltage Set Point is within 2% of the current Voltage Set Point. </a:t>
            </a:r>
          </a:p>
          <a:p>
            <a:pPr lvl="1"/>
            <a:r>
              <a:rPr lang="en-US" sz="1200" dirty="0" smtClean="0">
                <a:solidFill>
                  <a:srgbClr val="685BC7"/>
                </a:solidFill>
              </a:rPr>
              <a:t>Option 5</a:t>
            </a:r>
          </a:p>
          <a:p>
            <a:pPr marL="457200" lvl="1" indent="0">
              <a:buNone/>
            </a:pPr>
            <a:endParaRPr lang="en-US" sz="1200" dirty="0">
              <a:solidFill>
                <a:srgbClr val="685BC7"/>
              </a:solidFill>
            </a:endParaRPr>
          </a:p>
          <a:p>
            <a:pPr lvl="0">
              <a:buFont typeface="+mj-lt"/>
              <a:buAutoNum type="arabicParenR" startAt="10"/>
            </a:pPr>
            <a:r>
              <a:rPr lang="en-US" sz="1400" dirty="0">
                <a:solidFill>
                  <a:srgbClr val="FF0000"/>
                </a:solidFill>
              </a:rPr>
              <a:t>Problem (ERCOT): </a:t>
            </a:r>
            <a:r>
              <a:rPr lang="en-US" sz="1400" dirty="0" smtClean="0">
                <a:solidFill>
                  <a:srgbClr val="FF0000"/>
                </a:solidFill>
              </a:rPr>
              <a:t>Option 6: Provisions </a:t>
            </a:r>
            <a:r>
              <a:rPr lang="en-US" sz="1400" dirty="0">
                <a:solidFill>
                  <a:srgbClr val="FF0000"/>
                </a:solidFill>
              </a:rPr>
              <a:t>in paragraph (3) of 3.15 should be arranged in chronological order to provide maximum clarity (i.e., interconnection study requirement in paragraph (c) should precede real-time operational requirements) (ERCOT 10/28/18 comments)</a:t>
            </a:r>
          </a:p>
          <a:p>
            <a:pPr lvl="1"/>
            <a:r>
              <a:rPr lang="en-US" sz="1200" dirty="0" smtClean="0">
                <a:solidFill>
                  <a:srgbClr val="FF0000"/>
                </a:solidFill>
              </a:rPr>
              <a:t>ERCOT Option 6</a:t>
            </a:r>
          </a:p>
          <a:p>
            <a:pPr marL="457200" lvl="1" indent="0">
              <a:buNone/>
            </a:pPr>
            <a:endParaRPr lang="en-US" sz="1200" dirty="0">
              <a:solidFill>
                <a:srgbClr val="FF0000"/>
              </a:solidFill>
            </a:endParaRPr>
          </a:p>
          <a:p>
            <a:pPr lvl="0">
              <a:buFont typeface="+mj-lt"/>
              <a:buAutoNum type="arabicParenR" startAt="14"/>
            </a:pPr>
            <a:r>
              <a:rPr lang="en-US" sz="1400" dirty="0">
                <a:solidFill>
                  <a:srgbClr val="663300"/>
                </a:solidFill>
              </a:rPr>
              <a:t>Problem (ERCOT</a:t>
            </a:r>
            <a:r>
              <a:rPr lang="en-US" sz="1400" dirty="0" smtClean="0">
                <a:solidFill>
                  <a:srgbClr val="663300"/>
                </a:solidFill>
              </a:rPr>
              <a:t>): Generators </a:t>
            </a:r>
            <a:r>
              <a:rPr lang="en-US" sz="1400" dirty="0">
                <a:solidFill>
                  <a:srgbClr val="663300"/>
                </a:solidFill>
              </a:rPr>
              <a:t>that were grandfathered from 0.95 power factor (“rectangle”) reactive requirement are being repowered with modern technology that should be capable of providing 0.95 power factor requirement but are not providing 0.95 power factor.</a:t>
            </a:r>
          </a:p>
          <a:p>
            <a:pPr lvl="1"/>
            <a:r>
              <a:rPr lang="en-US" sz="1200" dirty="0" smtClean="0">
                <a:solidFill>
                  <a:srgbClr val="663300"/>
                </a:solidFill>
              </a:rPr>
              <a:t>Option </a:t>
            </a:r>
            <a:r>
              <a:rPr lang="en-US" sz="1200" dirty="0">
                <a:solidFill>
                  <a:srgbClr val="663300"/>
                </a:solidFill>
              </a:rPr>
              <a:t>2 *language looks different if done in independent NPRR*: </a:t>
            </a:r>
            <a:endParaRPr lang="en-US" sz="1200" dirty="0" smtClean="0">
              <a:solidFill>
                <a:srgbClr val="685BC7"/>
              </a:solidFill>
            </a:endParaRPr>
          </a:p>
        </p:txBody>
      </p:sp>
    </p:spTree>
    <p:extLst>
      <p:ext uri="{BB962C8B-B14F-4D97-AF65-F5344CB8AC3E}">
        <p14:creationId xmlns:p14="http://schemas.microsoft.com/office/powerpoint/2010/main" val="162340409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21619</TotalTime>
  <Words>1311</Words>
  <Application>Microsoft Office PowerPoint</Application>
  <PresentationFormat>On-screen Show (4:3)</PresentationFormat>
  <Paragraphs>101</Paragraphs>
  <Slides>14</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1_Custom Design</vt:lpstr>
      <vt:lpstr>Office Theme</vt:lpstr>
      <vt:lpstr>Custom Design</vt:lpstr>
      <vt:lpstr>PowerPoint Presentation</vt:lpstr>
      <vt:lpstr>Purpose</vt:lpstr>
      <vt:lpstr>Options modifying the current draft of NPRR 849</vt:lpstr>
      <vt:lpstr>Options modifying the current draft of NPRR 849 - Option 1 – Address “as close as practicable”</vt:lpstr>
      <vt:lpstr>Options modifying the current draft of NPRR 849 Option 2 – Option 1 + MP submits comments for repower</vt:lpstr>
      <vt:lpstr>Options with multiple NPRRs to address Problems</vt:lpstr>
      <vt:lpstr>List of Problems and Solutions addressed by Option 3</vt:lpstr>
      <vt:lpstr>Options with multiple NPRRs to address Problems Option 3 – Just address Problems #1, #2, #3, #6 and #12.</vt:lpstr>
      <vt:lpstr>List of Problems and Solutions addressed by other options.</vt:lpstr>
      <vt:lpstr>Options with multiple NPRRs to address Problems Option 4 – Separate NPRR to address Problem #5.</vt:lpstr>
      <vt:lpstr>Options with multiple NPRRs to address Problems Option 5 – Separate NPRR to address Problem #9.</vt:lpstr>
      <vt:lpstr>Options with multiple NPRRs to address Problems Option 6 – Separate NPRR to address Problem #10.</vt:lpstr>
      <vt:lpstr>List of Problems without proposed breakout options.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230</cp:revision>
  <cp:lastPrinted>2016-08-02T14:16:19Z</cp:lastPrinted>
  <dcterms:created xsi:type="dcterms:W3CDTF">2016-01-21T15:20:31Z</dcterms:created>
  <dcterms:modified xsi:type="dcterms:W3CDTF">2019-03-19T17:58:47Z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