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58"/>
  </p:notesMasterIdLst>
  <p:handoutMasterIdLst>
    <p:handoutMasterId r:id="rId59"/>
  </p:handoutMasterIdLst>
  <p:sldIdLst>
    <p:sldId id="445" r:id="rId7"/>
    <p:sldId id="463" r:id="rId8"/>
    <p:sldId id="491" r:id="rId9"/>
    <p:sldId id="456" r:id="rId10"/>
    <p:sldId id="516" r:id="rId11"/>
    <p:sldId id="523" r:id="rId12"/>
    <p:sldId id="524" r:id="rId13"/>
    <p:sldId id="508" r:id="rId14"/>
    <p:sldId id="519" r:id="rId15"/>
    <p:sldId id="525" r:id="rId16"/>
    <p:sldId id="465" r:id="rId17"/>
    <p:sldId id="517" r:id="rId18"/>
    <p:sldId id="527" r:id="rId19"/>
    <p:sldId id="466" r:id="rId20"/>
    <p:sldId id="529" r:id="rId21"/>
    <p:sldId id="467" r:id="rId22"/>
    <p:sldId id="474" r:id="rId23"/>
    <p:sldId id="473" r:id="rId24"/>
    <p:sldId id="507" r:id="rId25"/>
    <p:sldId id="453" r:id="rId26"/>
    <p:sldId id="454" r:id="rId27"/>
    <p:sldId id="464" r:id="rId28"/>
    <p:sldId id="500" r:id="rId29"/>
    <p:sldId id="497" r:id="rId30"/>
    <p:sldId id="468" r:id="rId31"/>
    <p:sldId id="487" r:id="rId32"/>
    <p:sldId id="488" r:id="rId33"/>
    <p:sldId id="489" r:id="rId34"/>
    <p:sldId id="501" r:id="rId35"/>
    <p:sldId id="476" r:id="rId36"/>
    <p:sldId id="477" r:id="rId37"/>
    <p:sldId id="478" r:id="rId38"/>
    <p:sldId id="479" r:id="rId39"/>
    <p:sldId id="483" r:id="rId40"/>
    <p:sldId id="484" r:id="rId41"/>
    <p:sldId id="485" r:id="rId42"/>
    <p:sldId id="486" r:id="rId43"/>
    <p:sldId id="461" r:id="rId44"/>
    <p:sldId id="462" r:id="rId45"/>
    <p:sldId id="475" r:id="rId46"/>
    <p:sldId id="482" r:id="rId47"/>
    <p:sldId id="492" r:id="rId48"/>
    <p:sldId id="493" r:id="rId49"/>
    <p:sldId id="494" r:id="rId50"/>
    <p:sldId id="495" r:id="rId51"/>
    <p:sldId id="499" r:id="rId52"/>
    <p:sldId id="490" r:id="rId53"/>
    <p:sldId id="498" r:id="rId54"/>
    <p:sldId id="505" r:id="rId55"/>
    <p:sldId id="455" r:id="rId56"/>
    <p:sldId id="506" r:id="rId5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106" d="100"/>
          <a:sy n="106" d="100"/>
        </p:scale>
        <p:origin x="1056" y="114"/>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61"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3/15/2019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3/15/2019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002607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37927267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12806272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23</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26</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28</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39</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40</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45</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46</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47</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48</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49</a:t>
            </a:fld>
            <a:endParaRPr lang="en-US"/>
          </a:p>
        </p:txBody>
      </p:sp>
    </p:spTree>
    <p:extLst>
      <p:ext uri="{BB962C8B-B14F-4D97-AF65-F5344CB8AC3E}">
        <p14:creationId xmlns:p14="http://schemas.microsoft.com/office/powerpoint/2010/main" val="34327478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50</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51</a:t>
            </a:fld>
            <a:endParaRPr lang="en-US"/>
          </a:p>
        </p:txBody>
      </p:sp>
    </p:spTree>
    <p:extLst>
      <p:ext uri="{BB962C8B-B14F-4D97-AF65-F5344CB8AC3E}">
        <p14:creationId xmlns:p14="http://schemas.microsoft.com/office/powerpoint/2010/main" val="3435298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3096388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2452304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39836816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4229031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mailto:ResourceIntegrationDepartment@ercot.com"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45.xml"/><Relationship Id="rId1" Type="http://schemas.openxmlformats.org/officeDocument/2006/relationships/slideLayout" Target="../slideLayouts/slideLayout4.xml"/><Relationship Id="rId5" Type="http://schemas.openxmlformats.org/officeDocument/2006/relationships/image" Target="../media/image10.tmp"/><Relationship Id="rId4" Type="http://schemas.openxmlformats.org/officeDocument/2006/relationships/image" Target="../media/image9.tmp"/></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mailto:TRANSMISSIONOWNERSGENINTERCONNECT@LISTS.ERCOT.COM"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March 21, 2019</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dirty="0"/>
              <a:t>5.4 Study Processes and Procedures</a:t>
            </a:r>
          </a:p>
          <a:p>
            <a:pPr lvl="1"/>
            <a:r>
              <a:rPr lang="en-US" dirty="0"/>
              <a:t>5.4.1</a:t>
            </a:r>
          </a:p>
          <a:p>
            <a:r>
              <a:rPr lang="en-US" sz="2400" dirty="0"/>
              <a:t>(4) Upon completion of the Security Screening Study, ERCOT will present the IE with a preliminary report </a:t>
            </a:r>
            <a:r>
              <a:rPr lang="en-US" sz="2400" strike="sngStrike" dirty="0"/>
              <a:t>indicating future transmission additions or enhancements that may be required to accommodate the proposed additional generation or Generation Resource modification at the specified in-service year.  This report </a:t>
            </a:r>
            <a:r>
              <a:rPr lang="en-US" sz="2400" dirty="0" smtClean="0">
                <a:solidFill>
                  <a:srgbClr val="FF0000"/>
                </a:solidFill>
              </a:rPr>
              <a:t>that is meant to inform </a:t>
            </a:r>
            <a:r>
              <a:rPr lang="en-US" sz="2400" dirty="0">
                <a:solidFill>
                  <a:srgbClr val="FF0000"/>
                </a:solidFill>
              </a:rPr>
              <a:t>the IE </a:t>
            </a:r>
            <a:r>
              <a:rPr lang="en-US" sz="2400" dirty="0"/>
              <a:t>about </a:t>
            </a:r>
            <a:r>
              <a:rPr lang="en-US" sz="2400" strike="sngStrike" dirty="0"/>
              <a:t>any additional transmission improvements estimated to be required for the continued security and reliability of the ERCOT System.  </a:t>
            </a:r>
            <a:r>
              <a:rPr lang="en-US" sz="2400" strike="sngStrike" dirty="0" smtClean="0"/>
              <a:t> </a:t>
            </a:r>
            <a:r>
              <a:rPr lang="en-US" sz="2400" dirty="0">
                <a:solidFill>
                  <a:srgbClr val="FF0000"/>
                </a:solidFill>
              </a:rPr>
              <a:t>t</a:t>
            </a:r>
            <a:r>
              <a:rPr lang="en-US" sz="2400" dirty="0" smtClean="0">
                <a:solidFill>
                  <a:srgbClr val="FF0000"/>
                </a:solidFill>
              </a:rPr>
              <a:t>he potential transfer limits at the POI for the proposed MW amount.  </a:t>
            </a:r>
            <a:r>
              <a:rPr lang="en-US" sz="2400" dirty="0" smtClean="0"/>
              <a:t>This </a:t>
            </a:r>
            <a:r>
              <a:rPr lang="en-US" sz="2400" dirty="0"/>
              <a:t>report does not imply any commitment by ERCOT or any TSP to recommend or construct </a:t>
            </a:r>
            <a:r>
              <a:rPr lang="en-US" sz="2400" strike="sngStrike" dirty="0"/>
              <a:t>these</a:t>
            </a:r>
            <a:r>
              <a:rPr lang="en-US" sz="2400" dirty="0"/>
              <a:t> transmission additions or enhancements.  The report will also contain a description of the SSR assessment performed as part of the Security Screening Study and any conclusions resulting from the SSR assessment.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3634958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NPRR776 </a:t>
            </a:r>
            <a:r>
              <a:rPr lang="en-US" dirty="0"/>
              <a:t>Voltage Set Point Communication</a:t>
            </a:r>
            <a:br>
              <a:rPr lang="en-US" dirty="0"/>
            </a:br>
            <a:endParaRPr lang="en-US" dirty="0"/>
          </a:p>
        </p:txBody>
      </p:sp>
      <p:sp>
        <p:nvSpPr>
          <p:cNvPr id="3" name="Content Placeholder 2"/>
          <p:cNvSpPr>
            <a:spLocks noGrp="1"/>
          </p:cNvSpPr>
          <p:nvPr>
            <p:ph idx="1"/>
          </p:nvPr>
        </p:nvSpPr>
        <p:spPr>
          <a:xfrm>
            <a:off x="406400" y="833027"/>
            <a:ext cx="11379200" cy="5991719"/>
          </a:xfrm>
        </p:spPr>
        <p:txBody>
          <a:bodyPr/>
          <a:lstStyle/>
          <a:p>
            <a:r>
              <a:rPr lang="en-US" sz="2800" dirty="0" smtClean="0"/>
              <a:t>Requires TSPs to telemeter kV measurement of designated POI bus to be utilized to determine compliance with Voltage Set Point instructions to ERCOT.  This point is called </a:t>
            </a:r>
            <a:r>
              <a:rPr lang="en-US" sz="2800" dirty="0" err="1" smtClean="0"/>
              <a:t>kVM</a:t>
            </a:r>
            <a:r>
              <a:rPr lang="en-US" sz="2800" dirty="0" smtClean="0"/>
              <a:t>.</a:t>
            </a:r>
          </a:p>
          <a:p>
            <a:pPr lvl="1"/>
            <a:r>
              <a:rPr lang="en-US" dirty="0" smtClean="0"/>
              <a:t>Modify to match any Verbal Voltage Set Point</a:t>
            </a:r>
            <a:endParaRPr lang="en-US" dirty="0"/>
          </a:p>
          <a:p>
            <a:r>
              <a:rPr lang="en-US" sz="2800" dirty="0" smtClean="0"/>
              <a:t>Also requires TSP to telemeter the Real-Time Voltage Set Point to ERCOT.  This point is called </a:t>
            </a:r>
            <a:r>
              <a:rPr lang="en-US" sz="2800" dirty="0" err="1" smtClean="0"/>
              <a:t>kVT</a:t>
            </a:r>
            <a:r>
              <a:rPr lang="en-US" sz="2800" dirty="0" smtClean="0"/>
              <a:t>.</a:t>
            </a:r>
          </a:p>
          <a:p>
            <a:r>
              <a:rPr lang="en-US" sz="2800" dirty="0" smtClean="0"/>
              <a:t>ERCOT will make these measurements available to the QSE</a:t>
            </a:r>
          </a:p>
          <a:p>
            <a:r>
              <a:rPr lang="en-US" sz="2800" dirty="0" smtClean="0"/>
              <a:t>The QSE will provide to the Generation Resources it represents</a:t>
            </a:r>
          </a:p>
          <a:p>
            <a:r>
              <a:rPr lang="en-US" sz="2800" dirty="0" smtClean="0"/>
              <a:t>Must be done before Resource can synchronize above 20 MVA.</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1134548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94517"/>
          </a:xfrm>
        </p:spPr>
        <p:txBody>
          <a:bodyPr/>
          <a:lstStyle/>
          <a:p>
            <a:r>
              <a:rPr lang="en-US" dirty="0" smtClean="0"/>
              <a:t>PG </a:t>
            </a:r>
            <a:r>
              <a:rPr lang="en-US" dirty="0"/>
              <a:t>6.9 Addition of Proposed Generation to the Planning Models </a:t>
            </a:r>
            <a:br>
              <a:rPr lang="en-US" dirty="0"/>
            </a:br>
            <a:endParaRPr lang="en-US" dirty="0"/>
          </a:p>
        </p:txBody>
      </p:sp>
      <p:sp>
        <p:nvSpPr>
          <p:cNvPr id="3" name="Content Placeholder 2"/>
          <p:cNvSpPr>
            <a:spLocks noGrp="1"/>
          </p:cNvSpPr>
          <p:nvPr>
            <p:ph idx="1"/>
          </p:nvPr>
        </p:nvSpPr>
        <p:spPr>
          <a:xfrm>
            <a:off x="406400" y="922338"/>
            <a:ext cx="11379200" cy="5902408"/>
          </a:xfrm>
        </p:spPr>
        <p:txBody>
          <a:bodyPr/>
          <a:lstStyle/>
          <a:p>
            <a:r>
              <a:rPr lang="en-US" sz="2800" dirty="0" smtClean="0"/>
              <a:t>(1) </a:t>
            </a:r>
            <a:r>
              <a:rPr lang="en-US" sz="2400" dirty="0" smtClean="0"/>
              <a:t>(d) </a:t>
            </a:r>
            <a:r>
              <a:rPr lang="en-US" sz="2400" dirty="0"/>
              <a:t>ERCOT receives one of the following:</a:t>
            </a:r>
          </a:p>
          <a:p>
            <a:pPr lvl="1"/>
            <a:r>
              <a:rPr lang="en-US" sz="2000" dirty="0"/>
              <a:t>(</a:t>
            </a:r>
            <a:r>
              <a:rPr lang="en-US" sz="2000" dirty="0" err="1" smtClean="0"/>
              <a:t>i</a:t>
            </a:r>
            <a:r>
              <a:rPr lang="en-US" sz="2000" dirty="0" smtClean="0"/>
              <a:t>) </a:t>
            </a:r>
            <a:r>
              <a:rPr lang="en-US" dirty="0" smtClean="0"/>
              <a:t>A </a:t>
            </a:r>
            <a:r>
              <a:rPr lang="en-US" dirty="0"/>
              <a:t>signed Standard Generation Interconnection Agreement (SGIA) from the Transmission Service Provider (TSP) and a written notice from the TSP that the IE has provided:</a:t>
            </a:r>
            <a:r>
              <a:rPr lang="x-none" dirty="0"/>
              <a:t> </a:t>
            </a:r>
            <a:endParaRPr lang="en-US" dirty="0"/>
          </a:p>
          <a:p>
            <a:pPr marL="914400" lvl="2" indent="0">
              <a:buNone/>
            </a:pPr>
            <a:r>
              <a:rPr lang="en-US" dirty="0"/>
              <a:t>(A)	A </a:t>
            </a:r>
            <a:r>
              <a:rPr lang="en-US" dirty="0">
                <a:solidFill>
                  <a:srgbClr val="FF0000"/>
                </a:solidFill>
              </a:rPr>
              <a:t>notice to proceed with the construction</a:t>
            </a:r>
            <a:r>
              <a:rPr lang="en-US" dirty="0"/>
              <a:t> of the interconnection; and</a:t>
            </a:r>
          </a:p>
          <a:p>
            <a:pPr marL="914400" lvl="2" indent="0">
              <a:buNone/>
            </a:pPr>
            <a:r>
              <a:rPr lang="en-US" dirty="0"/>
              <a:t>(B)	The financial security required to </a:t>
            </a:r>
            <a:r>
              <a:rPr lang="en-US" dirty="0">
                <a:solidFill>
                  <a:srgbClr val="FF0000"/>
                </a:solidFill>
              </a:rPr>
              <a:t>fund the interconnection facilities</a:t>
            </a:r>
            <a:r>
              <a:rPr lang="en-US" dirty="0"/>
              <a:t>; or </a:t>
            </a:r>
          </a:p>
          <a:p>
            <a:pPr lvl="1"/>
            <a:r>
              <a:rPr lang="en-US" sz="2000" dirty="0"/>
              <a:t>(</a:t>
            </a:r>
            <a:r>
              <a:rPr lang="en-US" sz="2000" dirty="0" smtClean="0"/>
              <a:t>ii) </a:t>
            </a:r>
            <a:r>
              <a:rPr lang="en-US" dirty="0" smtClean="0"/>
              <a:t>A </a:t>
            </a:r>
            <a:r>
              <a:rPr lang="en-US" dirty="0"/>
              <a:t>public, financially binding agreement between the IE and the TSP under which the </a:t>
            </a:r>
            <a:r>
              <a:rPr lang="en-US" dirty="0">
                <a:solidFill>
                  <a:srgbClr val="FF0000"/>
                </a:solidFill>
              </a:rPr>
              <a:t>interconnection</a:t>
            </a:r>
            <a:r>
              <a:rPr lang="en-US" dirty="0"/>
              <a:t> for the applicable generation </a:t>
            </a:r>
            <a:r>
              <a:rPr lang="en-US" dirty="0">
                <a:solidFill>
                  <a:srgbClr val="FF0000"/>
                </a:solidFill>
              </a:rPr>
              <a:t>will be constructed</a:t>
            </a:r>
            <a:r>
              <a:rPr lang="en-US" dirty="0"/>
              <a:t> along with: </a:t>
            </a:r>
          </a:p>
          <a:p>
            <a:pPr marL="914400" lvl="2" indent="0">
              <a:buNone/>
            </a:pPr>
            <a:r>
              <a:rPr lang="en-US" dirty="0"/>
              <a:t>(A)	A written notice from the TSP that the IE has provided </a:t>
            </a:r>
            <a:r>
              <a:rPr lang="en-US" dirty="0">
                <a:solidFill>
                  <a:srgbClr val="FF0000"/>
                </a:solidFill>
              </a:rPr>
              <a:t>notice to proceed</a:t>
            </a:r>
            <a:r>
              <a:rPr lang="en-US" dirty="0"/>
              <a:t> </a:t>
            </a:r>
            <a:r>
              <a:rPr lang="en-US" dirty="0">
                <a:solidFill>
                  <a:srgbClr val="FF0000"/>
                </a:solidFill>
              </a:rPr>
              <a:t>with the construction </a:t>
            </a:r>
            <a:r>
              <a:rPr lang="en-US" dirty="0"/>
              <a:t>of the interconnection; and</a:t>
            </a:r>
          </a:p>
          <a:p>
            <a:pPr marL="914400" lvl="2" indent="0">
              <a:buNone/>
            </a:pPr>
            <a:r>
              <a:rPr lang="en-US" dirty="0"/>
              <a:t>(B)	The required </a:t>
            </a:r>
            <a:r>
              <a:rPr lang="en-US" dirty="0">
                <a:solidFill>
                  <a:srgbClr val="FF0000"/>
                </a:solidFill>
              </a:rPr>
              <a:t>financial security</a:t>
            </a:r>
            <a:r>
              <a:rPr lang="en-US" dirty="0"/>
              <a:t>; or </a:t>
            </a:r>
          </a:p>
          <a:p>
            <a:pPr lvl="1"/>
            <a:endParaRPr lang="en-US" sz="28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dirty="0">
              <a:solidFill>
                <a:prstClr val="black">
                  <a:tint val="75000"/>
                </a:prstClr>
              </a:solidFill>
            </a:endParaRPr>
          </a:p>
        </p:txBody>
      </p:sp>
    </p:spTree>
    <p:extLst>
      <p:ext uri="{BB962C8B-B14F-4D97-AF65-F5344CB8AC3E}">
        <p14:creationId xmlns:p14="http://schemas.microsoft.com/office/powerpoint/2010/main" val="680802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94517"/>
          </a:xfrm>
        </p:spPr>
        <p:txBody>
          <a:bodyPr/>
          <a:lstStyle/>
          <a:p>
            <a:r>
              <a:rPr lang="en-US" dirty="0" smtClean="0"/>
              <a:t>April RI Workshop Cancelled</a:t>
            </a:r>
            <a:r>
              <a:rPr lang="en-US" dirty="0"/>
              <a:t/>
            </a:r>
            <a:br>
              <a:rPr lang="en-US" dirty="0"/>
            </a:br>
            <a:endParaRPr lang="en-US" dirty="0"/>
          </a:p>
        </p:txBody>
      </p:sp>
      <p:sp>
        <p:nvSpPr>
          <p:cNvPr id="3" name="Content Placeholder 2"/>
          <p:cNvSpPr>
            <a:spLocks noGrp="1"/>
          </p:cNvSpPr>
          <p:nvPr>
            <p:ph idx="1"/>
          </p:nvPr>
        </p:nvSpPr>
        <p:spPr>
          <a:xfrm>
            <a:off x="406400" y="922338"/>
            <a:ext cx="4699000" cy="5097462"/>
          </a:xfrm>
        </p:spPr>
        <p:txBody>
          <a:bodyPr/>
          <a:lstStyle/>
          <a:p>
            <a:r>
              <a:rPr lang="en-US" dirty="0" smtClean="0"/>
              <a:t>Inverter-Based Resource Workshop</a:t>
            </a:r>
          </a:p>
          <a:p>
            <a:r>
              <a:rPr lang="en-US" dirty="0" smtClean="0"/>
              <a:t>NERC </a:t>
            </a:r>
            <a:r>
              <a:rPr lang="en-US" dirty="0"/>
              <a:t>IRPTF Reliability Recommendation Document</a:t>
            </a:r>
          </a:p>
          <a:p>
            <a:r>
              <a:rPr lang="en-US" sz="3200" dirty="0" smtClean="0"/>
              <a:t>Vendors Welcome</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15</a:t>
            </a:fld>
            <a:endParaRPr lang="en-US" dirty="0">
              <a:solidFill>
                <a:prstClr val="black">
                  <a:tint val="75000"/>
                </a:prstClr>
              </a:solidFill>
            </a:endParaRPr>
          </a:p>
        </p:txBody>
      </p:sp>
      <p:pic>
        <p:nvPicPr>
          <p:cNvPr id="5" name="Picture 4"/>
          <p:cNvPicPr>
            <a:picLocks noChangeAspect="1"/>
          </p:cNvPicPr>
          <p:nvPr/>
        </p:nvPicPr>
        <p:blipFill>
          <a:blip r:embed="rId3"/>
          <a:stretch>
            <a:fillRect/>
          </a:stretch>
        </p:blipFill>
        <p:spPr>
          <a:xfrm>
            <a:off x="5257800" y="1258240"/>
            <a:ext cx="6324600" cy="4849605"/>
          </a:xfrm>
          <a:prstGeom prst="rect">
            <a:avLst/>
          </a:prstGeom>
        </p:spPr>
      </p:pic>
    </p:spTree>
    <p:extLst>
      <p:ext uri="{BB962C8B-B14F-4D97-AF65-F5344CB8AC3E}">
        <p14:creationId xmlns:p14="http://schemas.microsoft.com/office/powerpoint/2010/main" val="3778491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Active PGRR’s</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Active PGRR’s</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Implementing last grey box language on 3/26/2019</a:t>
            </a:r>
          </a:p>
          <a:p>
            <a:r>
              <a:rPr lang="en-US" dirty="0" smtClean="0">
                <a:solidFill>
                  <a:srgbClr val="92D050"/>
                </a:solidFill>
              </a:rPr>
              <a:t>PGRR066 </a:t>
            </a:r>
            <a:r>
              <a:rPr lang="en-US" dirty="0"/>
              <a:t>- Interconnection Request Cancellation and Creation of Inactive </a:t>
            </a:r>
            <a:r>
              <a:rPr lang="en-US" dirty="0" smtClean="0"/>
              <a:t>Status – BOD approved December 11.  Waiting implementation.  Project Priority = 2019, Rank = 2580, will have reduced scope</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17</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4386738"/>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smtClean="0">
                <a:hlinkClick r:id="rId3"/>
              </a:rPr>
              <a:t>ResourceIntegrationDepartment@ercot.com</a:t>
            </a:r>
            <a:r>
              <a:rPr lang="en-US" dirty="0" smtClean="0"/>
              <a:t> </a:t>
            </a:r>
            <a:r>
              <a:rPr lang="en-US" dirty="0"/>
              <a:t>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change in MW size that triggers GINR applicability 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scope -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to meet PG 6.9 Addition of Proposed Generation to the Planning 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28</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29</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30</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31</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32</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33</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39</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RIOO-IS Application</a:t>
            </a:r>
            <a:br>
              <a:rPr lang="en-US" dirty="0" smtClean="0"/>
            </a:br>
            <a:r>
              <a:rPr lang="en-US" dirty="0" smtClean="0"/>
              <a:t>Go-Live</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40</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42</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45</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46</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47</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smtClean="0"/>
              <a:t>PGRR066</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48</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Studies</a:t>
            </a:r>
            <a:endParaRPr lang="en-US" dirty="0"/>
          </a:p>
        </p:txBody>
      </p:sp>
      <p:sp>
        <p:nvSpPr>
          <p:cNvPr id="3" name="Content Placeholder 2"/>
          <p:cNvSpPr>
            <a:spLocks noGrp="1"/>
          </p:cNvSpPr>
          <p:nvPr>
            <p:ph idx="1"/>
          </p:nvPr>
        </p:nvSpPr>
        <p:spPr>
          <a:xfrm>
            <a:off x="406400" y="1066801"/>
            <a:ext cx="4546600" cy="5461083"/>
          </a:xfrm>
        </p:spPr>
        <p:txBody>
          <a:bodyPr/>
          <a:lstStyle/>
          <a:p>
            <a:r>
              <a:rPr lang="en-US" dirty="0" smtClean="0"/>
              <a:t>Screening Study Responsibility to RI group</a:t>
            </a:r>
          </a:p>
          <a:p>
            <a:r>
              <a:rPr lang="en-US" dirty="0" smtClean="0"/>
              <a:t>Mario </a:t>
            </a:r>
            <a:r>
              <a:rPr lang="en-US" dirty="0"/>
              <a:t>Hayden to RI </a:t>
            </a:r>
            <a:r>
              <a:rPr lang="en-US" dirty="0" smtClean="0"/>
              <a:t>group</a:t>
            </a:r>
          </a:p>
          <a:p>
            <a:r>
              <a:rPr lang="en-US" dirty="0" smtClean="0"/>
              <a:t>+2 Contractors</a:t>
            </a:r>
            <a:endParaRPr lang="en-US"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49</a:t>
            </a:fld>
            <a:endParaRPr lang="en-US" dirty="0"/>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743" y="518272"/>
            <a:ext cx="6680200" cy="395950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4477780"/>
            <a:ext cx="6134956" cy="2295845"/>
          </a:xfrm>
          <a:prstGeom prst="rect">
            <a:avLst/>
          </a:prstGeom>
        </p:spPr>
      </p:pic>
      <p:pic>
        <p:nvPicPr>
          <p:cNvPr id="7" name="Picture 6"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3768" y="4609786"/>
            <a:ext cx="3972479" cy="2248214"/>
          </a:xfrm>
          <a:prstGeom prst="rect">
            <a:avLst/>
          </a:prstGeom>
        </p:spPr>
      </p:pic>
      <p:sp>
        <p:nvSpPr>
          <p:cNvPr id="8" name="TextBox 7"/>
          <p:cNvSpPr txBox="1"/>
          <p:nvPr/>
        </p:nvSpPr>
        <p:spPr>
          <a:xfrm>
            <a:off x="10744200" y="4876800"/>
            <a:ext cx="1346200" cy="923330"/>
          </a:xfrm>
          <a:prstGeom prst="rect">
            <a:avLst/>
          </a:prstGeom>
          <a:noFill/>
        </p:spPr>
        <p:txBody>
          <a:bodyPr wrap="square" rtlCol="0">
            <a:spAutoFit/>
          </a:bodyPr>
          <a:lstStyle/>
          <a:p>
            <a:r>
              <a:rPr lang="en-US" dirty="0" smtClean="0"/>
              <a:t>+ 2 contractors to do SS</a:t>
            </a:r>
            <a:endParaRPr lang="en-US" dirty="0"/>
          </a:p>
        </p:txBody>
      </p:sp>
    </p:spTree>
    <p:extLst>
      <p:ext uri="{BB962C8B-B14F-4D97-AF65-F5344CB8AC3E}">
        <p14:creationId xmlns:p14="http://schemas.microsoft.com/office/powerpoint/2010/main" val="2033598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TSPs with RIOO accounts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91198810"/>
              </p:ext>
            </p:extLst>
          </p:nvPr>
        </p:nvGraphicFramePr>
        <p:xfrm>
          <a:off x="1752600" y="1295400"/>
          <a:ext cx="8229600" cy="4643541"/>
        </p:xfrm>
        <a:graphic>
          <a:graphicData uri="http://schemas.openxmlformats.org/drawingml/2006/table">
            <a:tbl>
              <a:tblPr>
                <a:tableStyleId>{5C22544A-7EE6-4342-B048-85BDC9FD1C3A}</a:tableStyleId>
              </a:tblPr>
              <a:tblGrid>
                <a:gridCol w="5373045"/>
                <a:gridCol w="2856555"/>
              </a:tblGrid>
              <a:tr h="318701">
                <a:tc>
                  <a:txBody>
                    <a:bodyPr/>
                    <a:lstStyle/>
                    <a:p>
                      <a:pPr algn="l" fontAlgn="b"/>
                      <a:r>
                        <a:rPr lang="en-US" sz="1400" u="none" strike="noStrike" kern="1200" dirty="0" smtClean="0">
                          <a:solidFill>
                            <a:schemeClr val="dk1"/>
                          </a:solidFill>
                          <a:effectLst/>
                          <a:latin typeface="+mn-lt"/>
                          <a:ea typeface="+mn-ea"/>
                          <a:cs typeface="+mn-cs"/>
                        </a:rPr>
                        <a:t>TDSP Name</a:t>
                      </a:r>
                      <a:endParaRPr lang="en-US" sz="1400" u="none" strike="noStrike" kern="1200" dirty="0">
                        <a:solidFill>
                          <a:schemeClr val="dk1"/>
                        </a:solidFill>
                        <a:effectLst/>
                        <a:latin typeface="+mn-lt"/>
                        <a:ea typeface="+mn-ea"/>
                        <a:cs typeface="+mn-cs"/>
                      </a:endParaRPr>
                    </a:p>
                  </a:txBody>
                  <a:tcPr marL="2712" marR="2712" marT="2712" marB="0" anchor="b"/>
                </a:tc>
                <a:tc>
                  <a:txBody>
                    <a:bodyPr/>
                    <a:lstStyle/>
                    <a:p>
                      <a:pPr algn="ctr" fontAlgn="b"/>
                      <a:r>
                        <a:rPr lang="en-US" sz="1400" b="0" i="0" u="none" strike="noStrike" dirty="0" smtClean="0">
                          <a:solidFill>
                            <a:srgbClr val="000000"/>
                          </a:solidFill>
                          <a:effectLst/>
                          <a:latin typeface="Calibri" panose="020F0502020204030204" pitchFamily="34" charset="0"/>
                        </a:rPr>
                        <a:t>Number of Accounts</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AEP TEXAS INC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8</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BRAZOS ELECTRIC POWER CO OP INC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a:effectLst/>
                        </a:rPr>
                        <a:t>3</a:t>
                      </a:r>
                      <a:endParaRPr lang="en-US" sz="1400" b="0" i="0" u="none" strike="noStrike">
                        <a:solidFill>
                          <a:srgbClr val="000000"/>
                        </a:solidFill>
                        <a:effectLst/>
                        <a:latin typeface="Calibri" panose="020F0502020204030204" pitchFamily="34" charset="0"/>
                      </a:endParaRPr>
                    </a:p>
                  </a:txBody>
                  <a:tcPr marL="2712" marR="2712" marT="2712" marB="0" anchor="b"/>
                </a:tc>
              </a:tr>
              <a:tr h="276998">
                <a:tc>
                  <a:txBody>
                    <a:bodyPr/>
                    <a:lstStyle/>
                    <a:p>
                      <a:pPr algn="l" fontAlgn="b"/>
                      <a:r>
                        <a:rPr lang="en-US" sz="1400" u="none" strike="noStrike" dirty="0">
                          <a:effectLst/>
                        </a:rPr>
                        <a:t>CENTERPOINT ENERGY HOUSTON ELECTRIC LLC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19</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CITY OF AUSTIN DBA AUSTIN ENERGY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7</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CITY OF GARLAND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1</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CPS ENERGY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5</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CROSS TEXAS TRANSMISSION LLC (TSP)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2712" marR="2712" marT="2712" marB="0" anchor="b"/>
                </a:tc>
              </a:tr>
              <a:tr h="248618">
                <a:tc>
                  <a:txBody>
                    <a:bodyPr/>
                    <a:lstStyle/>
                    <a:p>
                      <a:pPr algn="l" fontAlgn="b"/>
                      <a:r>
                        <a:rPr lang="en-US" sz="1400" u="none" strike="noStrike" dirty="0">
                          <a:effectLst/>
                        </a:rPr>
                        <a:t>LCRA TRANSMISSION SERVICES CORPORATION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4</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LONE STAR TRANSMISSION LLC (TSP)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4</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ONCOR ELECTRIC DELIVERY COMPANY LLC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13</a:t>
                      </a:r>
                      <a:endParaRPr lang="en-US" sz="1400" b="0" i="0" u="none" strike="noStrike" dirty="0">
                        <a:solidFill>
                          <a:srgbClr val="000000"/>
                        </a:solidFill>
                        <a:effectLst/>
                        <a:latin typeface="Calibri" panose="020F0502020204030204" pitchFamily="34" charset="0"/>
                      </a:endParaRPr>
                    </a:p>
                  </a:txBody>
                  <a:tcPr marL="2712" marR="2712" marT="2712" marB="0" anchor="b"/>
                </a:tc>
              </a:tr>
              <a:tr h="277576">
                <a:tc>
                  <a:txBody>
                    <a:bodyPr/>
                    <a:lstStyle/>
                    <a:p>
                      <a:pPr algn="l" fontAlgn="b"/>
                      <a:r>
                        <a:rPr lang="en-US" sz="1400" u="none" strike="noStrike" dirty="0">
                          <a:effectLst/>
                        </a:rPr>
                        <a:t>RAYBURN COUNTRY CO OP DBA RAYBURN ELECTRIC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4</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SHARYLAND UTILITIES LP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a:effectLst/>
                        </a:rPr>
                        <a:t>SOUTH TEXAS ELECTRIC CO OP INC (TDSP)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2</a:t>
                      </a:r>
                      <a:endParaRPr lang="en-US" sz="1400" b="0" i="0" u="none" strike="noStrike" dirty="0">
                        <a:solidFill>
                          <a:srgbClr val="000000"/>
                        </a:solidFill>
                        <a:effectLst/>
                        <a:latin typeface="Calibri" panose="020F0502020204030204" pitchFamily="34" charset="0"/>
                      </a:endParaRPr>
                    </a:p>
                  </a:txBody>
                  <a:tcPr marL="2712" marR="2712" marT="2712" marB="0" anchor="b"/>
                </a:tc>
              </a:tr>
              <a:tr h="334638">
                <a:tc>
                  <a:txBody>
                    <a:bodyPr/>
                    <a:lstStyle/>
                    <a:p>
                      <a:pPr algn="l" fontAlgn="b"/>
                      <a:r>
                        <a:rPr lang="en-US" sz="1400" u="none" strike="noStrike" dirty="0">
                          <a:effectLst/>
                        </a:rPr>
                        <a:t>WIND ENERGY TRANSMISSION TEXAS LLC (TSP)</a:t>
                      </a:r>
                      <a:endParaRPr lang="en-US" sz="1400" b="0" i="0" u="none" strike="noStrike" dirty="0">
                        <a:solidFill>
                          <a:srgbClr val="000000"/>
                        </a:solidFill>
                        <a:effectLst/>
                        <a:latin typeface="Calibri" panose="020F0502020204030204" pitchFamily="34" charset="0"/>
                      </a:endParaRPr>
                    </a:p>
                  </a:txBody>
                  <a:tcPr marL="2712" marR="2712" marT="2712" marB="0" anchor="b"/>
                </a:tc>
                <a:tc>
                  <a:txBody>
                    <a:bodyPr/>
                    <a:lstStyle/>
                    <a:p>
                      <a:pPr algn="ctr" fontAlgn="b"/>
                      <a:r>
                        <a:rPr lang="en-US" sz="1400" u="none" strike="noStrike" dirty="0">
                          <a:effectLst/>
                        </a:rPr>
                        <a:t>3</a:t>
                      </a:r>
                      <a:endParaRPr lang="en-US" sz="1400" b="0" i="0" u="none" strike="noStrike" dirty="0">
                        <a:solidFill>
                          <a:srgbClr val="000000"/>
                        </a:solidFill>
                        <a:effectLst/>
                        <a:latin typeface="Calibri" panose="020F0502020204030204" pitchFamily="34" charset="0"/>
                      </a:endParaRPr>
                    </a:p>
                  </a:txBody>
                  <a:tcPr marL="2712" marR="2712" marT="2712" marB="0" anchor="b"/>
                </a:tc>
              </a:tr>
            </a:tbl>
          </a:graphicData>
        </a:graphic>
      </p:graphicFrame>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50927045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a:t>
            </a:r>
            <a:r>
              <a:rPr lang="en-US" dirty="0" smtClean="0"/>
              <a:t>structure</a:t>
            </a:r>
            <a:endParaRPr lang="en-US" dirty="0"/>
          </a:p>
        </p:txBody>
      </p:sp>
      <p:sp>
        <p:nvSpPr>
          <p:cNvPr id="3" name="Content Placeholder 2"/>
          <p:cNvSpPr>
            <a:spLocks noGrp="1"/>
          </p:cNvSpPr>
          <p:nvPr>
            <p:ph idx="1"/>
          </p:nvPr>
        </p:nvSpPr>
        <p:spPr>
          <a:xfrm>
            <a:off x="762000" y="1333500"/>
            <a:ext cx="10363200" cy="5372100"/>
          </a:xfrm>
        </p:spPr>
        <p:txBody>
          <a:bodyPr/>
          <a:lstStyle/>
          <a:p>
            <a:r>
              <a:rPr lang="en-US" sz="2800"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p>
          <a:p>
            <a:pPr lvl="1"/>
            <a:r>
              <a:rPr lang="en-US" dirty="0"/>
              <a:t>Non-responsive INR’s moved to TBD status must pay fee to move forward from that </a:t>
            </a:r>
            <a:r>
              <a:rPr lang="en-US" dirty="0" smtClean="0"/>
              <a:t>status</a:t>
            </a:r>
          </a:p>
          <a:p>
            <a:pPr lvl="1"/>
            <a:r>
              <a:rPr lang="en-US" dirty="0">
                <a:solidFill>
                  <a:srgbClr val="FF0000"/>
                </a:solidFill>
              </a:rPr>
              <a:t>Reduced Screening Study scope options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50</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smtClean="0"/>
              <a:t>New reduction of Screening Study Scope</a:t>
            </a:r>
            <a:endParaRPr lang="en-US" dirty="0"/>
          </a:p>
        </p:txBody>
      </p:sp>
      <p:sp>
        <p:nvSpPr>
          <p:cNvPr id="3" name="Content Placeholder 2"/>
          <p:cNvSpPr>
            <a:spLocks noGrp="1"/>
          </p:cNvSpPr>
          <p:nvPr>
            <p:ph idx="1"/>
          </p:nvPr>
        </p:nvSpPr>
        <p:spPr>
          <a:xfrm>
            <a:off x="762000" y="1333500"/>
            <a:ext cx="10363200" cy="5372100"/>
          </a:xfrm>
        </p:spPr>
        <p:txBody>
          <a:bodyPr/>
          <a:lstStyle/>
          <a:p>
            <a:pPr lvl="0"/>
            <a:r>
              <a:rPr lang="en-US" dirty="0"/>
              <a:t>Screening Study </a:t>
            </a:r>
            <a:r>
              <a:rPr lang="en-US" dirty="0" smtClean="0"/>
              <a:t>Basic.  This </a:t>
            </a:r>
            <a:r>
              <a:rPr lang="en-US" dirty="0"/>
              <a:t>option consists of:</a:t>
            </a:r>
          </a:p>
          <a:p>
            <a:pPr lvl="1"/>
            <a:r>
              <a:rPr lang="en-US" dirty="0"/>
              <a:t>appropriate case(s</a:t>
            </a:r>
            <a:r>
              <a:rPr lang="en-US" dirty="0" smtClean="0"/>
              <a:t>) will be used</a:t>
            </a:r>
            <a:endParaRPr lang="en-US" dirty="0"/>
          </a:p>
          <a:p>
            <a:pPr lvl="1"/>
            <a:r>
              <a:rPr lang="en-US" dirty="0">
                <a:solidFill>
                  <a:srgbClr val="FF0000"/>
                </a:solidFill>
              </a:rPr>
              <a:t>one</a:t>
            </a:r>
            <a:r>
              <a:rPr lang="en-US" dirty="0"/>
              <a:t> POI will be </a:t>
            </a:r>
            <a:r>
              <a:rPr lang="en-US" dirty="0" smtClean="0"/>
              <a:t>studied </a:t>
            </a:r>
            <a:endParaRPr lang="en-US" dirty="0"/>
          </a:p>
          <a:p>
            <a:pPr lvl="1"/>
            <a:r>
              <a:rPr lang="en-US" dirty="0">
                <a:solidFill>
                  <a:srgbClr val="FF0000"/>
                </a:solidFill>
              </a:rPr>
              <a:t>no transmission projects to allow full output will be studied</a:t>
            </a:r>
          </a:p>
          <a:p>
            <a:pPr lvl="1"/>
            <a:r>
              <a:rPr lang="en-US" dirty="0"/>
              <a:t>current fee schedule price</a:t>
            </a:r>
          </a:p>
          <a:p>
            <a:pPr lvl="1"/>
            <a:r>
              <a:rPr lang="en-US" dirty="0"/>
              <a:t>completed in 90 business days</a:t>
            </a:r>
          </a:p>
          <a:p>
            <a:pPr lvl="1"/>
            <a:r>
              <a:rPr lang="en-US" dirty="0"/>
              <a:t>Normal Tracking and </a:t>
            </a:r>
            <a:r>
              <a:rPr lang="en-US" dirty="0" smtClean="0"/>
              <a:t>Coordination</a:t>
            </a:r>
          </a:p>
          <a:p>
            <a:r>
              <a:rPr lang="en-US" dirty="0" smtClean="0"/>
              <a:t>Effective will all screening studies submitted after 7/31</a:t>
            </a:r>
          </a:p>
          <a:p>
            <a:r>
              <a:rPr lang="en-US" dirty="0" smtClean="0"/>
              <a:t>SS will only use generation meeting PG 6.9(1)</a:t>
            </a:r>
          </a:p>
          <a:p>
            <a:r>
              <a:rPr lang="en-US" dirty="0" smtClean="0"/>
              <a:t>No loop stations will be created for study</a:t>
            </a:r>
            <a:endParaRPr lang="en-US" dirty="0"/>
          </a:p>
          <a:p>
            <a:pPr marL="0" indent="0">
              <a:buNone/>
            </a:pP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51</a:t>
            </a:fld>
            <a:endParaRPr lang="en-US"/>
          </a:p>
        </p:txBody>
      </p:sp>
    </p:spTree>
    <p:extLst>
      <p:ext uri="{BB962C8B-B14F-4D97-AF65-F5344CB8AC3E}">
        <p14:creationId xmlns:p14="http://schemas.microsoft.com/office/powerpoint/2010/main" val="3269823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TSPs without RIOO accounts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88939753"/>
              </p:ext>
            </p:extLst>
          </p:nvPr>
        </p:nvGraphicFramePr>
        <p:xfrm>
          <a:off x="1524000" y="1371600"/>
          <a:ext cx="8229600" cy="928301"/>
        </p:xfrm>
        <a:graphic>
          <a:graphicData uri="http://schemas.openxmlformats.org/drawingml/2006/table">
            <a:tbl>
              <a:tblPr>
                <a:tableStyleId>{5C22544A-7EE6-4342-B048-85BDC9FD1C3A}</a:tableStyleId>
              </a:tblPr>
              <a:tblGrid>
                <a:gridCol w="5373045"/>
                <a:gridCol w="2856555"/>
              </a:tblGrid>
              <a:tr h="318701">
                <a:tc>
                  <a:txBody>
                    <a:bodyPr/>
                    <a:lstStyle/>
                    <a:p>
                      <a:pPr algn="l" fontAlgn="b"/>
                      <a:r>
                        <a:rPr lang="en-US" sz="1400" u="none" strike="noStrike" dirty="0" smtClean="0">
                          <a:effectLst/>
                        </a:rPr>
                        <a:t>TDSP</a:t>
                      </a:r>
                      <a:r>
                        <a:rPr lang="en-US" sz="1400" u="none" strike="noStrike" baseline="0" dirty="0" smtClean="0">
                          <a:effectLst/>
                        </a:rPr>
                        <a:t> Name</a:t>
                      </a:r>
                      <a:endParaRPr lang="en-US" sz="1400" u="none" strike="noStrike" dirty="0">
                        <a:effectLst/>
                      </a:endParaRPr>
                    </a:p>
                  </a:txBody>
                  <a:tcPr marL="2712" marR="2712" marT="2712" marB="0" anchor="b"/>
                </a:tc>
                <a:tc>
                  <a:txBody>
                    <a:bodyPr/>
                    <a:lstStyle/>
                    <a:p>
                      <a:pPr algn="ctr" fontAlgn="b"/>
                      <a:r>
                        <a:rPr lang="en-US" sz="1400" b="0" i="0" u="none" strike="noStrike" dirty="0" smtClean="0">
                          <a:solidFill>
                            <a:srgbClr val="000000"/>
                          </a:solidFill>
                          <a:effectLst/>
                          <a:latin typeface="Calibri" panose="020F0502020204030204" pitchFamily="34" charset="0"/>
                        </a:rPr>
                        <a:t>Lead TSP Projects</a:t>
                      </a:r>
                      <a:endParaRPr lang="en-US" sz="1400" b="0" i="0" u="none" strike="noStrike" dirty="0">
                        <a:solidFill>
                          <a:srgbClr val="000000"/>
                        </a:solidFill>
                        <a:effectLst/>
                        <a:latin typeface="Calibri" panose="020F0502020204030204" pitchFamily="34" charset="0"/>
                      </a:endParaRPr>
                    </a:p>
                  </a:txBody>
                  <a:tcPr marL="2712" marR="2712" marT="2712" marB="0" anchor="b"/>
                </a:tc>
              </a:tr>
              <a:tr h="318701">
                <a:tc>
                  <a:txBody>
                    <a:bodyPr/>
                    <a:lstStyle/>
                    <a:p>
                      <a:pPr algn="l" fontAlgn="b"/>
                      <a:r>
                        <a:rPr lang="en-US" sz="1400" u="none" strike="noStrike" dirty="0" smtClean="0">
                          <a:effectLst/>
                        </a:rPr>
                        <a:t>ELECTRIC TRANSMISSION TEXAS LLC (TDSP)</a:t>
                      </a:r>
                      <a:endParaRPr lang="en-US" sz="1400" u="none" strike="noStrike" dirty="0">
                        <a:effectLst/>
                      </a:endParaRPr>
                    </a:p>
                  </a:txBody>
                  <a:tcPr marL="2712" marR="2712" marT="2712" marB="0" anchor="b"/>
                </a:tc>
                <a:tc>
                  <a:txBody>
                    <a:bodyPr/>
                    <a:lstStyle/>
                    <a:p>
                      <a:pPr algn="ctr" fontAlgn="b"/>
                      <a:r>
                        <a:rPr lang="en-US" sz="1400" u="none" strike="noStrike" dirty="0" smtClean="0">
                          <a:effectLst/>
                        </a:rPr>
                        <a:t>3</a:t>
                      </a:r>
                      <a:endParaRPr lang="en-US" sz="1400" b="0" i="0" u="none" strike="noStrike" dirty="0">
                        <a:solidFill>
                          <a:srgbClr val="000000"/>
                        </a:solidFill>
                        <a:effectLst/>
                        <a:latin typeface="Calibri" panose="020F0502020204030204" pitchFamily="34" charset="0"/>
                      </a:endParaRPr>
                    </a:p>
                  </a:txBody>
                  <a:tcPr marL="2712" marR="2712" marT="2712" marB="0" anchor="b"/>
                </a:tc>
              </a:tr>
              <a:tr h="290899">
                <a:tc>
                  <a:txBody>
                    <a:bodyPr/>
                    <a:lstStyle/>
                    <a:p>
                      <a:r>
                        <a:rPr lang="en-US" sz="1400" dirty="0" smtClean="0"/>
                        <a:t>TEXAS-NEW MEXICO POWER CO (TDSP)</a:t>
                      </a:r>
                      <a:endParaRPr lang="en-US" sz="1400" dirty="0"/>
                    </a:p>
                  </a:txBody>
                  <a:tcPr marL="2712" marR="2712" marT="2712" marB="0" anchor="b"/>
                </a:tc>
                <a:tc>
                  <a:txBody>
                    <a:bodyPr/>
                    <a:lstStyle/>
                    <a:p>
                      <a:pPr algn="ctr" fontAlgn="b"/>
                      <a:r>
                        <a:rPr lang="en-US" sz="1400" u="none" strike="noStrike" dirty="0" smtClean="0">
                          <a:effectLst/>
                        </a:rPr>
                        <a:t>6</a:t>
                      </a:r>
                      <a:endParaRPr lang="en-US" sz="1400" b="0" i="0" u="none" strike="noStrike" dirty="0">
                        <a:solidFill>
                          <a:srgbClr val="000000"/>
                        </a:solidFill>
                        <a:effectLst/>
                        <a:latin typeface="Calibri" panose="020F0502020204030204" pitchFamily="34" charset="0"/>
                      </a:endParaRPr>
                    </a:p>
                  </a:txBody>
                  <a:tcPr marL="2712" marR="2712" marT="2712" marB="0" anchor="b"/>
                </a:tc>
              </a:tr>
            </a:tbl>
          </a:graphicData>
        </a:graphic>
      </p:graphicFrame>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25505080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TSP RIOO Account</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
        <p:nvSpPr>
          <p:cNvPr id="3" name="Content Placeholder 2"/>
          <p:cNvSpPr>
            <a:spLocks noGrp="1"/>
          </p:cNvSpPr>
          <p:nvPr>
            <p:ph idx="1"/>
          </p:nvPr>
        </p:nvSpPr>
        <p:spPr/>
        <p:txBody>
          <a:bodyPr/>
          <a:lstStyle/>
          <a:p>
            <a:r>
              <a:rPr lang="en-US" dirty="0"/>
              <a:t>At some point in the future...</a:t>
            </a:r>
          </a:p>
          <a:p>
            <a:endParaRPr lang="en-US" dirty="0">
              <a:hlinkClick r:id="rId2"/>
            </a:endParaRPr>
          </a:p>
          <a:p>
            <a:r>
              <a:rPr lang="en-US" dirty="0" smtClean="0">
                <a:hlinkClick r:id="rId2"/>
              </a:rPr>
              <a:t>TRANSMISSIONOWNERSGENINTERCONNECT@LISTS.ERCOT.COM</a:t>
            </a:r>
            <a:r>
              <a:rPr lang="en-US" dirty="0" smtClean="0"/>
              <a:t> </a:t>
            </a:r>
            <a:r>
              <a:rPr lang="en-US" dirty="0" smtClean="0"/>
              <a:t>will be decommissioned</a:t>
            </a:r>
          </a:p>
          <a:p>
            <a:r>
              <a:rPr lang="en-US" dirty="0" smtClean="0"/>
              <a:t>All notices will go out via RIOO</a:t>
            </a:r>
          </a:p>
          <a:p>
            <a:r>
              <a:rPr lang="en-US" dirty="0" smtClean="0"/>
              <a:t>Timeline </a:t>
            </a:r>
            <a:r>
              <a:rPr lang="en-US" dirty="0" smtClean="0"/>
              <a:t>TBD</a:t>
            </a:r>
            <a:endParaRPr lang="en-US" dirty="0"/>
          </a:p>
        </p:txBody>
      </p:sp>
    </p:spTree>
    <p:extLst>
      <p:ext uri="{BB962C8B-B14F-4D97-AF65-F5344CB8AC3E}">
        <p14:creationId xmlns:p14="http://schemas.microsoft.com/office/powerpoint/2010/main" val="1430519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3781552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dirty="0" smtClean="0"/>
              <a:t>5.1.1 Applicability</a:t>
            </a:r>
          </a:p>
          <a:p>
            <a:pPr lvl="1"/>
            <a:r>
              <a:rPr lang="en-US" dirty="0" smtClean="0"/>
              <a:t>(b) </a:t>
            </a:r>
          </a:p>
          <a:p>
            <a:pPr lvl="2"/>
            <a:r>
              <a:rPr lang="en-US" dirty="0" smtClean="0"/>
              <a:t>(ii) </a:t>
            </a:r>
            <a:r>
              <a:rPr lang="en-US" dirty="0"/>
              <a:t>Change the inverter, </a:t>
            </a:r>
            <a:r>
              <a:rPr lang="en-US" strike="sngStrike" dirty="0" smtClean="0"/>
              <a:t>wind turbine </a:t>
            </a:r>
            <a:r>
              <a:rPr lang="en-US" dirty="0" smtClean="0"/>
              <a:t>generator</a:t>
            </a:r>
            <a:r>
              <a:rPr lang="en-US" dirty="0"/>
              <a:t>, or power converter associated with an All-Inclusive Generation Resource of ten MW or greater, unless the replacement is in-kind; or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spTree>
    <p:extLst>
      <p:ext uri="{BB962C8B-B14F-4D97-AF65-F5344CB8AC3E}">
        <p14:creationId xmlns:p14="http://schemas.microsoft.com/office/powerpoint/2010/main" val="4232141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63D459-1C05-483F-85D1-C9E478EC32CC}">
  <ds:schemaRefs>
    <ds:schemaRef ds:uri="http://www.w3.org/XML/1998/namespace"/>
    <ds:schemaRef ds:uri="http://purl.org/dc/elements/1.1/"/>
    <ds:schemaRef ds:uri="http://schemas.openxmlformats.org/package/2006/metadata/core-properties"/>
    <ds:schemaRef ds:uri="http://schemas.microsoft.com/office/infopath/2007/PartnerControls"/>
    <ds:schemaRef ds:uri="c34af464-7aa1-4edd-9be4-83dffc1cb926"/>
    <ds:schemaRef ds:uri="http://schemas.microsoft.com/office/2006/documentManagement/types"/>
    <ds:schemaRef ds:uri="http://purl.org/dc/dcmitype/"/>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39968CB8-5FF8-44D7-A459-A3FC34AC4F77}">
  <ds:schemaRefs>
    <ds:schemaRef ds:uri="http://schemas.microsoft.com/sharepoint/v3/contenttype/forms"/>
  </ds:schemaRefs>
</ds:datastoreItem>
</file>

<file path=customXml/itemProps3.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36717</TotalTime>
  <Words>3102</Words>
  <Application>Microsoft Office PowerPoint</Application>
  <PresentationFormat>Widescreen</PresentationFormat>
  <Paragraphs>412</Paragraphs>
  <Slides>51</Slides>
  <Notes>47</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51</vt:i4>
      </vt:variant>
    </vt:vector>
  </HeadingPairs>
  <TitlesOfParts>
    <vt:vector size="57"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RIOO-IS Application Go-Live</vt:lpstr>
      <vt:lpstr>TSPs with RIOO accounts</vt:lpstr>
      <vt:lpstr>TSPs without RIOO accounts</vt:lpstr>
      <vt:lpstr>Importance of TSP RIOO Account</vt:lpstr>
      <vt:lpstr>PGRR Language Review This Workshop</vt:lpstr>
      <vt:lpstr>Miscellaneous Updates </vt:lpstr>
      <vt:lpstr>Miscellaneous Updates </vt:lpstr>
      <vt:lpstr>Under Discussion This Workshop</vt:lpstr>
      <vt:lpstr>NPRR776 Voltage Set Point Communication </vt:lpstr>
      <vt:lpstr>PG 6.9 Addition of Proposed Generation to the Planning Models  </vt:lpstr>
      <vt:lpstr>Up Next Discussion next Workshop</vt:lpstr>
      <vt:lpstr>April RI Workshop Cancelled </vt:lpstr>
      <vt:lpstr>Active PGRR’s</vt:lpstr>
      <vt:lpstr>Active PGRR’s</vt:lpstr>
      <vt:lpstr>Back Log</vt:lpstr>
      <vt:lpstr>Possible Changes to Interconnection Process  Propose Fee Increase for Project Determination</vt:lpstr>
      <vt:lpstr>Possible Changes to Interconnection Process  Projects must have a unique name</vt:lpstr>
      <vt:lpstr>Other contact information</vt:lpstr>
      <vt:lpstr>Questions?</vt:lpstr>
      <vt:lpstr>The following are old slides for reference only</vt:lpstr>
      <vt:lpstr>MW Output of Proposed Resources </vt:lpstr>
      <vt:lpstr>Possible Changes to Interconnection Process  Miscellaneous</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Possible Changes to Interconnection Process  Miscellaneous</vt:lpstr>
      <vt:lpstr>Possible Changes to Interconnection Process  Miscellaneous</vt:lpstr>
      <vt:lpstr>Screening Studies</vt:lpstr>
      <vt:lpstr>Possible Changes to Interconnection Process  Propose new fee structure</vt:lpstr>
      <vt:lpstr>Possible Changes to Interconnection Process  New reduction of Screening Study Scope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420</cp:revision>
  <cp:lastPrinted>2018-07-25T14:31:19Z</cp:lastPrinted>
  <dcterms:created xsi:type="dcterms:W3CDTF">2016-01-21T15:20:31Z</dcterms:created>
  <dcterms:modified xsi:type="dcterms:W3CDTF">2019-03-15T20:14:35Z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