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24"/>
  </p:notesMasterIdLst>
  <p:handoutMasterIdLst>
    <p:handoutMasterId r:id="rId25"/>
  </p:handoutMasterIdLst>
  <p:sldIdLst>
    <p:sldId id="260" r:id="rId7"/>
    <p:sldId id="359" r:id="rId8"/>
    <p:sldId id="374" r:id="rId9"/>
    <p:sldId id="375" r:id="rId10"/>
    <p:sldId id="360" r:id="rId11"/>
    <p:sldId id="361" r:id="rId12"/>
    <p:sldId id="363" r:id="rId13"/>
    <p:sldId id="364" r:id="rId14"/>
    <p:sldId id="365" r:id="rId15"/>
    <p:sldId id="366" r:id="rId16"/>
    <p:sldId id="367" r:id="rId17"/>
    <p:sldId id="368" r:id="rId18"/>
    <p:sldId id="369" r:id="rId19"/>
    <p:sldId id="370" r:id="rId20"/>
    <p:sldId id="371" r:id="rId21"/>
    <p:sldId id="372" r:id="rId22"/>
    <p:sldId id="373" r:id="rId2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B254130-712C-4ED0-8F84-6F7752F8F347}">
          <p14:sldIdLst>
            <p14:sldId id="260"/>
            <p14:sldId id="359"/>
            <p14:sldId id="374"/>
            <p14:sldId id="375"/>
            <p14:sldId id="360"/>
            <p14:sldId id="361"/>
            <p14:sldId id="363"/>
            <p14:sldId id="364"/>
            <p14:sldId id="365"/>
            <p14:sldId id="366"/>
            <p14:sldId id="367"/>
            <p14:sldId id="368"/>
            <p14:sldId id="369"/>
            <p14:sldId id="370"/>
            <p14:sldId id="371"/>
            <p14:sldId id="372"/>
            <p14:sldId id="37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nanam, Gnanaprabhu" initials="GG" lastIdx="1" clrIdx="0">
    <p:extLst>
      <p:ext uri="{19B8F6BF-5375-455C-9EA6-DF929625EA0E}">
        <p15:presenceInfo xmlns:p15="http://schemas.microsoft.com/office/powerpoint/2012/main" userId="S-1-5-21-639947351-343809578-3807592339-2751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95" d="100"/>
          <a:sy n="95" d="100"/>
        </p:scale>
        <p:origin x="390" y="7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viewProps" Target="viewProp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4AA9EFC-EDEB-4C3F-A8E6-233A36A873DA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332A10E-AF91-4BC1-880F-66BD13BF7831}">
      <dgm:prSet phldrT="[Text]" custT="1"/>
      <dgm:spPr/>
      <dgm:t>
        <a:bodyPr/>
        <a:lstStyle/>
        <a:p>
          <a:r>
            <a:rPr lang="en-US" sz="3600" dirty="0" smtClean="0"/>
            <a:t>Short Term </a:t>
          </a:r>
          <a:endParaRPr lang="en-US" sz="3600" dirty="0"/>
        </a:p>
      </dgm:t>
    </dgm:pt>
    <dgm:pt modelId="{4A1B1015-8FCC-4383-9C8C-A048A68C5B37}" type="parTrans" cxnId="{142E415D-BF74-47B2-8163-12B83DC41B7D}">
      <dgm:prSet/>
      <dgm:spPr/>
      <dgm:t>
        <a:bodyPr/>
        <a:lstStyle/>
        <a:p>
          <a:endParaRPr lang="en-US"/>
        </a:p>
      </dgm:t>
    </dgm:pt>
    <dgm:pt modelId="{4A374D99-B3FA-4CFE-83AA-02E475FA784D}" type="sibTrans" cxnId="{142E415D-BF74-47B2-8163-12B83DC41B7D}">
      <dgm:prSet/>
      <dgm:spPr/>
      <dgm:t>
        <a:bodyPr/>
        <a:lstStyle/>
        <a:p>
          <a:endParaRPr lang="en-US"/>
        </a:p>
      </dgm:t>
    </dgm:pt>
    <dgm:pt modelId="{C1FAD0B5-F4E8-490B-817C-EB2A68832B3C}">
      <dgm:prSet phldrT="[Text]" custT="1"/>
      <dgm:spPr/>
      <dgm:t>
        <a:bodyPr/>
        <a:lstStyle/>
        <a:p>
          <a:r>
            <a:rPr lang="en-US" sz="2800" dirty="0" smtClean="0"/>
            <a:t>Existing Requirements</a:t>
          </a:r>
          <a:endParaRPr lang="en-US" sz="2800" dirty="0"/>
        </a:p>
      </dgm:t>
    </dgm:pt>
    <dgm:pt modelId="{0892F287-72E7-4B8D-950C-756592A6BDCC}" type="parTrans" cxnId="{B6439ABE-610D-4890-AC56-351E06F9A8FE}">
      <dgm:prSet/>
      <dgm:spPr/>
      <dgm:t>
        <a:bodyPr/>
        <a:lstStyle/>
        <a:p>
          <a:endParaRPr lang="en-US"/>
        </a:p>
      </dgm:t>
    </dgm:pt>
    <dgm:pt modelId="{1FA031DB-00B0-4AD1-9690-CDAA3C040DC6}" type="sibTrans" cxnId="{B6439ABE-610D-4890-AC56-351E06F9A8FE}">
      <dgm:prSet/>
      <dgm:spPr/>
      <dgm:t>
        <a:bodyPr/>
        <a:lstStyle/>
        <a:p>
          <a:endParaRPr lang="en-US"/>
        </a:p>
      </dgm:t>
    </dgm:pt>
    <dgm:pt modelId="{2611A014-524C-4F00-8E10-21E8D9A350C5}">
      <dgm:prSet phldrT="[Text]" custT="1"/>
      <dgm:spPr/>
      <dgm:t>
        <a:bodyPr/>
        <a:lstStyle/>
        <a:p>
          <a:r>
            <a:rPr lang="en-US" sz="2800" dirty="0" smtClean="0"/>
            <a:t>Model Performance</a:t>
          </a:r>
          <a:endParaRPr lang="en-US" sz="2800" dirty="0"/>
        </a:p>
      </dgm:t>
    </dgm:pt>
    <dgm:pt modelId="{18E8239E-4D8A-42D6-8B4F-E7B139347103}" type="parTrans" cxnId="{B5CDD417-EE7F-4AFE-ABD4-3C6195A6D2E3}">
      <dgm:prSet/>
      <dgm:spPr/>
      <dgm:t>
        <a:bodyPr/>
        <a:lstStyle/>
        <a:p>
          <a:endParaRPr lang="en-US"/>
        </a:p>
      </dgm:t>
    </dgm:pt>
    <dgm:pt modelId="{26ACE713-006A-4A27-A05F-55DD7361E210}" type="sibTrans" cxnId="{B5CDD417-EE7F-4AFE-ABD4-3C6195A6D2E3}">
      <dgm:prSet/>
      <dgm:spPr/>
      <dgm:t>
        <a:bodyPr/>
        <a:lstStyle/>
        <a:p>
          <a:endParaRPr lang="en-US"/>
        </a:p>
      </dgm:t>
    </dgm:pt>
    <dgm:pt modelId="{F81AE6EE-2EC0-4A59-9257-28B42D1AD9D9}">
      <dgm:prSet phldrT="[Text]" custT="1"/>
      <dgm:spPr/>
      <dgm:t>
        <a:bodyPr/>
        <a:lstStyle/>
        <a:p>
          <a:r>
            <a:rPr lang="en-US" sz="3600" dirty="0" smtClean="0"/>
            <a:t>Mid-Term</a:t>
          </a:r>
          <a:endParaRPr lang="en-US" sz="3600" dirty="0"/>
        </a:p>
      </dgm:t>
    </dgm:pt>
    <dgm:pt modelId="{23862F27-4390-45AD-81C9-A6D59767337A}" type="parTrans" cxnId="{824ECBB9-2BAF-402B-9BB2-A474B712F6B7}">
      <dgm:prSet/>
      <dgm:spPr/>
      <dgm:t>
        <a:bodyPr/>
        <a:lstStyle/>
        <a:p>
          <a:endParaRPr lang="en-US"/>
        </a:p>
      </dgm:t>
    </dgm:pt>
    <dgm:pt modelId="{7509DDF6-6AE4-4C07-B839-7AF55C5BA0F7}" type="sibTrans" cxnId="{824ECBB9-2BAF-402B-9BB2-A474B712F6B7}">
      <dgm:prSet/>
      <dgm:spPr/>
      <dgm:t>
        <a:bodyPr/>
        <a:lstStyle/>
        <a:p>
          <a:endParaRPr lang="en-US"/>
        </a:p>
      </dgm:t>
    </dgm:pt>
    <dgm:pt modelId="{292A8866-7D19-44EA-94AF-9597BDAA9B9A}">
      <dgm:prSet phldrT="[Text]" custT="1"/>
      <dgm:spPr/>
      <dgm:t>
        <a:bodyPr/>
        <a:lstStyle/>
        <a:p>
          <a:r>
            <a:rPr lang="en-US" sz="2800" dirty="0" smtClean="0"/>
            <a:t>Model Testing</a:t>
          </a:r>
          <a:endParaRPr lang="en-US" sz="2800" dirty="0"/>
        </a:p>
      </dgm:t>
    </dgm:pt>
    <dgm:pt modelId="{9C960240-8597-4E4C-8890-6DCEB3229FA0}" type="parTrans" cxnId="{48D1D5DC-679E-4D82-A1E0-43A406789819}">
      <dgm:prSet/>
      <dgm:spPr/>
      <dgm:t>
        <a:bodyPr/>
        <a:lstStyle/>
        <a:p>
          <a:endParaRPr lang="en-US"/>
        </a:p>
      </dgm:t>
    </dgm:pt>
    <dgm:pt modelId="{E593D0B2-4634-47AB-A603-EC2C1D4137C2}" type="sibTrans" cxnId="{48D1D5DC-679E-4D82-A1E0-43A406789819}">
      <dgm:prSet/>
      <dgm:spPr/>
      <dgm:t>
        <a:bodyPr/>
        <a:lstStyle/>
        <a:p>
          <a:endParaRPr lang="en-US"/>
        </a:p>
      </dgm:t>
    </dgm:pt>
    <dgm:pt modelId="{FAD47C83-9614-48C9-A202-7E35DBE8E23C}">
      <dgm:prSet phldrT="[Text]" custT="1"/>
      <dgm:spPr/>
      <dgm:t>
        <a:bodyPr/>
        <a:lstStyle/>
        <a:p>
          <a:r>
            <a:rPr lang="en-US" sz="3600" dirty="0" smtClean="0"/>
            <a:t>Long Term</a:t>
          </a:r>
          <a:endParaRPr lang="en-US" sz="3600" dirty="0"/>
        </a:p>
      </dgm:t>
    </dgm:pt>
    <dgm:pt modelId="{94056E71-7102-445F-A925-90BCE3D2077F}" type="parTrans" cxnId="{0464CB7C-074A-4E37-8AB6-D9C9B306A6F4}">
      <dgm:prSet/>
      <dgm:spPr/>
      <dgm:t>
        <a:bodyPr/>
        <a:lstStyle/>
        <a:p>
          <a:endParaRPr lang="en-US"/>
        </a:p>
      </dgm:t>
    </dgm:pt>
    <dgm:pt modelId="{D80A8226-B66A-4CD7-A7C2-53A15E5FD4AA}" type="sibTrans" cxnId="{0464CB7C-074A-4E37-8AB6-D9C9B306A6F4}">
      <dgm:prSet/>
      <dgm:spPr/>
      <dgm:t>
        <a:bodyPr/>
        <a:lstStyle/>
        <a:p>
          <a:endParaRPr lang="en-US"/>
        </a:p>
      </dgm:t>
    </dgm:pt>
    <dgm:pt modelId="{4D4B099D-CCF1-4BCF-B4F1-DD2774FB8659}">
      <dgm:prSet phldrT="[Text]" custT="1"/>
      <dgm:spPr/>
      <dgm:t>
        <a:bodyPr/>
        <a:lstStyle/>
        <a:p>
          <a:r>
            <a:rPr lang="en-US" sz="2800" dirty="0" smtClean="0"/>
            <a:t>Model Development</a:t>
          </a:r>
          <a:endParaRPr lang="en-US" sz="2800" dirty="0"/>
        </a:p>
      </dgm:t>
    </dgm:pt>
    <dgm:pt modelId="{5B9EF986-62CA-486C-BF41-5A381CAF7126}" type="parTrans" cxnId="{DB66B386-A67C-4F28-8337-9B5FD70A4293}">
      <dgm:prSet/>
      <dgm:spPr/>
      <dgm:t>
        <a:bodyPr/>
        <a:lstStyle/>
        <a:p>
          <a:endParaRPr lang="en-US"/>
        </a:p>
      </dgm:t>
    </dgm:pt>
    <dgm:pt modelId="{D6BFAA60-1FC5-4F74-B471-1954DDDA1E35}" type="sibTrans" cxnId="{DB66B386-A67C-4F28-8337-9B5FD70A4293}">
      <dgm:prSet/>
      <dgm:spPr/>
      <dgm:t>
        <a:bodyPr/>
        <a:lstStyle/>
        <a:p>
          <a:endParaRPr lang="en-US"/>
        </a:p>
      </dgm:t>
    </dgm:pt>
    <dgm:pt modelId="{BF60F5BF-5644-4303-9C3D-9E0341156340}">
      <dgm:prSet phldrT="[Text]" custT="1"/>
      <dgm:spPr/>
      <dgm:t>
        <a:bodyPr/>
        <a:lstStyle/>
        <a:p>
          <a:r>
            <a:rPr lang="en-US" sz="2800" dirty="0" smtClean="0"/>
            <a:t>RE Engagement</a:t>
          </a:r>
          <a:endParaRPr lang="en-US" sz="2800" dirty="0"/>
        </a:p>
      </dgm:t>
    </dgm:pt>
    <dgm:pt modelId="{C2A46CA2-70E7-4A02-9295-DA48B8B1923E}" type="parTrans" cxnId="{9D63A622-5680-4923-AEB1-FC8EB70E71FD}">
      <dgm:prSet/>
      <dgm:spPr/>
      <dgm:t>
        <a:bodyPr/>
        <a:lstStyle/>
        <a:p>
          <a:endParaRPr lang="en-US"/>
        </a:p>
      </dgm:t>
    </dgm:pt>
    <dgm:pt modelId="{6E9208E0-5766-4059-A071-C252F5371384}" type="sibTrans" cxnId="{9D63A622-5680-4923-AEB1-FC8EB70E71FD}">
      <dgm:prSet/>
      <dgm:spPr/>
      <dgm:t>
        <a:bodyPr/>
        <a:lstStyle/>
        <a:p>
          <a:endParaRPr lang="en-US"/>
        </a:p>
      </dgm:t>
    </dgm:pt>
    <dgm:pt modelId="{858FB271-1BC5-4DF8-BE3C-7FC59BC773FD}">
      <dgm:prSet phldrT="[Text]" custT="1"/>
      <dgm:spPr/>
      <dgm:t>
        <a:bodyPr/>
        <a:lstStyle/>
        <a:p>
          <a:r>
            <a:rPr lang="en-US" sz="2800" dirty="0" smtClean="0"/>
            <a:t>UDM Versus Standard</a:t>
          </a:r>
          <a:endParaRPr lang="en-US" sz="2800" dirty="0"/>
        </a:p>
      </dgm:t>
    </dgm:pt>
    <dgm:pt modelId="{661B6087-E981-43CA-AC81-2757609435DC}" type="parTrans" cxnId="{BB33EDDA-3F92-4A9C-8181-9D5AFCC91A27}">
      <dgm:prSet/>
      <dgm:spPr/>
      <dgm:t>
        <a:bodyPr/>
        <a:lstStyle/>
        <a:p>
          <a:endParaRPr lang="en-US"/>
        </a:p>
      </dgm:t>
    </dgm:pt>
    <dgm:pt modelId="{C8F669B2-B58F-4F2F-88AC-6B74C53DC7F2}" type="sibTrans" cxnId="{BB33EDDA-3F92-4A9C-8181-9D5AFCC91A27}">
      <dgm:prSet/>
      <dgm:spPr/>
      <dgm:t>
        <a:bodyPr/>
        <a:lstStyle/>
        <a:p>
          <a:endParaRPr lang="en-US"/>
        </a:p>
      </dgm:t>
    </dgm:pt>
    <dgm:pt modelId="{CB18B562-C8D6-432E-8A14-1B9449B84C49}" type="pres">
      <dgm:prSet presAssocID="{C4AA9EFC-EDEB-4C3F-A8E6-233A36A873D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E489D0C-C232-4A74-9427-72A068C1B68B}" type="pres">
      <dgm:prSet presAssocID="{6332A10E-AF91-4BC1-880F-66BD13BF7831}" presName="linNode" presStyleCnt="0"/>
      <dgm:spPr/>
    </dgm:pt>
    <dgm:pt modelId="{7BA7C463-2B3B-4210-BE32-90090C816E8E}" type="pres">
      <dgm:prSet presAssocID="{6332A10E-AF91-4BC1-880F-66BD13BF7831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02B5EA4-7C03-452A-B6E2-8D181B4AFC3F}" type="pres">
      <dgm:prSet presAssocID="{6332A10E-AF91-4BC1-880F-66BD13BF7831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648DB71-D75E-44B8-B1EE-A8E6DE0BFDF3}" type="pres">
      <dgm:prSet presAssocID="{4A374D99-B3FA-4CFE-83AA-02E475FA784D}" presName="sp" presStyleCnt="0"/>
      <dgm:spPr/>
    </dgm:pt>
    <dgm:pt modelId="{8EA78FDD-178B-4FA1-B073-23483B840FD6}" type="pres">
      <dgm:prSet presAssocID="{F81AE6EE-2EC0-4A59-9257-28B42D1AD9D9}" presName="linNode" presStyleCnt="0"/>
      <dgm:spPr/>
    </dgm:pt>
    <dgm:pt modelId="{5B9A369D-9E7D-4257-930E-303AA66FAEA3}" type="pres">
      <dgm:prSet presAssocID="{F81AE6EE-2EC0-4A59-9257-28B42D1AD9D9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92E0D9A-B8FE-4AF6-B174-B39C238B39B8}" type="pres">
      <dgm:prSet presAssocID="{F81AE6EE-2EC0-4A59-9257-28B42D1AD9D9}" presName="descendantText" presStyleLbl="alignAccFollowNode1" presStyleIdx="1" presStyleCnt="3" custLinFactNeighborY="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F942B21-2CE4-42E2-BB59-C4C341510B87}" type="pres">
      <dgm:prSet presAssocID="{7509DDF6-6AE4-4C07-B839-7AF55C5BA0F7}" presName="sp" presStyleCnt="0"/>
      <dgm:spPr/>
    </dgm:pt>
    <dgm:pt modelId="{3D93AA70-0276-49FC-8DF4-B2869EB87F06}" type="pres">
      <dgm:prSet presAssocID="{FAD47C83-9614-48C9-A202-7E35DBE8E23C}" presName="linNode" presStyleCnt="0"/>
      <dgm:spPr/>
    </dgm:pt>
    <dgm:pt modelId="{D189EE52-0575-4D89-A707-D940B2D59049}" type="pres">
      <dgm:prSet presAssocID="{FAD47C83-9614-48C9-A202-7E35DBE8E23C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84C92F3-886F-4583-B63F-C01BF503CAF4}" type="pres">
      <dgm:prSet presAssocID="{FAD47C83-9614-48C9-A202-7E35DBE8E23C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464CB7C-074A-4E37-8AB6-D9C9B306A6F4}" srcId="{C4AA9EFC-EDEB-4C3F-A8E6-233A36A873DA}" destId="{FAD47C83-9614-48C9-A202-7E35DBE8E23C}" srcOrd="2" destOrd="0" parTransId="{94056E71-7102-445F-A925-90BCE3D2077F}" sibTransId="{D80A8226-B66A-4CD7-A7C2-53A15E5FD4AA}"/>
    <dgm:cxn modelId="{BB33EDDA-3F92-4A9C-8181-9D5AFCC91A27}" srcId="{F81AE6EE-2EC0-4A59-9257-28B42D1AD9D9}" destId="{858FB271-1BC5-4DF8-BE3C-7FC59BC773FD}" srcOrd="1" destOrd="0" parTransId="{661B6087-E981-43CA-AC81-2757609435DC}" sibTransId="{C8F669B2-B58F-4F2F-88AC-6B74C53DC7F2}"/>
    <dgm:cxn modelId="{A55136CB-AC0B-4C78-BE3B-7309CFEE4EAD}" type="presOf" srcId="{C1FAD0B5-F4E8-490B-817C-EB2A68832B3C}" destId="{302B5EA4-7C03-452A-B6E2-8D181B4AFC3F}" srcOrd="0" destOrd="0" presId="urn:microsoft.com/office/officeart/2005/8/layout/vList5"/>
    <dgm:cxn modelId="{9D63A622-5680-4923-AEB1-FC8EB70E71FD}" srcId="{FAD47C83-9614-48C9-A202-7E35DBE8E23C}" destId="{BF60F5BF-5644-4303-9C3D-9E0341156340}" srcOrd="1" destOrd="0" parTransId="{C2A46CA2-70E7-4A02-9295-DA48B8B1923E}" sibTransId="{6E9208E0-5766-4059-A071-C252F5371384}"/>
    <dgm:cxn modelId="{B5CDD417-EE7F-4AFE-ABD4-3C6195A6D2E3}" srcId="{6332A10E-AF91-4BC1-880F-66BD13BF7831}" destId="{2611A014-524C-4F00-8E10-21E8D9A350C5}" srcOrd="1" destOrd="0" parTransId="{18E8239E-4D8A-42D6-8B4F-E7B139347103}" sibTransId="{26ACE713-006A-4A27-A05F-55DD7361E210}"/>
    <dgm:cxn modelId="{48D1D5DC-679E-4D82-A1E0-43A406789819}" srcId="{F81AE6EE-2EC0-4A59-9257-28B42D1AD9D9}" destId="{292A8866-7D19-44EA-94AF-9597BDAA9B9A}" srcOrd="0" destOrd="0" parTransId="{9C960240-8597-4E4C-8890-6DCEB3229FA0}" sibTransId="{E593D0B2-4634-47AB-A603-EC2C1D4137C2}"/>
    <dgm:cxn modelId="{CAAFB658-306C-4EDB-A8E8-F1B9695B3F29}" type="presOf" srcId="{BF60F5BF-5644-4303-9C3D-9E0341156340}" destId="{284C92F3-886F-4583-B63F-C01BF503CAF4}" srcOrd="0" destOrd="1" presId="urn:microsoft.com/office/officeart/2005/8/layout/vList5"/>
    <dgm:cxn modelId="{5BF4FFBE-8416-4900-A258-FB5F66EBF971}" type="presOf" srcId="{2611A014-524C-4F00-8E10-21E8D9A350C5}" destId="{302B5EA4-7C03-452A-B6E2-8D181B4AFC3F}" srcOrd="0" destOrd="1" presId="urn:microsoft.com/office/officeart/2005/8/layout/vList5"/>
    <dgm:cxn modelId="{1639BB4E-6F56-4F5E-B792-502770D7F4EC}" type="presOf" srcId="{F81AE6EE-2EC0-4A59-9257-28B42D1AD9D9}" destId="{5B9A369D-9E7D-4257-930E-303AA66FAEA3}" srcOrd="0" destOrd="0" presId="urn:microsoft.com/office/officeart/2005/8/layout/vList5"/>
    <dgm:cxn modelId="{BA61CB92-4945-4B03-AA49-D4D13555B89C}" type="presOf" srcId="{FAD47C83-9614-48C9-A202-7E35DBE8E23C}" destId="{D189EE52-0575-4D89-A707-D940B2D59049}" srcOrd="0" destOrd="0" presId="urn:microsoft.com/office/officeart/2005/8/layout/vList5"/>
    <dgm:cxn modelId="{C91D92FE-7399-46F5-BB95-E8D0232A3609}" type="presOf" srcId="{4D4B099D-CCF1-4BCF-B4F1-DD2774FB8659}" destId="{284C92F3-886F-4583-B63F-C01BF503CAF4}" srcOrd="0" destOrd="0" presId="urn:microsoft.com/office/officeart/2005/8/layout/vList5"/>
    <dgm:cxn modelId="{33602574-4347-4447-9BA3-BD9589BF1061}" type="presOf" srcId="{C4AA9EFC-EDEB-4C3F-A8E6-233A36A873DA}" destId="{CB18B562-C8D6-432E-8A14-1B9449B84C49}" srcOrd="0" destOrd="0" presId="urn:microsoft.com/office/officeart/2005/8/layout/vList5"/>
    <dgm:cxn modelId="{FDF59B81-6FE0-4469-AFD3-F6DF38182698}" type="presOf" srcId="{6332A10E-AF91-4BC1-880F-66BD13BF7831}" destId="{7BA7C463-2B3B-4210-BE32-90090C816E8E}" srcOrd="0" destOrd="0" presId="urn:microsoft.com/office/officeart/2005/8/layout/vList5"/>
    <dgm:cxn modelId="{14889643-FC92-4C04-8F3D-947B300516D5}" type="presOf" srcId="{858FB271-1BC5-4DF8-BE3C-7FC59BC773FD}" destId="{892E0D9A-B8FE-4AF6-B174-B39C238B39B8}" srcOrd="0" destOrd="1" presId="urn:microsoft.com/office/officeart/2005/8/layout/vList5"/>
    <dgm:cxn modelId="{DB66B386-A67C-4F28-8337-9B5FD70A4293}" srcId="{FAD47C83-9614-48C9-A202-7E35DBE8E23C}" destId="{4D4B099D-CCF1-4BCF-B4F1-DD2774FB8659}" srcOrd="0" destOrd="0" parTransId="{5B9EF986-62CA-486C-BF41-5A381CAF7126}" sibTransId="{D6BFAA60-1FC5-4F74-B471-1954DDDA1E35}"/>
    <dgm:cxn modelId="{B6439ABE-610D-4890-AC56-351E06F9A8FE}" srcId="{6332A10E-AF91-4BC1-880F-66BD13BF7831}" destId="{C1FAD0B5-F4E8-490B-817C-EB2A68832B3C}" srcOrd="0" destOrd="0" parTransId="{0892F287-72E7-4B8D-950C-756592A6BDCC}" sibTransId="{1FA031DB-00B0-4AD1-9690-CDAA3C040DC6}"/>
    <dgm:cxn modelId="{142E415D-BF74-47B2-8163-12B83DC41B7D}" srcId="{C4AA9EFC-EDEB-4C3F-A8E6-233A36A873DA}" destId="{6332A10E-AF91-4BC1-880F-66BD13BF7831}" srcOrd="0" destOrd="0" parTransId="{4A1B1015-8FCC-4383-9C8C-A048A68C5B37}" sibTransId="{4A374D99-B3FA-4CFE-83AA-02E475FA784D}"/>
    <dgm:cxn modelId="{824ECBB9-2BAF-402B-9BB2-A474B712F6B7}" srcId="{C4AA9EFC-EDEB-4C3F-A8E6-233A36A873DA}" destId="{F81AE6EE-2EC0-4A59-9257-28B42D1AD9D9}" srcOrd="1" destOrd="0" parTransId="{23862F27-4390-45AD-81C9-A6D59767337A}" sibTransId="{7509DDF6-6AE4-4C07-B839-7AF55C5BA0F7}"/>
    <dgm:cxn modelId="{7D7E8924-6679-46B5-A457-FB98576191F5}" type="presOf" srcId="{292A8866-7D19-44EA-94AF-9597BDAA9B9A}" destId="{892E0D9A-B8FE-4AF6-B174-B39C238B39B8}" srcOrd="0" destOrd="0" presId="urn:microsoft.com/office/officeart/2005/8/layout/vList5"/>
    <dgm:cxn modelId="{6D67B987-358F-4AFB-BB9A-980397C3A44E}" type="presParOf" srcId="{CB18B562-C8D6-432E-8A14-1B9449B84C49}" destId="{DE489D0C-C232-4A74-9427-72A068C1B68B}" srcOrd="0" destOrd="0" presId="urn:microsoft.com/office/officeart/2005/8/layout/vList5"/>
    <dgm:cxn modelId="{C66CF786-DA9E-4DF1-B284-D3190F56BEAC}" type="presParOf" srcId="{DE489D0C-C232-4A74-9427-72A068C1B68B}" destId="{7BA7C463-2B3B-4210-BE32-90090C816E8E}" srcOrd="0" destOrd="0" presId="urn:microsoft.com/office/officeart/2005/8/layout/vList5"/>
    <dgm:cxn modelId="{E0C550DD-5E4D-4F6D-9783-49CA4C52DFD4}" type="presParOf" srcId="{DE489D0C-C232-4A74-9427-72A068C1B68B}" destId="{302B5EA4-7C03-452A-B6E2-8D181B4AFC3F}" srcOrd="1" destOrd="0" presId="urn:microsoft.com/office/officeart/2005/8/layout/vList5"/>
    <dgm:cxn modelId="{2D4FACCE-19AD-41DD-8B1F-28F6C2DE8CF3}" type="presParOf" srcId="{CB18B562-C8D6-432E-8A14-1B9449B84C49}" destId="{0648DB71-D75E-44B8-B1EE-A8E6DE0BFDF3}" srcOrd="1" destOrd="0" presId="urn:microsoft.com/office/officeart/2005/8/layout/vList5"/>
    <dgm:cxn modelId="{414C64F0-DA61-4BAE-8024-68A222AEF378}" type="presParOf" srcId="{CB18B562-C8D6-432E-8A14-1B9449B84C49}" destId="{8EA78FDD-178B-4FA1-B073-23483B840FD6}" srcOrd="2" destOrd="0" presId="urn:microsoft.com/office/officeart/2005/8/layout/vList5"/>
    <dgm:cxn modelId="{64514FE6-90BA-470B-AE65-7430B5C31399}" type="presParOf" srcId="{8EA78FDD-178B-4FA1-B073-23483B840FD6}" destId="{5B9A369D-9E7D-4257-930E-303AA66FAEA3}" srcOrd="0" destOrd="0" presId="urn:microsoft.com/office/officeart/2005/8/layout/vList5"/>
    <dgm:cxn modelId="{4BBB9EF4-6D62-451D-A85A-3CC95DDEC406}" type="presParOf" srcId="{8EA78FDD-178B-4FA1-B073-23483B840FD6}" destId="{892E0D9A-B8FE-4AF6-B174-B39C238B39B8}" srcOrd="1" destOrd="0" presId="urn:microsoft.com/office/officeart/2005/8/layout/vList5"/>
    <dgm:cxn modelId="{7525AF5D-68B7-45FC-9C08-B36ED1B01C7A}" type="presParOf" srcId="{CB18B562-C8D6-432E-8A14-1B9449B84C49}" destId="{EF942B21-2CE4-42E2-BB59-C4C341510B87}" srcOrd="3" destOrd="0" presId="urn:microsoft.com/office/officeart/2005/8/layout/vList5"/>
    <dgm:cxn modelId="{3435E064-A1DD-487A-8259-4FEF1B4F4FD3}" type="presParOf" srcId="{CB18B562-C8D6-432E-8A14-1B9449B84C49}" destId="{3D93AA70-0276-49FC-8DF4-B2869EB87F06}" srcOrd="4" destOrd="0" presId="urn:microsoft.com/office/officeart/2005/8/layout/vList5"/>
    <dgm:cxn modelId="{0CE92F34-5069-4FCC-A1C0-A57AF980430B}" type="presParOf" srcId="{3D93AA70-0276-49FC-8DF4-B2869EB87F06}" destId="{D189EE52-0575-4D89-A707-D940B2D59049}" srcOrd="0" destOrd="0" presId="urn:microsoft.com/office/officeart/2005/8/layout/vList5"/>
    <dgm:cxn modelId="{75EAD975-FA22-43AC-A66B-72DBBC4C2DAA}" type="presParOf" srcId="{3D93AA70-0276-49FC-8DF4-B2869EB87F06}" destId="{284C92F3-886F-4583-B63F-C01BF503CAF4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F3FB885-B64C-466D-A132-A16FB827D31A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175EC77-C90E-4C83-A47C-1FC20FD8529A}">
      <dgm:prSet phldrT="[Text]" custT="1"/>
      <dgm:spPr/>
      <dgm:t>
        <a:bodyPr/>
        <a:lstStyle/>
        <a:p>
          <a:r>
            <a:rPr lang="en-US" sz="2800" dirty="0" smtClean="0"/>
            <a:t>Synchronous Generators</a:t>
          </a:r>
          <a:endParaRPr lang="en-US" sz="2800" dirty="0"/>
        </a:p>
      </dgm:t>
    </dgm:pt>
    <dgm:pt modelId="{16F57692-96AD-4E55-B885-6135A414ABB7}" type="parTrans" cxnId="{7106EBD0-FF13-4DA7-A969-AE7BCE88701B}">
      <dgm:prSet/>
      <dgm:spPr/>
      <dgm:t>
        <a:bodyPr/>
        <a:lstStyle/>
        <a:p>
          <a:endParaRPr lang="en-US"/>
        </a:p>
      </dgm:t>
    </dgm:pt>
    <dgm:pt modelId="{785D8AA6-B890-4169-A56E-42FA1550EA17}" type="sibTrans" cxnId="{7106EBD0-FF13-4DA7-A969-AE7BCE88701B}">
      <dgm:prSet/>
      <dgm:spPr/>
      <dgm:t>
        <a:bodyPr/>
        <a:lstStyle/>
        <a:p>
          <a:endParaRPr lang="en-US"/>
        </a:p>
      </dgm:t>
    </dgm:pt>
    <dgm:pt modelId="{7C3E1DEB-C209-4F3D-99A9-B4A1D1E142D3}">
      <dgm:prSet phldrT="[Text]" custT="1"/>
      <dgm:spPr/>
      <dgm:t>
        <a:bodyPr/>
        <a:lstStyle/>
        <a:p>
          <a:r>
            <a:rPr lang="en-US" sz="2000" dirty="0" smtClean="0"/>
            <a:t>Mature Technology</a:t>
          </a:r>
          <a:endParaRPr lang="en-US" sz="2000" dirty="0"/>
        </a:p>
      </dgm:t>
    </dgm:pt>
    <dgm:pt modelId="{0F8E42C2-69C1-4A66-9684-91EF263BD777}" type="parTrans" cxnId="{DA2FE7F9-0A47-43F4-9850-FAFF6636A25B}">
      <dgm:prSet/>
      <dgm:spPr/>
      <dgm:t>
        <a:bodyPr/>
        <a:lstStyle/>
        <a:p>
          <a:endParaRPr lang="en-US"/>
        </a:p>
      </dgm:t>
    </dgm:pt>
    <dgm:pt modelId="{BACF9AC7-51A5-47A9-8E48-FB3A10AF4D25}" type="sibTrans" cxnId="{DA2FE7F9-0A47-43F4-9850-FAFF6636A25B}">
      <dgm:prSet/>
      <dgm:spPr/>
      <dgm:t>
        <a:bodyPr/>
        <a:lstStyle/>
        <a:p>
          <a:endParaRPr lang="en-US"/>
        </a:p>
      </dgm:t>
    </dgm:pt>
    <dgm:pt modelId="{619D66CA-EBEC-4BE6-B0C4-5B7A21A484C7}">
      <dgm:prSet phldrT="[Text]" custT="1"/>
      <dgm:spPr/>
      <dgm:t>
        <a:bodyPr/>
        <a:lstStyle/>
        <a:p>
          <a:r>
            <a:rPr lang="en-US" sz="2800" dirty="0" smtClean="0"/>
            <a:t>Inverter Based Resources</a:t>
          </a:r>
          <a:endParaRPr lang="en-US" sz="2800" dirty="0"/>
        </a:p>
      </dgm:t>
    </dgm:pt>
    <dgm:pt modelId="{B6318B7A-D5B3-45DD-9C39-0F0DA87096B4}" type="parTrans" cxnId="{A16BDCA8-87DF-4221-B594-5397B8D02EF4}">
      <dgm:prSet/>
      <dgm:spPr/>
      <dgm:t>
        <a:bodyPr/>
        <a:lstStyle/>
        <a:p>
          <a:endParaRPr lang="en-US"/>
        </a:p>
      </dgm:t>
    </dgm:pt>
    <dgm:pt modelId="{BE2BFF59-455F-4BDC-B33A-9658FCD80CF0}" type="sibTrans" cxnId="{A16BDCA8-87DF-4221-B594-5397B8D02EF4}">
      <dgm:prSet/>
      <dgm:spPr/>
      <dgm:t>
        <a:bodyPr/>
        <a:lstStyle/>
        <a:p>
          <a:endParaRPr lang="en-US"/>
        </a:p>
      </dgm:t>
    </dgm:pt>
    <dgm:pt modelId="{F0D69B77-366B-471E-9BAF-63C4C065DF7A}">
      <dgm:prSet phldrT="[Text]" custT="1"/>
      <dgm:spPr/>
      <dgm:t>
        <a:bodyPr/>
        <a:lstStyle/>
        <a:p>
          <a:r>
            <a:rPr lang="en-US" sz="2000" dirty="0" smtClean="0"/>
            <a:t>Developing technology</a:t>
          </a:r>
          <a:endParaRPr lang="en-US" sz="2000" dirty="0"/>
        </a:p>
      </dgm:t>
    </dgm:pt>
    <dgm:pt modelId="{8A8D71DD-8CF8-43E8-BB10-C34953188188}" type="parTrans" cxnId="{0AE90806-3579-457D-A914-9E616F086A14}">
      <dgm:prSet/>
      <dgm:spPr/>
      <dgm:t>
        <a:bodyPr/>
        <a:lstStyle/>
        <a:p>
          <a:endParaRPr lang="en-US"/>
        </a:p>
      </dgm:t>
    </dgm:pt>
    <dgm:pt modelId="{6E07DACA-6BFF-49B6-A9D2-F797DBA5DFD9}" type="sibTrans" cxnId="{0AE90806-3579-457D-A914-9E616F086A14}">
      <dgm:prSet/>
      <dgm:spPr/>
      <dgm:t>
        <a:bodyPr/>
        <a:lstStyle/>
        <a:p>
          <a:endParaRPr lang="en-US"/>
        </a:p>
      </dgm:t>
    </dgm:pt>
    <dgm:pt modelId="{17B984BE-2A45-4389-A83B-F2B13134019F}">
      <dgm:prSet phldrT="[Text]" custT="1"/>
      <dgm:spPr/>
      <dgm:t>
        <a:bodyPr/>
        <a:lstStyle/>
        <a:p>
          <a:r>
            <a:rPr lang="en-US" sz="2000" dirty="0" smtClean="0"/>
            <a:t>Most projects use user defined models  that were developed by various entities (manufacturer, consultant, software vendor)</a:t>
          </a:r>
          <a:endParaRPr lang="en-US" sz="2000" dirty="0"/>
        </a:p>
      </dgm:t>
    </dgm:pt>
    <dgm:pt modelId="{160E6AC9-9704-48A8-9294-CA4D2ABABF28}" type="parTrans" cxnId="{FABB9155-3AEA-4A0C-BAF8-4E3E9C6782A3}">
      <dgm:prSet/>
      <dgm:spPr/>
      <dgm:t>
        <a:bodyPr/>
        <a:lstStyle/>
        <a:p>
          <a:endParaRPr lang="en-US"/>
        </a:p>
      </dgm:t>
    </dgm:pt>
    <dgm:pt modelId="{EBC40108-E4F6-403B-9130-C313664E60A7}" type="sibTrans" cxnId="{FABB9155-3AEA-4A0C-BAF8-4E3E9C6782A3}">
      <dgm:prSet/>
      <dgm:spPr/>
      <dgm:t>
        <a:bodyPr/>
        <a:lstStyle/>
        <a:p>
          <a:endParaRPr lang="en-US"/>
        </a:p>
      </dgm:t>
    </dgm:pt>
    <dgm:pt modelId="{A759EB7E-AA8E-4EF9-B4B1-563D710A60B4}">
      <dgm:prSet phldrT="[Text]" custT="1"/>
      <dgm:spPr/>
      <dgm:t>
        <a:bodyPr/>
        <a:lstStyle/>
        <a:p>
          <a:r>
            <a:rPr lang="en-US" sz="2000" dirty="0" smtClean="0"/>
            <a:t>Most projects use standard model library maintained by the simulation software vendor</a:t>
          </a:r>
          <a:endParaRPr lang="en-US" sz="2000" dirty="0"/>
        </a:p>
      </dgm:t>
    </dgm:pt>
    <dgm:pt modelId="{EFB99FBF-E06D-4457-946D-B074B63D4F36}" type="parTrans" cxnId="{8D7AEEC9-72B9-44F9-A881-99D8BA6098A9}">
      <dgm:prSet/>
      <dgm:spPr/>
      <dgm:t>
        <a:bodyPr/>
        <a:lstStyle/>
        <a:p>
          <a:endParaRPr lang="en-US"/>
        </a:p>
      </dgm:t>
    </dgm:pt>
    <dgm:pt modelId="{1175D701-4315-43EF-A2F6-3C1AB506A99F}" type="sibTrans" cxnId="{8D7AEEC9-72B9-44F9-A881-99D8BA6098A9}">
      <dgm:prSet/>
      <dgm:spPr/>
      <dgm:t>
        <a:bodyPr/>
        <a:lstStyle/>
        <a:p>
          <a:endParaRPr lang="en-US"/>
        </a:p>
      </dgm:t>
    </dgm:pt>
    <dgm:pt modelId="{AA1DA327-8A74-4D10-A12E-FCD3DF9EA459}">
      <dgm:prSet phldrT="[Text]" custT="1"/>
      <dgm:spPr/>
      <dgm:t>
        <a:bodyPr/>
        <a:lstStyle/>
        <a:p>
          <a:r>
            <a:rPr lang="en-US" sz="2000" dirty="0" smtClean="0"/>
            <a:t>More than 200 renewable projects with UDMs </a:t>
          </a:r>
          <a:endParaRPr lang="en-US" sz="2000" dirty="0"/>
        </a:p>
      </dgm:t>
    </dgm:pt>
    <dgm:pt modelId="{70A58B16-64F6-4C43-99B3-590FD683A7CB}" type="parTrans" cxnId="{6B502118-9BE5-4360-9D96-84B5F00EDE1E}">
      <dgm:prSet/>
      <dgm:spPr/>
      <dgm:t>
        <a:bodyPr/>
        <a:lstStyle/>
        <a:p>
          <a:endParaRPr lang="en-US"/>
        </a:p>
      </dgm:t>
    </dgm:pt>
    <dgm:pt modelId="{7161469C-E495-452E-952E-D2C07847327C}" type="sibTrans" cxnId="{6B502118-9BE5-4360-9D96-84B5F00EDE1E}">
      <dgm:prSet/>
      <dgm:spPr/>
      <dgm:t>
        <a:bodyPr/>
        <a:lstStyle/>
        <a:p>
          <a:endParaRPr lang="en-US"/>
        </a:p>
      </dgm:t>
    </dgm:pt>
    <dgm:pt modelId="{B34E3F5D-3A2F-4E3A-9D38-80090910F0BD}" type="pres">
      <dgm:prSet presAssocID="{2F3FB885-B64C-466D-A132-A16FB827D31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7386CBC-8CC0-4371-AF80-57806AD811FD}" type="pres">
      <dgm:prSet presAssocID="{8175EC77-C90E-4C83-A47C-1FC20FD8529A}" presName="linNode" presStyleCnt="0"/>
      <dgm:spPr/>
    </dgm:pt>
    <dgm:pt modelId="{F21E636A-80D0-42AD-9A1D-8B0C70589EEF}" type="pres">
      <dgm:prSet presAssocID="{8175EC77-C90E-4C83-A47C-1FC20FD8529A}" presName="parentText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D3CCB91-1EE5-4938-A04F-31436C4E75EB}" type="pres">
      <dgm:prSet presAssocID="{8175EC77-C90E-4C83-A47C-1FC20FD8529A}" presName="descendantText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5BD0C73-A5D6-4864-859C-639AC38E95B7}" type="pres">
      <dgm:prSet presAssocID="{785D8AA6-B890-4169-A56E-42FA1550EA17}" presName="sp" presStyleCnt="0"/>
      <dgm:spPr/>
    </dgm:pt>
    <dgm:pt modelId="{6B7BA9B7-4023-429F-AFCF-1A537D580484}" type="pres">
      <dgm:prSet presAssocID="{619D66CA-EBEC-4BE6-B0C4-5B7A21A484C7}" presName="linNode" presStyleCnt="0"/>
      <dgm:spPr/>
    </dgm:pt>
    <dgm:pt modelId="{A767D2F2-C299-4331-9742-5CBB4490DE69}" type="pres">
      <dgm:prSet presAssocID="{619D66CA-EBEC-4BE6-B0C4-5B7A21A484C7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0632DCF-B4C1-4D52-BC4D-13DCB2F4F8B6}" type="pres">
      <dgm:prSet presAssocID="{619D66CA-EBEC-4BE6-B0C4-5B7A21A484C7}" presName="descendantText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ABB9155-3AEA-4A0C-BAF8-4E3E9C6782A3}" srcId="{619D66CA-EBEC-4BE6-B0C4-5B7A21A484C7}" destId="{17B984BE-2A45-4389-A83B-F2B13134019F}" srcOrd="1" destOrd="0" parTransId="{160E6AC9-9704-48A8-9294-CA4D2ABABF28}" sibTransId="{EBC40108-E4F6-403B-9130-C313664E60A7}"/>
    <dgm:cxn modelId="{6B3DBE63-FDBF-48B9-AC43-34F51BE8A629}" type="presOf" srcId="{AA1DA327-8A74-4D10-A12E-FCD3DF9EA459}" destId="{10632DCF-B4C1-4D52-BC4D-13DCB2F4F8B6}" srcOrd="0" destOrd="2" presId="urn:microsoft.com/office/officeart/2005/8/layout/vList5"/>
    <dgm:cxn modelId="{73C21240-1A47-4AC9-B8D4-F7923593CCE7}" type="presOf" srcId="{8175EC77-C90E-4C83-A47C-1FC20FD8529A}" destId="{F21E636A-80D0-42AD-9A1D-8B0C70589EEF}" srcOrd="0" destOrd="0" presId="urn:microsoft.com/office/officeart/2005/8/layout/vList5"/>
    <dgm:cxn modelId="{46F5AC47-B1E4-4A57-A47A-F6977A63F6EC}" type="presOf" srcId="{A759EB7E-AA8E-4EF9-B4B1-563D710A60B4}" destId="{7D3CCB91-1EE5-4938-A04F-31436C4E75EB}" srcOrd="0" destOrd="1" presId="urn:microsoft.com/office/officeart/2005/8/layout/vList5"/>
    <dgm:cxn modelId="{7106EBD0-FF13-4DA7-A969-AE7BCE88701B}" srcId="{2F3FB885-B64C-466D-A132-A16FB827D31A}" destId="{8175EC77-C90E-4C83-A47C-1FC20FD8529A}" srcOrd="0" destOrd="0" parTransId="{16F57692-96AD-4E55-B885-6135A414ABB7}" sibTransId="{785D8AA6-B890-4169-A56E-42FA1550EA17}"/>
    <dgm:cxn modelId="{7D23E55C-FE14-427D-A8BB-5D0A628D98B4}" type="presOf" srcId="{7C3E1DEB-C209-4F3D-99A9-B4A1D1E142D3}" destId="{7D3CCB91-1EE5-4938-A04F-31436C4E75EB}" srcOrd="0" destOrd="0" presId="urn:microsoft.com/office/officeart/2005/8/layout/vList5"/>
    <dgm:cxn modelId="{6BE6B53F-2C71-417C-B51B-2FD00D646E19}" type="presOf" srcId="{F0D69B77-366B-471E-9BAF-63C4C065DF7A}" destId="{10632DCF-B4C1-4D52-BC4D-13DCB2F4F8B6}" srcOrd="0" destOrd="0" presId="urn:microsoft.com/office/officeart/2005/8/layout/vList5"/>
    <dgm:cxn modelId="{6B502118-9BE5-4360-9D96-84B5F00EDE1E}" srcId="{619D66CA-EBEC-4BE6-B0C4-5B7A21A484C7}" destId="{AA1DA327-8A74-4D10-A12E-FCD3DF9EA459}" srcOrd="2" destOrd="0" parTransId="{70A58B16-64F6-4C43-99B3-590FD683A7CB}" sibTransId="{7161469C-E495-452E-952E-D2C07847327C}"/>
    <dgm:cxn modelId="{0AE90806-3579-457D-A914-9E616F086A14}" srcId="{619D66CA-EBEC-4BE6-B0C4-5B7A21A484C7}" destId="{F0D69B77-366B-471E-9BAF-63C4C065DF7A}" srcOrd="0" destOrd="0" parTransId="{8A8D71DD-8CF8-43E8-BB10-C34953188188}" sibTransId="{6E07DACA-6BFF-49B6-A9D2-F797DBA5DFD9}"/>
    <dgm:cxn modelId="{A16BDCA8-87DF-4221-B594-5397B8D02EF4}" srcId="{2F3FB885-B64C-466D-A132-A16FB827D31A}" destId="{619D66CA-EBEC-4BE6-B0C4-5B7A21A484C7}" srcOrd="1" destOrd="0" parTransId="{B6318B7A-D5B3-45DD-9C39-0F0DA87096B4}" sibTransId="{BE2BFF59-455F-4BDC-B33A-9658FCD80CF0}"/>
    <dgm:cxn modelId="{8D7AEEC9-72B9-44F9-A881-99D8BA6098A9}" srcId="{8175EC77-C90E-4C83-A47C-1FC20FD8529A}" destId="{A759EB7E-AA8E-4EF9-B4B1-563D710A60B4}" srcOrd="1" destOrd="0" parTransId="{EFB99FBF-E06D-4457-946D-B074B63D4F36}" sibTransId="{1175D701-4315-43EF-A2F6-3C1AB506A99F}"/>
    <dgm:cxn modelId="{262777F6-AB1B-4DA8-8355-2934C0A625F0}" type="presOf" srcId="{619D66CA-EBEC-4BE6-B0C4-5B7A21A484C7}" destId="{A767D2F2-C299-4331-9742-5CBB4490DE69}" srcOrd="0" destOrd="0" presId="urn:microsoft.com/office/officeart/2005/8/layout/vList5"/>
    <dgm:cxn modelId="{DA2FE7F9-0A47-43F4-9850-FAFF6636A25B}" srcId="{8175EC77-C90E-4C83-A47C-1FC20FD8529A}" destId="{7C3E1DEB-C209-4F3D-99A9-B4A1D1E142D3}" srcOrd="0" destOrd="0" parTransId="{0F8E42C2-69C1-4A66-9684-91EF263BD777}" sibTransId="{BACF9AC7-51A5-47A9-8E48-FB3A10AF4D25}"/>
    <dgm:cxn modelId="{E3DACE12-B02A-4521-A92F-D9FC3B67F7CD}" type="presOf" srcId="{17B984BE-2A45-4389-A83B-F2B13134019F}" destId="{10632DCF-B4C1-4D52-BC4D-13DCB2F4F8B6}" srcOrd="0" destOrd="1" presId="urn:microsoft.com/office/officeart/2005/8/layout/vList5"/>
    <dgm:cxn modelId="{F851F67E-68BB-4BB2-B74E-AAE53E96B6F3}" type="presOf" srcId="{2F3FB885-B64C-466D-A132-A16FB827D31A}" destId="{B34E3F5D-3A2F-4E3A-9D38-80090910F0BD}" srcOrd="0" destOrd="0" presId="urn:microsoft.com/office/officeart/2005/8/layout/vList5"/>
    <dgm:cxn modelId="{521141D6-02E6-447C-95C5-F8C559CFAFBA}" type="presParOf" srcId="{B34E3F5D-3A2F-4E3A-9D38-80090910F0BD}" destId="{37386CBC-8CC0-4371-AF80-57806AD811FD}" srcOrd="0" destOrd="0" presId="urn:microsoft.com/office/officeart/2005/8/layout/vList5"/>
    <dgm:cxn modelId="{DCEB1308-D153-448C-AFC1-672490CE8E36}" type="presParOf" srcId="{37386CBC-8CC0-4371-AF80-57806AD811FD}" destId="{F21E636A-80D0-42AD-9A1D-8B0C70589EEF}" srcOrd="0" destOrd="0" presId="urn:microsoft.com/office/officeart/2005/8/layout/vList5"/>
    <dgm:cxn modelId="{AFE3DDF7-818E-46AF-BADF-27781E1DEDA2}" type="presParOf" srcId="{37386CBC-8CC0-4371-AF80-57806AD811FD}" destId="{7D3CCB91-1EE5-4938-A04F-31436C4E75EB}" srcOrd="1" destOrd="0" presId="urn:microsoft.com/office/officeart/2005/8/layout/vList5"/>
    <dgm:cxn modelId="{21535C7A-23A8-4517-B433-80FB1112E7D2}" type="presParOf" srcId="{B34E3F5D-3A2F-4E3A-9D38-80090910F0BD}" destId="{E5BD0C73-A5D6-4864-859C-639AC38E95B7}" srcOrd="1" destOrd="0" presId="urn:microsoft.com/office/officeart/2005/8/layout/vList5"/>
    <dgm:cxn modelId="{36854398-22A7-4151-9B76-9F13BD25118E}" type="presParOf" srcId="{B34E3F5D-3A2F-4E3A-9D38-80090910F0BD}" destId="{6B7BA9B7-4023-429F-AFCF-1A537D580484}" srcOrd="2" destOrd="0" presId="urn:microsoft.com/office/officeart/2005/8/layout/vList5"/>
    <dgm:cxn modelId="{827FAC16-D3E8-4C21-B442-A19D20730E42}" type="presParOf" srcId="{6B7BA9B7-4023-429F-AFCF-1A537D580484}" destId="{A767D2F2-C299-4331-9742-5CBB4490DE69}" srcOrd="0" destOrd="0" presId="urn:microsoft.com/office/officeart/2005/8/layout/vList5"/>
    <dgm:cxn modelId="{4AAA94E0-9AE5-4D56-99C7-4C7B1E11D5A3}" type="presParOf" srcId="{6B7BA9B7-4023-429F-AFCF-1A537D580484}" destId="{10632DCF-B4C1-4D52-BC4D-13DCB2F4F8B6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2B5EA4-7C03-452A-B6E2-8D181B4AFC3F}">
      <dsp:nvSpPr>
        <dsp:cNvPr id="0" name=""/>
        <dsp:cNvSpPr/>
      </dsp:nvSpPr>
      <dsp:spPr>
        <a:xfrm rot="5400000">
          <a:off x="4543127" y="-1637890"/>
          <a:ext cx="1276945" cy="487680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kern="1200" dirty="0" smtClean="0"/>
            <a:t>Existing Requirements</a:t>
          </a:r>
          <a:endParaRPr lang="en-US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kern="1200" dirty="0" smtClean="0"/>
            <a:t>Model Performance</a:t>
          </a:r>
          <a:endParaRPr lang="en-US" sz="2800" kern="1200" dirty="0"/>
        </a:p>
      </dsp:txBody>
      <dsp:txXfrm rot="-5400000">
        <a:off x="2743200" y="224372"/>
        <a:ext cx="4814465" cy="1152275"/>
      </dsp:txXfrm>
    </dsp:sp>
    <dsp:sp modelId="{7BA7C463-2B3B-4210-BE32-90090C816E8E}">
      <dsp:nvSpPr>
        <dsp:cNvPr id="0" name=""/>
        <dsp:cNvSpPr/>
      </dsp:nvSpPr>
      <dsp:spPr>
        <a:xfrm>
          <a:off x="0" y="2418"/>
          <a:ext cx="2743200" cy="159618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Short Term </a:t>
          </a:r>
          <a:endParaRPr lang="en-US" sz="3600" kern="1200" dirty="0"/>
        </a:p>
      </dsp:txBody>
      <dsp:txXfrm>
        <a:off x="77919" y="80337"/>
        <a:ext cx="2587362" cy="1440343"/>
      </dsp:txXfrm>
    </dsp:sp>
    <dsp:sp modelId="{892E0D9A-B8FE-4AF6-B174-B39C238B39B8}">
      <dsp:nvSpPr>
        <dsp:cNvPr id="0" name=""/>
        <dsp:cNvSpPr/>
      </dsp:nvSpPr>
      <dsp:spPr>
        <a:xfrm rot="5400000">
          <a:off x="4543127" y="38099"/>
          <a:ext cx="1276945" cy="487680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kern="1200" dirty="0" smtClean="0"/>
            <a:t>Model Testing</a:t>
          </a:r>
          <a:endParaRPr lang="en-US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kern="1200" dirty="0" smtClean="0"/>
            <a:t>UDM Versus Standard</a:t>
          </a:r>
          <a:endParaRPr lang="en-US" sz="2800" kern="1200" dirty="0"/>
        </a:p>
      </dsp:txBody>
      <dsp:txXfrm rot="-5400000">
        <a:off x="2743200" y="1900362"/>
        <a:ext cx="4814465" cy="1152275"/>
      </dsp:txXfrm>
    </dsp:sp>
    <dsp:sp modelId="{5B9A369D-9E7D-4257-930E-303AA66FAEA3}">
      <dsp:nvSpPr>
        <dsp:cNvPr id="0" name=""/>
        <dsp:cNvSpPr/>
      </dsp:nvSpPr>
      <dsp:spPr>
        <a:xfrm>
          <a:off x="0" y="1678409"/>
          <a:ext cx="2743200" cy="159618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Mid-Term</a:t>
          </a:r>
          <a:endParaRPr lang="en-US" sz="3600" kern="1200" dirty="0"/>
        </a:p>
      </dsp:txBody>
      <dsp:txXfrm>
        <a:off x="77919" y="1756328"/>
        <a:ext cx="2587362" cy="1440343"/>
      </dsp:txXfrm>
    </dsp:sp>
    <dsp:sp modelId="{284C92F3-886F-4583-B63F-C01BF503CAF4}">
      <dsp:nvSpPr>
        <dsp:cNvPr id="0" name=""/>
        <dsp:cNvSpPr/>
      </dsp:nvSpPr>
      <dsp:spPr>
        <a:xfrm rot="5400000">
          <a:off x="4543127" y="1714090"/>
          <a:ext cx="1276945" cy="487680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kern="1200" dirty="0" smtClean="0"/>
            <a:t>Model Development</a:t>
          </a:r>
          <a:endParaRPr lang="en-US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kern="1200" dirty="0" smtClean="0"/>
            <a:t>RE Engagement</a:t>
          </a:r>
          <a:endParaRPr lang="en-US" sz="2800" kern="1200" dirty="0"/>
        </a:p>
      </dsp:txBody>
      <dsp:txXfrm rot="-5400000">
        <a:off x="2743200" y="3576353"/>
        <a:ext cx="4814465" cy="1152275"/>
      </dsp:txXfrm>
    </dsp:sp>
    <dsp:sp modelId="{D189EE52-0575-4D89-A707-D940B2D59049}">
      <dsp:nvSpPr>
        <dsp:cNvPr id="0" name=""/>
        <dsp:cNvSpPr/>
      </dsp:nvSpPr>
      <dsp:spPr>
        <a:xfrm>
          <a:off x="0" y="3354399"/>
          <a:ext cx="2743200" cy="159618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/>
            <a:t>Long Term</a:t>
          </a:r>
          <a:endParaRPr lang="en-US" sz="3600" kern="1200" dirty="0"/>
        </a:p>
      </dsp:txBody>
      <dsp:txXfrm>
        <a:off x="77919" y="3432318"/>
        <a:ext cx="2587362" cy="144034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3CCB91-1EE5-4938-A04F-31436C4E75EB}">
      <dsp:nvSpPr>
        <dsp:cNvPr id="0" name=""/>
        <dsp:cNvSpPr/>
      </dsp:nvSpPr>
      <dsp:spPr>
        <a:xfrm rot="5400000">
          <a:off x="4856490" y="-1547322"/>
          <a:ext cx="1893802" cy="546201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Mature Technology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Most projects use standard model library maintained by the simulation software vendor</a:t>
          </a:r>
          <a:endParaRPr lang="en-US" sz="2000" kern="1200" dirty="0"/>
        </a:p>
      </dsp:txBody>
      <dsp:txXfrm rot="-5400000">
        <a:off x="3072383" y="329233"/>
        <a:ext cx="5369568" cy="1708906"/>
      </dsp:txXfrm>
    </dsp:sp>
    <dsp:sp modelId="{F21E636A-80D0-42AD-9A1D-8B0C70589EEF}">
      <dsp:nvSpPr>
        <dsp:cNvPr id="0" name=""/>
        <dsp:cNvSpPr/>
      </dsp:nvSpPr>
      <dsp:spPr>
        <a:xfrm>
          <a:off x="0" y="59"/>
          <a:ext cx="3072384" cy="236725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Synchronous Generators</a:t>
          </a:r>
          <a:endParaRPr lang="en-US" sz="2800" kern="1200" dirty="0"/>
        </a:p>
      </dsp:txBody>
      <dsp:txXfrm>
        <a:off x="115560" y="115619"/>
        <a:ext cx="2841264" cy="2136133"/>
      </dsp:txXfrm>
    </dsp:sp>
    <dsp:sp modelId="{10632DCF-B4C1-4D52-BC4D-13DCB2F4F8B6}">
      <dsp:nvSpPr>
        <dsp:cNvPr id="0" name=""/>
        <dsp:cNvSpPr/>
      </dsp:nvSpPr>
      <dsp:spPr>
        <a:xfrm rot="5400000">
          <a:off x="4856490" y="938294"/>
          <a:ext cx="1893802" cy="5462016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Developing technology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Most projects use user defined models  that were developed by various entities (manufacturer, consultant, software vendor)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More than 200 renewable projects with UDMs </a:t>
          </a:r>
          <a:endParaRPr lang="en-US" sz="2000" kern="1200" dirty="0"/>
        </a:p>
      </dsp:txBody>
      <dsp:txXfrm rot="-5400000">
        <a:off x="3072383" y="2814849"/>
        <a:ext cx="5369568" cy="1708906"/>
      </dsp:txXfrm>
    </dsp:sp>
    <dsp:sp modelId="{A767D2F2-C299-4331-9742-5CBB4490DE69}">
      <dsp:nvSpPr>
        <dsp:cNvPr id="0" name=""/>
        <dsp:cNvSpPr/>
      </dsp:nvSpPr>
      <dsp:spPr>
        <a:xfrm>
          <a:off x="0" y="2485675"/>
          <a:ext cx="3072384" cy="236725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Inverter Based Resources</a:t>
          </a:r>
          <a:endParaRPr lang="en-US" sz="2800" kern="1200" dirty="0"/>
        </a:p>
      </dsp:txBody>
      <dsp:txXfrm>
        <a:off x="115560" y="2601235"/>
        <a:ext cx="2841264" cy="21361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3/18/2019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3/18/2019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4612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6637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4928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rcot.com/content/wcm/lists/168307/Dynamic_Model_Templates_v2.zip" TargetMode="Externa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810000" y="2057400"/>
            <a:ext cx="47244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b="1" dirty="0"/>
              <a:t>Dynamic Models Overview – Follow Up</a:t>
            </a:r>
          </a:p>
          <a:p>
            <a:endParaRPr lang="en-US" altLang="en-US" b="1" dirty="0"/>
          </a:p>
          <a:p>
            <a:r>
              <a:rPr lang="en-US" altLang="en-US" b="1" dirty="0"/>
              <a:t>Proposed Options to Improve Dynamic Models in ERCOT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 smtClean="0"/>
              <a:t>John Schmall</a:t>
            </a:r>
          </a:p>
          <a:p>
            <a:r>
              <a:rPr lang="en-US" dirty="0" smtClean="0"/>
              <a:t>ERCOT Transmission Planning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Resource Integration Workshop</a:t>
            </a:r>
          </a:p>
          <a:p>
            <a:r>
              <a:rPr lang="en-US" dirty="0" smtClean="0"/>
              <a:t>March 21, </a:t>
            </a:r>
            <a:r>
              <a:rPr lang="en-US" dirty="0"/>
              <a:t>2019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Appendix: Presentation Slides from March </a:t>
            </a:r>
            <a:r>
              <a:rPr lang="en-US" dirty="0" smtClean="0"/>
              <a:t>ROS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341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How Generators are modeled?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-9525" y="4450930"/>
            <a:ext cx="22193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sz="1200" dirty="0"/>
              <a:t>Algebraic equation with no time </a:t>
            </a:r>
            <a:r>
              <a:rPr lang="en-US" sz="1200" dirty="0" smtClean="0"/>
              <a:t>step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sz="1200" dirty="0" smtClean="0"/>
              <a:t>Solved </a:t>
            </a:r>
            <a:r>
              <a:rPr lang="en-US" sz="1200" dirty="0"/>
              <a:t>in &lt; 1 </a:t>
            </a:r>
            <a:r>
              <a:rPr lang="en-US" sz="1200" dirty="0" smtClean="0"/>
              <a:t>sec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sz="1200" dirty="0" smtClean="0"/>
              <a:t>60 Hz, steady state</a:t>
            </a:r>
            <a:endParaRPr lang="en-US" sz="1200" dirty="0"/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sz="1200" dirty="0" smtClean="0"/>
              <a:t>Parameters: ~tens, standardized</a:t>
            </a:r>
            <a:endParaRPr lang="en-US" sz="1200" dirty="0"/>
          </a:p>
        </p:txBody>
      </p:sp>
      <p:sp>
        <p:nvSpPr>
          <p:cNvPr id="6" name="TextBox 5"/>
          <p:cNvSpPr txBox="1"/>
          <p:nvPr/>
        </p:nvSpPr>
        <p:spPr>
          <a:xfrm>
            <a:off x="2529086" y="5354265"/>
            <a:ext cx="369217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sz="1200" dirty="0" smtClean="0"/>
              <a:t>Time </a:t>
            </a:r>
            <a:r>
              <a:rPr lang="en-US" sz="1200" dirty="0"/>
              <a:t>step of 1 ~ 4 </a:t>
            </a:r>
            <a:r>
              <a:rPr lang="en-US" sz="1200" dirty="0" err="1"/>
              <a:t>ms</a:t>
            </a:r>
            <a:r>
              <a:rPr lang="en-US" sz="1200" dirty="0"/>
              <a:t> 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sz="1200" dirty="0"/>
              <a:t>Simulation finished in 1 ~ 10 </a:t>
            </a:r>
            <a:r>
              <a:rPr lang="en-US" sz="1200" dirty="0" err="1"/>
              <a:t>mins</a:t>
            </a:r>
            <a:endParaRPr lang="en-US" sz="1200" dirty="0"/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sz="1200" dirty="0" smtClean="0"/>
              <a:t>Parameters: tens ~ hundreds, varies based on technology, vendor, and machine generation</a:t>
            </a:r>
            <a:endParaRPr lang="en-US" sz="1200" dirty="0"/>
          </a:p>
          <a:p>
            <a:endParaRPr lang="en-US" sz="1200" dirty="0"/>
          </a:p>
        </p:txBody>
      </p:sp>
      <p:sp>
        <p:nvSpPr>
          <p:cNvPr id="7" name="TextBox 6"/>
          <p:cNvSpPr txBox="1"/>
          <p:nvPr/>
        </p:nvSpPr>
        <p:spPr>
          <a:xfrm>
            <a:off x="6031948" y="3733037"/>
            <a:ext cx="29197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sz="1200" dirty="0" smtClean="0"/>
              <a:t>Time </a:t>
            </a:r>
            <a:r>
              <a:rPr lang="en-US" sz="1200" dirty="0"/>
              <a:t>step of 10 ~ 50 us 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sz="1200" dirty="0"/>
              <a:t>Simulation finished in 10 </a:t>
            </a:r>
            <a:r>
              <a:rPr lang="en-US" sz="1200" dirty="0" err="1"/>
              <a:t>mins</a:t>
            </a:r>
            <a:r>
              <a:rPr lang="en-US" sz="1200" dirty="0"/>
              <a:t> ~ hours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sz="1200" dirty="0" smtClean="0"/>
              <a:t>Parameters: tens ~ hundreds, varies based on 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endParaRPr lang="en-US" sz="1200" dirty="0"/>
          </a:p>
        </p:txBody>
      </p:sp>
      <p:sp>
        <p:nvSpPr>
          <p:cNvPr id="8" name="TextBox 7"/>
          <p:cNvSpPr txBox="1"/>
          <p:nvPr/>
        </p:nvSpPr>
        <p:spPr>
          <a:xfrm>
            <a:off x="249439" y="1004434"/>
            <a:ext cx="17492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u="sng" dirty="0" smtClean="0"/>
              <a:t>Steady State</a:t>
            </a:r>
            <a:endParaRPr lang="en-US" sz="2000" u="sng" dirty="0"/>
          </a:p>
        </p:txBody>
      </p:sp>
      <p:sp>
        <p:nvSpPr>
          <p:cNvPr id="9" name="TextBox 8"/>
          <p:cNvSpPr txBox="1"/>
          <p:nvPr/>
        </p:nvSpPr>
        <p:spPr>
          <a:xfrm>
            <a:off x="2667000" y="881015"/>
            <a:ext cx="279008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u="sng" dirty="0" smtClean="0"/>
              <a:t>(Electromechanical Transient)</a:t>
            </a:r>
            <a:endParaRPr lang="en-US" sz="2000" u="sng" dirty="0"/>
          </a:p>
        </p:txBody>
      </p:sp>
      <p:sp>
        <p:nvSpPr>
          <p:cNvPr id="10" name="TextBox 9"/>
          <p:cNvSpPr txBox="1"/>
          <p:nvPr/>
        </p:nvSpPr>
        <p:spPr>
          <a:xfrm>
            <a:off x="5861410" y="900214"/>
            <a:ext cx="322213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u="sng" dirty="0" smtClean="0"/>
              <a:t>(Electromagnetic Transient)</a:t>
            </a:r>
            <a:endParaRPr lang="en-US" sz="2000" u="sng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2"/>
          <a:srcRect l="32450" t="22572" r="42208" b="13754"/>
          <a:stretch/>
        </p:blipFill>
        <p:spPr>
          <a:xfrm rot="5400000">
            <a:off x="-313364" y="2599209"/>
            <a:ext cx="2642462" cy="78915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78059" y="1845523"/>
            <a:ext cx="2855302" cy="1638854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87549" y="3203445"/>
            <a:ext cx="2526947" cy="2165108"/>
          </a:xfrm>
          <a:prstGeom prst="rect">
            <a:avLst/>
          </a:prstGeom>
        </p:spPr>
      </p:pic>
      <p:sp>
        <p:nvSpPr>
          <p:cNvPr id="14" name="Rounded Rectangular Callout 13"/>
          <p:cNvSpPr/>
          <p:nvPr/>
        </p:nvSpPr>
        <p:spPr>
          <a:xfrm>
            <a:off x="3087549" y="1600200"/>
            <a:ext cx="2575251" cy="3708030"/>
          </a:xfrm>
          <a:prstGeom prst="wedgeRoundRectCallout">
            <a:avLst>
              <a:gd name="adj1" fmla="val -125604"/>
              <a:gd name="adj2" fmla="val -41751"/>
              <a:gd name="adj3" fmla="val 1666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00447" y="1696618"/>
            <a:ext cx="1980811" cy="1506827"/>
          </a:xfrm>
          <a:prstGeom prst="rect">
            <a:avLst/>
          </a:prstGeom>
        </p:spPr>
      </p:pic>
      <p:sp>
        <p:nvSpPr>
          <p:cNvPr id="16" name="Rounded Rectangular Callout 15"/>
          <p:cNvSpPr/>
          <p:nvPr/>
        </p:nvSpPr>
        <p:spPr>
          <a:xfrm>
            <a:off x="6039970" y="1672555"/>
            <a:ext cx="2919778" cy="1879853"/>
          </a:xfrm>
          <a:prstGeom prst="wedgeRoundRectCallout">
            <a:avLst>
              <a:gd name="adj1" fmla="val -108648"/>
              <a:gd name="adj2" fmla="val -23202"/>
              <a:gd name="adj3" fmla="val 16667"/>
            </a:avLst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2447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Dynamic Models in ERCOT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/>
          </p:nvPr>
        </p:nvGraphicFramePr>
        <p:xfrm>
          <a:off x="304800" y="1066800"/>
          <a:ext cx="8534400" cy="48529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9405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User Defined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ERCOT accepts dynamic models with model parameters that represent the dynamic behavior of the device. </a:t>
            </a:r>
          </a:p>
          <a:p>
            <a:pPr lvl="1"/>
            <a:r>
              <a:rPr lang="en-US" sz="2000" dirty="0" smtClean="0"/>
              <a:t>Standard or UDM</a:t>
            </a:r>
            <a:endParaRPr lang="en-US" sz="2000" dirty="0"/>
          </a:p>
          <a:p>
            <a:endParaRPr lang="en-US" sz="2400" dirty="0" smtClean="0"/>
          </a:p>
          <a:p>
            <a:r>
              <a:rPr lang="en-US" sz="2400" dirty="0" smtClean="0"/>
              <a:t>Why UDMs are provided to ERCOT?</a:t>
            </a:r>
            <a:endParaRPr lang="en-US" sz="2000" dirty="0" smtClean="0"/>
          </a:p>
          <a:p>
            <a:pPr lvl="1"/>
            <a:r>
              <a:rPr lang="en-US" sz="2000" dirty="0" smtClean="0"/>
              <a:t>Suggested by the vendor to accurately represent unique features that are not available in the limited standard model library </a:t>
            </a:r>
          </a:p>
          <a:p>
            <a:pPr lvl="1"/>
            <a:r>
              <a:rPr lang="en-US" sz="2000" dirty="0" smtClean="0"/>
              <a:t>For special system condition, like weak grid</a:t>
            </a:r>
          </a:p>
          <a:p>
            <a:endParaRPr lang="en-US" sz="2400" dirty="0" smtClean="0"/>
          </a:p>
          <a:p>
            <a:pPr marL="0" indent="0">
              <a:buNone/>
            </a:pPr>
            <a:endParaRPr lang="en-US" sz="2400" dirty="0" smtClean="0"/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1882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Dynamic Model 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Many Identified dynamic model issues are listed in the ERCOT User Defined Model Submittal Guideline</a:t>
            </a:r>
          </a:p>
          <a:p>
            <a:pPr lvl="1"/>
            <a:r>
              <a:rPr lang="en-US" sz="2000" dirty="0">
                <a:hlinkClick r:id="rId2"/>
              </a:rPr>
              <a:t>http://www.ercot.com/content/wcm/lists/168307/Dynamic_Model_Templates_v2.zip</a:t>
            </a:r>
            <a:endParaRPr lang="en-US" sz="2000" dirty="0"/>
          </a:p>
          <a:p>
            <a:r>
              <a:rPr lang="en-US" sz="2400" dirty="0" smtClean="0"/>
              <a:t>For examples:</a:t>
            </a:r>
          </a:p>
          <a:p>
            <a:pPr lvl="1"/>
            <a:r>
              <a:rPr lang="en-US" sz="2000" dirty="0" smtClean="0"/>
              <a:t>Limited description of UDMs and difficult to fully understand the response of the models</a:t>
            </a:r>
            <a:r>
              <a:rPr lang="en-US" sz="2000" dirty="0"/>
              <a:t> , unhelpful error messages</a:t>
            </a:r>
            <a:endParaRPr lang="en-US" sz="2000" dirty="0" smtClean="0"/>
          </a:p>
          <a:p>
            <a:pPr lvl="1"/>
            <a:r>
              <a:rPr lang="en-US" sz="2000" dirty="0" smtClean="0"/>
              <a:t>Inconsistent simulation time step requirements</a:t>
            </a:r>
          </a:p>
          <a:p>
            <a:pPr lvl="1"/>
            <a:r>
              <a:rPr lang="en-US" sz="2000" dirty="0" smtClean="0"/>
              <a:t>Model and library changes/updates without clear distinction</a:t>
            </a:r>
          </a:p>
          <a:p>
            <a:pPr lvl="1"/>
            <a:r>
              <a:rPr lang="en-US" sz="2000" dirty="0" smtClean="0"/>
              <a:t>Models with poor memory management</a:t>
            </a:r>
          </a:p>
          <a:p>
            <a:pPr lvl="1"/>
            <a:r>
              <a:rPr lang="en-US" sz="2000" dirty="0" smtClean="0"/>
              <a:t>Models may not adhere to simulation software UDM requirements </a:t>
            </a:r>
          </a:p>
          <a:p>
            <a:pPr lvl="1"/>
            <a:r>
              <a:rPr lang="en-US" sz="2000" dirty="0" smtClean="0"/>
              <a:t>Model with very restricted rule, like machine ID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5573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37638" y="3225136"/>
            <a:ext cx="3472962" cy="2351344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altLang="en-US" dirty="0"/>
              <a:t>Potential Model Interference Issue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15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/>
          </p:nvPr>
        </p:nvGraphicFramePr>
        <p:xfrm>
          <a:off x="592536" y="1417406"/>
          <a:ext cx="16002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0200"/>
              </a:tblGrid>
              <a:tr h="26035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bg2"/>
                          </a:solidFill>
                        </a:rPr>
                        <a:t>Model</a:t>
                      </a:r>
                      <a:r>
                        <a:rPr lang="en-US" sz="1400" b="1" baseline="0" dirty="0" smtClean="0">
                          <a:solidFill>
                            <a:schemeClr val="bg2"/>
                          </a:solidFill>
                        </a:rPr>
                        <a:t> 1</a:t>
                      </a:r>
                      <a:endParaRPr lang="en-US" sz="1400" b="1" dirty="0">
                        <a:solidFill>
                          <a:schemeClr val="bg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26035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bg2"/>
                          </a:solidFill>
                        </a:rPr>
                        <a:t>Model</a:t>
                      </a:r>
                      <a:r>
                        <a:rPr lang="en-US" sz="1400" b="1" baseline="0" dirty="0" smtClean="0">
                          <a:solidFill>
                            <a:schemeClr val="bg2"/>
                          </a:solidFill>
                        </a:rPr>
                        <a:t> 1</a:t>
                      </a:r>
                      <a:endParaRPr lang="en-US" sz="1400" b="1" dirty="0">
                        <a:solidFill>
                          <a:schemeClr val="bg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26035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bg2"/>
                          </a:solidFill>
                        </a:rPr>
                        <a:t>Model</a:t>
                      </a:r>
                      <a:r>
                        <a:rPr lang="en-US" sz="1400" b="1" baseline="0" dirty="0" smtClean="0">
                          <a:solidFill>
                            <a:schemeClr val="bg2"/>
                          </a:solidFill>
                        </a:rPr>
                        <a:t> 1</a:t>
                      </a:r>
                      <a:endParaRPr lang="en-US" sz="1400" b="1" dirty="0">
                        <a:solidFill>
                          <a:schemeClr val="bg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26035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bg2"/>
                          </a:solidFill>
                        </a:rPr>
                        <a:t>Model</a:t>
                      </a:r>
                      <a:r>
                        <a:rPr lang="en-US" sz="1400" b="1" baseline="0" dirty="0" smtClean="0">
                          <a:solidFill>
                            <a:schemeClr val="bg2"/>
                          </a:solidFill>
                        </a:rPr>
                        <a:t> 2</a:t>
                      </a:r>
                      <a:endParaRPr lang="en-US" sz="1400" b="1" dirty="0">
                        <a:solidFill>
                          <a:schemeClr val="bg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6035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bg2"/>
                          </a:solidFill>
                        </a:rPr>
                        <a:t>Model</a:t>
                      </a:r>
                      <a:r>
                        <a:rPr lang="en-US" sz="1400" b="1" baseline="0" dirty="0" smtClean="0">
                          <a:solidFill>
                            <a:schemeClr val="bg2"/>
                          </a:solidFill>
                        </a:rPr>
                        <a:t> 2</a:t>
                      </a:r>
                      <a:endParaRPr lang="en-US" sz="1400" b="1" dirty="0">
                        <a:solidFill>
                          <a:schemeClr val="bg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6035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bg2"/>
                          </a:solidFill>
                        </a:rPr>
                        <a:t>Model</a:t>
                      </a:r>
                      <a:r>
                        <a:rPr lang="en-US" sz="1400" b="1" baseline="0" dirty="0" smtClean="0">
                          <a:solidFill>
                            <a:schemeClr val="bg2"/>
                          </a:solidFill>
                        </a:rPr>
                        <a:t> 2</a:t>
                      </a:r>
                      <a:endParaRPr lang="en-US" sz="1400" b="1" dirty="0">
                        <a:solidFill>
                          <a:schemeClr val="bg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26035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bg2"/>
                          </a:solidFill>
                        </a:rPr>
                        <a:t>Model</a:t>
                      </a:r>
                      <a:r>
                        <a:rPr lang="en-US" sz="1400" b="1" baseline="0" dirty="0" smtClean="0">
                          <a:solidFill>
                            <a:schemeClr val="bg2"/>
                          </a:solidFill>
                        </a:rPr>
                        <a:t> 3</a:t>
                      </a:r>
                      <a:endParaRPr lang="en-US" sz="1400" b="1" dirty="0">
                        <a:solidFill>
                          <a:schemeClr val="bg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</a:tr>
              <a:tr h="26035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bg2"/>
                          </a:solidFill>
                        </a:rPr>
                        <a:t>Model</a:t>
                      </a:r>
                      <a:r>
                        <a:rPr lang="en-US" sz="1400" b="1" baseline="0" dirty="0" smtClean="0">
                          <a:solidFill>
                            <a:schemeClr val="bg2"/>
                          </a:solidFill>
                        </a:rPr>
                        <a:t> 3</a:t>
                      </a:r>
                      <a:endParaRPr lang="en-US" sz="1400" b="1" dirty="0">
                        <a:solidFill>
                          <a:schemeClr val="bg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</a:tr>
              <a:tr h="26035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bg2"/>
                          </a:solidFill>
                        </a:rPr>
                        <a:t>Model</a:t>
                      </a:r>
                      <a:r>
                        <a:rPr lang="en-US" sz="1400" b="1" baseline="0" dirty="0" smtClean="0">
                          <a:solidFill>
                            <a:schemeClr val="bg2"/>
                          </a:solidFill>
                        </a:rPr>
                        <a:t> 3</a:t>
                      </a:r>
                      <a:endParaRPr lang="en-US" sz="1400" b="1" dirty="0">
                        <a:solidFill>
                          <a:schemeClr val="bg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</a:tr>
              <a:tr h="26035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bg2"/>
                          </a:solidFill>
                        </a:rPr>
                        <a:t>Model</a:t>
                      </a:r>
                      <a:r>
                        <a:rPr lang="en-US" sz="1400" b="1" baseline="0" dirty="0" smtClean="0">
                          <a:solidFill>
                            <a:schemeClr val="bg2"/>
                          </a:solidFill>
                        </a:rPr>
                        <a:t> 4</a:t>
                      </a:r>
                      <a:endParaRPr lang="en-US" sz="1400" b="1" dirty="0">
                        <a:solidFill>
                          <a:schemeClr val="bg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</a:tr>
              <a:tr h="260350">
                <a:tc>
                  <a:txBody>
                    <a:bodyPr/>
                    <a:lstStyle/>
                    <a:p>
                      <a:pPr algn="ctr"/>
                      <a:r>
                        <a:rPr lang="en-US" sz="1400" b="1" baseline="0" dirty="0" smtClean="0">
                          <a:solidFill>
                            <a:schemeClr val="bg2"/>
                          </a:solidFill>
                        </a:rPr>
                        <a:t>Model 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</a:tr>
              <a:tr h="26035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bg2"/>
                          </a:solidFill>
                        </a:rPr>
                        <a:t>Model</a:t>
                      </a:r>
                      <a:r>
                        <a:rPr lang="en-US" sz="1400" b="1" baseline="0" dirty="0" smtClean="0">
                          <a:solidFill>
                            <a:schemeClr val="bg2"/>
                          </a:solidFill>
                        </a:rPr>
                        <a:t> 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/>
          </p:nvPr>
        </p:nvGraphicFramePr>
        <p:xfrm>
          <a:off x="3036798" y="1412321"/>
          <a:ext cx="1752600" cy="3703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2600"/>
              </a:tblGrid>
              <a:tr h="30861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bg2"/>
                          </a:solidFill>
                        </a:rPr>
                        <a:t>Model</a:t>
                      </a:r>
                      <a:r>
                        <a:rPr lang="en-US" sz="1400" b="1" baseline="0" dirty="0" smtClean="0">
                          <a:solidFill>
                            <a:schemeClr val="bg2"/>
                          </a:solidFill>
                        </a:rPr>
                        <a:t> 1</a:t>
                      </a:r>
                      <a:endParaRPr lang="en-US" sz="1400" b="1" dirty="0">
                        <a:solidFill>
                          <a:schemeClr val="bg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30861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bg2"/>
                          </a:solidFill>
                        </a:rPr>
                        <a:t>Model</a:t>
                      </a:r>
                      <a:r>
                        <a:rPr lang="en-US" sz="1400" b="1" baseline="0" dirty="0" smtClean="0">
                          <a:solidFill>
                            <a:schemeClr val="bg2"/>
                          </a:solidFill>
                        </a:rPr>
                        <a:t> 1</a:t>
                      </a:r>
                      <a:endParaRPr lang="en-US" sz="1400" b="1" dirty="0">
                        <a:solidFill>
                          <a:schemeClr val="bg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30861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bg2"/>
                          </a:solidFill>
                        </a:rPr>
                        <a:t>Model</a:t>
                      </a:r>
                      <a:r>
                        <a:rPr lang="en-US" sz="1400" b="1" baseline="0" dirty="0" smtClean="0">
                          <a:solidFill>
                            <a:schemeClr val="bg2"/>
                          </a:solidFill>
                        </a:rPr>
                        <a:t> 1</a:t>
                      </a:r>
                      <a:endParaRPr lang="en-US" sz="1400" b="1" dirty="0">
                        <a:solidFill>
                          <a:schemeClr val="bg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  <a:tr h="30861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bg2"/>
                          </a:solidFill>
                        </a:rPr>
                        <a:t>Model</a:t>
                      </a:r>
                      <a:r>
                        <a:rPr lang="en-US" sz="1400" b="1" baseline="0" dirty="0" smtClean="0">
                          <a:solidFill>
                            <a:schemeClr val="bg2"/>
                          </a:solidFill>
                        </a:rPr>
                        <a:t> 2</a:t>
                      </a:r>
                      <a:endParaRPr lang="en-US" sz="1400" b="1" dirty="0">
                        <a:solidFill>
                          <a:schemeClr val="bg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30861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bg2"/>
                          </a:solidFill>
                        </a:rPr>
                        <a:t>Model</a:t>
                      </a:r>
                      <a:r>
                        <a:rPr lang="en-US" sz="1400" b="1" baseline="0" dirty="0" smtClean="0">
                          <a:solidFill>
                            <a:schemeClr val="bg2"/>
                          </a:solidFill>
                        </a:rPr>
                        <a:t> 4</a:t>
                      </a:r>
                      <a:endParaRPr lang="en-US" sz="1400" b="1" dirty="0">
                        <a:solidFill>
                          <a:schemeClr val="bg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</a:tr>
              <a:tr h="30861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bg2"/>
                          </a:solidFill>
                        </a:rPr>
                        <a:t>Model</a:t>
                      </a:r>
                      <a:r>
                        <a:rPr lang="en-US" sz="1400" b="1" baseline="0" dirty="0" smtClean="0">
                          <a:solidFill>
                            <a:schemeClr val="bg2"/>
                          </a:solidFill>
                        </a:rPr>
                        <a:t> 2</a:t>
                      </a:r>
                      <a:endParaRPr lang="en-US" sz="1400" b="1" dirty="0">
                        <a:solidFill>
                          <a:schemeClr val="bg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30861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bg2"/>
                          </a:solidFill>
                        </a:rPr>
                        <a:t>Model</a:t>
                      </a:r>
                      <a:r>
                        <a:rPr lang="en-US" sz="1400" b="1" baseline="0" dirty="0" smtClean="0">
                          <a:solidFill>
                            <a:schemeClr val="bg2"/>
                          </a:solidFill>
                        </a:rPr>
                        <a:t> 3</a:t>
                      </a:r>
                      <a:endParaRPr lang="en-US" sz="1400" b="1" dirty="0">
                        <a:solidFill>
                          <a:schemeClr val="bg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</a:tr>
              <a:tr h="30861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bg2"/>
                          </a:solidFill>
                        </a:rPr>
                        <a:t>Model</a:t>
                      </a:r>
                      <a:r>
                        <a:rPr lang="en-US" sz="1400" b="1" baseline="0" dirty="0" smtClean="0">
                          <a:solidFill>
                            <a:schemeClr val="bg2"/>
                          </a:solidFill>
                        </a:rPr>
                        <a:t> 3</a:t>
                      </a:r>
                      <a:endParaRPr lang="en-US" sz="1400" b="1" dirty="0">
                        <a:solidFill>
                          <a:schemeClr val="bg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</a:tr>
              <a:tr h="30861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bg2"/>
                          </a:solidFill>
                        </a:rPr>
                        <a:t>Model</a:t>
                      </a:r>
                      <a:r>
                        <a:rPr lang="en-US" sz="1400" b="1" baseline="0" dirty="0" smtClean="0">
                          <a:solidFill>
                            <a:schemeClr val="bg2"/>
                          </a:solidFill>
                        </a:rPr>
                        <a:t> 3</a:t>
                      </a:r>
                      <a:endParaRPr lang="en-US" sz="1400" b="1" dirty="0">
                        <a:solidFill>
                          <a:schemeClr val="bg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</a:tr>
              <a:tr h="30861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bg2"/>
                          </a:solidFill>
                        </a:rPr>
                        <a:t>Model</a:t>
                      </a:r>
                      <a:r>
                        <a:rPr lang="en-US" sz="1400" b="1" baseline="0" dirty="0" smtClean="0">
                          <a:solidFill>
                            <a:schemeClr val="bg2"/>
                          </a:solidFill>
                        </a:rPr>
                        <a:t> 4</a:t>
                      </a:r>
                      <a:endParaRPr lang="en-US" sz="1400" b="1" dirty="0">
                        <a:solidFill>
                          <a:schemeClr val="bg2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</a:tr>
              <a:tr h="308610">
                <a:tc>
                  <a:txBody>
                    <a:bodyPr/>
                    <a:lstStyle/>
                    <a:p>
                      <a:pPr algn="ctr"/>
                      <a:r>
                        <a:rPr lang="en-US" sz="1400" b="1" baseline="0" dirty="0" smtClean="0">
                          <a:solidFill>
                            <a:schemeClr val="bg2"/>
                          </a:solidFill>
                        </a:rPr>
                        <a:t>Model 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</a:tr>
              <a:tr h="30861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bg2"/>
                          </a:solidFill>
                        </a:rPr>
                        <a:t>Model</a:t>
                      </a:r>
                      <a:r>
                        <a:rPr lang="en-US" sz="1400" b="1" baseline="0" dirty="0" smtClean="0">
                          <a:solidFill>
                            <a:schemeClr val="bg2"/>
                          </a:solidFill>
                        </a:rPr>
                        <a:t> 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402558" y="5106266"/>
            <a:ext cx="2286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 smtClean="0"/>
              <a:t>Good Models manages data only within its own array space </a:t>
            </a:r>
            <a:endParaRPr lang="en-US" sz="1600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457200" y="797549"/>
            <a:ext cx="8153400" cy="609600"/>
          </a:xfrm>
        </p:spPr>
        <p:txBody>
          <a:bodyPr/>
          <a:lstStyle/>
          <a:p>
            <a:pPr marL="0" lvl="0" indent="0">
              <a:lnSpc>
                <a:spcPct val="150000"/>
              </a:lnSpc>
              <a:buNone/>
            </a:pPr>
            <a:r>
              <a:rPr lang="en-US" sz="2000" dirty="0" smtClean="0">
                <a:solidFill>
                  <a:srgbClr val="5B6770"/>
                </a:solidFill>
              </a:rPr>
              <a:t>Every dynamic model is assigned a specific number of internal arrays</a:t>
            </a:r>
          </a:p>
          <a:p>
            <a:pPr lvl="0">
              <a:lnSpc>
                <a:spcPct val="150000"/>
              </a:lnSpc>
            </a:pPr>
            <a:endParaRPr lang="en-US" sz="1800" dirty="0">
              <a:solidFill>
                <a:srgbClr val="5B677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848728" y="5115641"/>
            <a:ext cx="212874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 smtClean="0"/>
              <a:t>Bad Model 4 writes to Model 2 internal array space </a:t>
            </a:r>
            <a:endParaRPr lang="en-US" sz="1600" dirty="0"/>
          </a:p>
        </p:txBody>
      </p:sp>
      <p:sp>
        <p:nvSpPr>
          <p:cNvPr id="13" name="Rectangle 12"/>
          <p:cNvSpPr/>
          <p:nvPr/>
        </p:nvSpPr>
        <p:spPr>
          <a:xfrm>
            <a:off x="5158153" y="3453440"/>
            <a:ext cx="3320562" cy="3048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5162680" y="5262545"/>
            <a:ext cx="3320562" cy="3048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5081953" y="1491880"/>
            <a:ext cx="347296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An example of dynamic flat start simulation message below indicated possible erroneous array management and significantly affected the simulation results.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458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DWG/ERCOT Work and Ongoing Efforts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Better communication and awareness of the model issues and expectations</a:t>
            </a:r>
          </a:p>
          <a:p>
            <a:r>
              <a:rPr lang="en-US" sz="2400" dirty="0" smtClean="0"/>
              <a:t>Develop tools to detect model issues</a:t>
            </a:r>
          </a:p>
          <a:p>
            <a:r>
              <a:rPr lang="en-US" sz="2400" dirty="0" smtClean="0"/>
              <a:t>Work with the Resource Entities, developers, TSPs, and manufacturers to correct the model (lots of communication, very time consuming)</a:t>
            </a:r>
          </a:p>
          <a:p>
            <a:r>
              <a:rPr lang="en-US" sz="2400" dirty="0"/>
              <a:t>However</a:t>
            </a:r>
          </a:p>
          <a:p>
            <a:pPr lvl="1"/>
            <a:r>
              <a:rPr lang="en-US" sz="2000" dirty="0"/>
              <a:t>Some model issues may not be possible </a:t>
            </a:r>
            <a:r>
              <a:rPr lang="en-US" sz="2000" dirty="0" smtClean="0"/>
              <a:t>to be identified </a:t>
            </a:r>
            <a:r>
              <a:rPr lang="en-US" sz="2000" dirty="0"/>
              <a:t>by users (no access to the details of the UDMs)</a:t>
            </a:r>
          </a:p>
          <a:p>
            <a:pPr lvl="1"/>
            <a:r>
              <a:rPr lang="en-US" sz="2000" dirty="0" smtClean="0"/>
              <a:t>Increasingly </a:t>
            </a:r>
            <a:r>
              <a:rPr lang="en-US" sz="2000" dirty="0"/>
              <a:t>UDMs are developed by </a:t>
            </a:r>
            <a:r>
              <a:rPr lang="en-US" sz="2000" dirty="0" smtClean="0"/>
              <a:t>outside </a:t>
            </a:r>
            <a:r>
              <a:rPr lang="en-US" sz="2000" dirty="0"/>
              <a:t>entities.  Model quality is and will continue to be a challenge.</a:t>
            </a:r>
          </a:p>
          <a:p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210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 and Future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ERCOT is working with DWG to mitigate this challenge</a:t>
            </a:r>
          </a:p>
          <a:p>
            <a:pPr lvl="1"/>
            <a:r>
              <a:rPr lang="en-US" sz="2000" dirty="0" smtClean="0"/>
              <a:t>Require UDMs to be vetted by the simulation software vendor to ensure model quality?</a:t>
            </a:r>
          </a:p>
          <a:p>
            <a:pPr lvl="1"/>
            <a:r>
              <a:rPr lang="en-US" sz="2000" dirty="0" smtClean="0"/>
              <a:t>Require information/tests to demonstrate the quality of the model?</a:t>
            </a:r>
          </a:p>
          <a:p>
            <a:pPr lvl="1"/>
            <a:r>
              <a:rPr lang="en-US" sz="2000" dirty="0" smtClean="0"/>
              <a:t>Better communication at early stage of FIS process?</a:t>
            </a:r>
          </a:p>
          <a:p>
            <a:r>
              <a:rPr lang="en-US" sz="2400" dirty="0" smtClean="0"/>
              <a:t>Others</a:t>
            </a:r>
          </a:p>
          <a:p>
            <a:pPr lvl="1"/>
            <a:r>
              <a:rPr lang="en-US" sz="2000" dirty="0" smtClean="0"/>
              <a:t>How to ensure the UDM developers maintain good model quality and update/correct the models?</a:t>
            </a:r>
          </a:p>
          <a:p>
            <a:pPr lvl="1"/>
            <a:r>
              <a:rPr lang="en-US" sz="2000" dirty="0" smtClean="0"/>
              <a:t>Work with the industry to continue to improve the development of the standard model library to reduce/eliminate the need of UDMs and NERC unacceptable model list</a:t>
            </a:r>
          </a:p>
          <a:p>
            <a:pPr lvl="1"/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1606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899318"/>
          </a:xfrm>
        </p:spPr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52400" y="1143000"/>
            <a:ext cx="8534400" cy="485323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Dynamic Models Overview Presentation</a:t>
            </a:r>
            <a:r>
              <a:rPr kumimoji="0" lang="en-US" sz="2200" b="0" i="0" u="none" strike="noStrike" kern="120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at 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ROS, March 2019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–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Increasing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model </a:t>
            </a:r>
            <a:r>
              <a:rPr kumimoji="0" lang="en-US" sz="2000" b="0" i="0" u="none" strike="noStrike" kern="1200" cap="none" spc="0" normalizeH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complexity/new devices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–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Add 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the dynamic model improvement to the ROS scope for 2019</a:t>
            </a:r>
          </a:p>
          <a:p>
            <a:pPr lvl="1"/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Request ERCOT to follow up and work with stakeholders to </a:t>
            </a:r>
            <a:r>
              <a:rPr lang="en-US" sz="2000" dirty="0">
                <a:solidFill>
                  <a:sysClr val="windowText" lastClr="000000"/>
                </a:solidFill>
              </a:rPr>
              <a:t>address </a:t>
            </a:r>
            <a:r>
              <a:rPr lang="en-US" sz="2000" dirty="0" smtClean="0">
                <a:solidFill>
                  <a:sysClr val="windowText" lastClr="000000"/>
                </a:solidFill>
              </a:rPr>
              <a:t>challenges associated with dynamic models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Proposed Schedule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–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Resource Integration Workshop on March 21, 2019</a:t>
            </a:r>
          </a:p>
          <a:p>
            <a:pPr lvl="2" indent="-285750">
              <a:buFont typeface="Arial" panose="020B0604020202020204" pitchFamily="34" charset="0"/>
              <a:buChar char="–"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Review model</a:t>
            </a:r>
            <a:r>
              <a:rPr kumimoji="0" lang="en-US" sz="1600" b="0" i="0" u="none" strike="noStrike" kern="120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challenges</a:t>
            </a:r>
          </a:p>
          <a:p>
            <a:pPr lvl="2" indent="-285750">
              <a:buFont typeface="Arial" panose="020B0604020202020204" pitchFamily="34" charset="0"/>
              <a:buChar char="–"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Propose potential improvements </a:t>
            </a:r>
          </a:p>
          <a:p>
            <a:pPr lvl="2" indent="-285750">
              <a:buFont typeface="Arial" panose="020B0604020202020204" pitchFamily="34" charset="0"/>
              <a:buChar char="–"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Encourage of vendor participation in the April IBR workshop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–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IBR Workshop on April 25, 2019</a:t>
            </a:r>
          </a:p>
          <a:p>
            <a:pPr lvl="2" indent="-285750">
              <a:buFont typeface="Arial" panose="020B0604020202020204" pitchFamily="34" charset="0"/>
              <a:buChar char="–"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Continue modeling discussion</a:t>
            </a:r>
            <a:r>
              <a:rPr lang="en-US" sz="1600" dirty="0" smtClean="0">
                <a:solidFill>
                  <a:sysClr val="windowText" lastClr="000000"/>
                </a:solidFill>
                <a:latin typeface="Arial" panose="020B0604020202020204"/>
              </a:rPr>
              <a:t> (only one component of workshop)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</a:p>
          <a:p>
            <a:pPr lvl="2" indent="-285750">
              <a:buFont typeface="Arial" panose="020B0604020202020204" pitchFamily="34" charset="0"/>
              <a:buChar char="–"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Set meeting date(s) dedicated to addressing modeling issues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06753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169" y="243681"/>
            <a:ext cx="8458200" cy="899318"/>
          </a:xfrm>
        </p:spPr>
        <p:txBody>
          <a:bodyPr/>
          <a:lstStyle/>
          <a:p>
            <a:r>
              <a:rPr lang="en-US" dirty="0" smtClean="0"/>
              <a:t>Review </a:t>
            </a:r>
            <a:r>
              <a:rPr lang="en-US" dirty="0"/>
              <a:t>of Model </a:t>
            </a:r>
            <a:r>
              <a:rPr lang="en-US" dirty="0" smtClean="0"/>
              <a:t>Challenges (PSS/e Models)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228600" y="1654052"/>
            <a:ext cx="8534400" cy="439603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Presentation</a:t>
            </a:r>
            <a:r>
              <a:rPr kumimoji="0" lang="en-US" b="0" i="0" u="none" strike="noStrike" kern="120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at March ROS Meeting</a:t>
            </a:r>
            <a:endParaRPr kumimoji="0" lang="en-US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–"/>
              <a:tabLst/>
              <a:defRPr/>
            </a:pP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UDM Models</a:t>
            </a:r>
            <a:r>
              <a:rPr kumimoji="0" lang="en-US" b="0" i="0" u="none" strike="noStrike" kern="120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(Especially IBR)</a:t>
            </a:r>
            <a:endParaRPr kumimoji="0" lang="en-US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lvl="1"/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Model Interference Issues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–"/>
              <a:tabLst/>
              <a:defRPr/>
            </a:pP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Diagnostic</a:t>
            </a:r>
            <a:r>
              <a:rPr kumimoji="0" lang="en-US" b="0" i="0" u="none" strike="noStrike" kern="1200" cap="none" spc="0" normalizeH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Challenges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–"/>
              <a:tabLst/>
              <a:defRPr/>
            </a:pPr>
            <a:r>
              <a:rPr lang="en-US" baseline="0" dirty="0" smtClean="0">
                <a:solidFill>
                  <a:sysClr val="windowText" lastClr="000000"/>
                </a:solidFill>
                <a:latin typeface="Arial" panose="020B0604020202020204"/>
              </a:rPr>
              <a:t>See Appendix for Presentation</a:t>
            </a:r>
            <a:r>
              <a:rPr lang="en-US" dirty="0" smtClean="0">
                <a:solidFill>
                  <a:sysClr val="windowText" lastClr="000000"/>
                </a:solidFill>
                <a:latin typeface="Arial" panose="020B0604020202020204"/>
              </a:rPr>
              <a:t> Slides</a:t>
            </a:r>
            <a:endParaRPr kumimoji="0" lang="en-US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5547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High </a:t>
            </a:r>
            <a:r>
              <a:rPr lang="en-US" dirty="0"/>
              <a:t>L</a:t>
            </a:r>
            <a:r>
              <a:rPr lang="en-US" dirty="0" smtClean="0"/>
              <a:t>evel Proposals/Considerations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437372062"/>
              </p:ext>
            </p:extLst>
          </p:nvPr>
        </p:nvGraphicFramePr>
        <p:xfrm>
          <a:off x="685800" y="1143000"/>
          <a:ext cx="7620000" cy="495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24948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Short Term Options (Existing Requirements)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15152"/>
            <a:ext cx="8534400" cy="3991466"/>
          </a:xfrm>
        </p:spPr>
        <p:txBody>
          <a:bodyPr/>
          <a:lstStyle/>
          <a:p>
            <a:r>
              <a:rPr lang="en-US" sz="2400" dirty="0" smtClean="0"/>
              <a:t>Do existing model requirements need to be enhanced or better enforced?  How?</a:t>
            </a:r>
          </a:p>
          <a:p>
            <a:pPr lvl="1"/>
            <a:r>
              <a:rPr lang="en-US" sz="2000" dirty="0" smtClean="0"/>
              <a:t>Confirm the model and parameters accurately represent the Facility (Required by RE per MOD-026/027, RARF, DWG PM)</a:t>
            </a:r>
          </a:p>
          <a:p>
            <a:pPr lvl="2"/>
            <a:r>
              <a:rPr lang="en-US" sz="1800" dirty="0" smtClean="0"/>
              <a:t>Model validation against the measured response?</a:t>
            </a:r>
          </a:p>
          <a:p>
            <a:pPr lvl="2"/>
            <a:r>
              <a:rPr lang="en-US" sz="1800" dirty="0" smtClean="0"/>
              <a:t>Model validation against the PSCAD models?</a:t>
            </a:r>
          </a:p>
          <a:p>
            <a:pPr lvl="1"/>
            <a:r>
              <a:rPr lang="en-US" sz="2000" dirty="0" smtClean="0"/>
              <a:t>Confirm the model is compatible with the software and does not interfere with other models (Required by TP per MOD-026/027)</a:t>
            </a:r>
          </a:p>
          <a:p>
            <a:pPr lvl="2"/>
            <a:r>
              <a:rPr lang="en-US" sz="1800" dirty="0" smtClean="0"/>
              <a:t>Can be very difficult to diagnose specific issues</a:t>
            </a:r>
          </a:p>
          <a:p>
            <a:pPr lvl="2"/>
            <a:r>
              <a:rPr lang="en-US" sz="1800" dirty="0" smtClean="0"/>
              <a:t>TP can identify issue but resolution is RE responsibility</a:t>
            </a:r>
          </a:p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592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823118"/>
          </a:xfrm>
        </p:spPr>
        <p:txBody>
          <a:bodyPr/>
          <a:lstStyle/>
          <a:p>
            <a:r>
              <a:rPr lang="en-US" dirty="0" smtClean="0"/>
              <a:t>Short Term Options (New Requirements?)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29200"/>
          </a:xfrm>
        </p:spPr>
        <p:txBody>
          <a:bodyPr/>
          <a:lstStyle/>
          <a:p>
            <a:pPr lvl="0"/>
            <a:r>
              <a:rPr lang="en-US" sz="2200" dirty="0">
                <a:solidFill>
                  <a:prstClr val="black"/>
                </a:solidFill>
              </a:rPr>
              <a:t>Should </a:t>
            </a:r>
            <a:r>
              <a:rPr lang="en-US" sz="2200" dirty="0" smtClean="0">
                <a:solidFill>
                  <a:prstClr val="black"/>
                </a:solidFill>
              </a:rPr>
              <a:t>UDM model </a:t>
            </a:r>
            <a:r>
              <a:rPr lang="en-US" sz="2200" dirty="0">
                <a:solidFill>
                  <a:prstClr val="black"/>
                </a:solidFill>
              </a:rPr>
              <a:t>guidelines be transformed into enforceable requirements?  How to enforce</a:t>
            </a:r>
            <a:r>
              <a:rPr lang="en-US" sz="2200" dirty="0" smtClean="0">
                <a:solidFill>
                  <a:prstClr val="black"/>
                </a:solidFill>
              </a:rPr>
              <a:t>?  Some examples:</a:t>
            </a:r>
            <a:endParaRPr lang="en-US" sz="2200" dirty="0">
              <a:solidFill>
                <a:prstClr val="black"/>
              </a:solidFill>
            </a:endParaRPr>
          </a:p>
          <a:p>
            <a:pPr lvl="1"/>
            <a:r>
              <a:rPr lang="en-US" sz="2000" dirty="0">
                <a:solidFill>
                  <a:prstClr val="black"/>
                </a:solidFill>
              </a:rPr>
              <a:t>Control block diagram</a:t>
            </a:r>
          </a:p>
          <a:p>
            <a:pPr lvl="1"/>
            <a:r>
              <a:rPr lang="en-US" sz="2000" dirty="0">
                <a:solidFill>
                  <a:prstClr val="black"/>
                </a:solidFill>
              </a:rPr>
              <a:t>Description of the model usage and each model parameter</a:t>
            </a:r>
          </a:p>
          <a:p>
            <a:pPr lvl="1"/>
            <a:r>
              <a:rPr lang="en-US" sz="2000" dirty="0">
                <a:solidFill>
                  <a:prstClr val="black"/>
                </a:solidFill>
              </a:rPr>
              <a:t>Highlight the parameters that can be adjusted by user</a:t>
            </a:r>
          </a:p>
          <a:p>
            <a:pPr lvl="1"/>
            <a:r>
              <a:rPr lang="en-US" sz="2000" dirty="0">
                <a:solidFill>
                  <a:prstClr val="black"/>
                </a:solidFill>
              </a:rPr>
              <a:t>Why does model include parameters that should not be adjusted by user?</a:t>
            </a:r>
          </a:p>
          <a:p>
            <a:r>
              <a:rPr lang="en-US" sz="2200" dirty="0" smtClean="0"/>
              <a:t>Do specific performance requirements need to be implemented?</a:t>
            </a:r>
          </a:p>
          <a:p>
            <a:pPr lvl="1"/>
            <a:r>
              <a:rPr lang="en-US" sz="2000" dirty="0" smtClean="0"/>
              <a:t>Current requirements are not very specific</a:t>
            </a:r>
          </a:p>
          <a:p>
            <a:pPr lvl="2"/>
            <a:r>
              <a:rPr lang="en-US" sz="1800" dirty="0" smtClean="0"/>
              <a:t>Ride-through, dynamic response, AVR response</a:t>
            </a:r>
            <a:endParaRPr lang="en-US" sz="1800" dirty="0"/>
          </a:p>
          <a:p>
            <a:pPr lvl="1"/>
            <a:r>
              <a:rPr lang="en-US" sz="2000" dirty="0" smtClean="0"/>
              <a:t>Model performance reviewed by ERCOT/TSP</a:t>
            </a:r>
          </a:p>
          <a:p>
            <a:pPr lvl="2"/>
            <a:r>
              <a:rPr lang="en-US" sz="1800" dirty="0" smtClean="0"/>
              <a:t>FIS, QSA, MOD-026/027, RARF model updates</a:t>
            </a:r>
          </a:p>
          <a:p>
            <a:pPr lvl="2"/>
            <a:r>
              <a:rPr lang="en-US" sz="1800" dirty="0" smtClean="0"/>
              <a:t>Should evidence of appropriate basic model performance be submitted by RE along with the model?</a:t>
            </a:r>
          </a:p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9025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823118"/>
          </a:xfrm>
        </p:spPr>
        <p:txBody>
          <a:bodyPr/>
          <a:lstStyle/>
          <a:p>
            <a:r>
              <a:rPr lang="en-US" dirty="0" smtClean="0"/>
              <a:t>Mid-Term Options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534400" cy="4853233"/>
          </a:xfrm>
        </p:spPr>
        <p:txBody>
          <a:bodyPr/>
          <a:lstStyle/>
          <a:p>
            <a:r>
              <a:rPr lang="en-US" sz="2000" dirty="0" smtClean="0"/>
              <a:t>How to engage vendors since REs may not have SMEs? How to avoid/mitigate unnecessary communication burden?</a:t>
            </a:r>
          </a:p>
          <a:p>
            <a:r>
              <a:rPr lang="en-US" sz="2000" dirty="0" smtClean="0"/>
              <a:t>Strengthen the MOD 26/27 requirements? Include more testing expectations/requirements in addition to NERC requirements?</a:t>
            </a:r>
          </a:p>
          <a:p>
            <a:r>
              <a:rPr lang="en-US" sz="2000" dirty="0" smtClean="0"/>
              <a:t>UDMs must be implemented as standard library models to be updated and maintained properly by the software vendors?</a:t>
            </a:r>
          </a:p>
          <a:p>
            <a:r>
              <a:rPr lang="en-US" sz="2000" dirty="0" smtClean="0"/>
              <a:t>UDMs need to be vetted and approved by a third party (software vender or other) prior to acceptance?</a:t>
            </a:r>
          </a:p>
          <a:p>
            <a:r>
              <a:rPr lang="en-US" sz="2000" dirty="0"/>
              <a:t>Allow RE participation in DWG meetings?</a:t>
            </a:r>
          </a:p>
          <a:p>
            <a:pPr lvl="1"/>
            <a:r>
              <a:rPr lang="en-US" sz="1600" dirty="0"/>
              <a:t>Open sessions for stakeholder engagement</a:t>
            </a:r>
          </a:p>
          <a:p>
            <a:r>
              <a:rPr lang="en-US" sz="2000" dirty="0" smtClean="0"/>
              <a:t>Require </a:t>
            </a:r>
            <a:r>
              <a:rPr lang="en-US" sz="2000" dirty="0"/>
              <a:t>model </a:t>
            </a:r>
            <a:r>
              <a:rPr lang="en-US" sz="2000" dirty="0" smtClean="0"/>
              <a:t>compatibility </a:t>
            </a:r>
            <a:r>
              <a:rPr lang="en-US" sz="2000" dirty="0"/>
              <a:t>with real time stability assessment </a:t>
            </a:r>
            <a:r>
              <a:rPr lang="en-US" sz="2000" dirty="0" smtClean="0"/>
              <a:t>tool?</a:t>
            </a:r>
          </a:p>
          <a:p>
            <a:pPr lvl="1"/>
            <a:r>
              <a:rPr lang="en-US" sz="1600" dirty="0" smtClean="0"/>
              <a:t>UDMs </a:t>
            </a:r>
            <a:r>
              <a:rPr lang="en-US" sz="1600" dirty="0"/>
              <a:t>are currently provided </a:t>
            </a:r>
            <a:r>
              <a:rPr lang="en-US" sz="1600" dirty="0" smtClean="0"/>
              <a:t>for </a:t>
            </a:r>
            <a:r>
              <a:rPr lang="en-US" sz="1600" dirty="0"/>
              <a:t>PSS/e per DWG </a:t>
            </a:r>
            <a:r>
              <a:rPr lang="en-US" sz="1600" dirty="0" smtClean="0"/>
              <a:t>Procedure Manual</a:t>
            </a:r>
          </a:p>
          <a:p>
            <a:pPr lvl="1"/>
            <a:r>
              <a:rPr lang="en-US" sz="1600" dirty="0"/>
              <a:t>Not compatible </a:t>
            </a:r>
            <a:r>
              <a:rPr lang="en-US" sz="1600" dirty="0" smtClean="0"/>
              <a:t>with real </a:t>
            </a:r>
            <a:r>
              <a:rPr lang="en-US" sz="1600" dirty="0"/>
              <a:t>time stability assessment </a:t>
            </a:r>
            <a:r>
              <a:rPr lang="en-US" sz="1600" dirty="0" smtClean="0"/>
              <a:t>tool (TSAT) </a:t>
            </a:r>
            <a:endParaRPr lang="en-US" sz="1600" dirty="0"/>
          </a:p>
          <a:p>
            <a:pPr lvl="1"/>
            <a:r>
              <a:rPr lang="en-US" sz="1600" dirty="0" smtClean="0"/>
              <a:t>Require models </a:t>
            </a:r>
            <a:r>
              <a:rPr lang="en-US" sz="1600" dirty="0"/>
              <a:t>for both PSS/e and TSAT? </a:t>
            </a:r>
            <a:r>
              <a:rPr lang="en-US" sz="1600" dirty="0" smtClean="0"/>
              <a:t> Different </a:t>
            </a:r>
            <a:r>
              <a:rPr lang="en-US" sz="1600" dirty="0"/>
              <a:t>software platforms? </a:t>
            </a:r>
            <a:endParaRPr lang="en-US" sz="16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251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Long Term Options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534400" cy="4624633"/>
          </a:xfrm>
        </p:spPr>
        <p:txBody>
          <a:bodyPr/>
          <a:lstStyle/>
          <a:p>
            <a:r>
              <a:rPr lang="en-US" sz="2000" dirty="0" smtClean="0"/>
              <a:t>Collaboration with WECC/NERC to </a:t>
            </a:r>
            <a:r>
              <a:rPr lang="en-US" sz="2000" dirty="0"/>
              <a:t>further develop and improve generic models for inverter-based resources</a:t>
            </a:r>
          </a:p>
          <a:p>
            <a:r>
              <a:rPr lang="en-US" sz="2000" dirty="0" smtClean="0"/>
              <a:t>New ERCOT dynamic modeling task force/working group for both TSP and RE?</a:t>
            </a:r>
          </a:p>
          <a:p>
            <a:pPr lvl="1"/>
            <a:r>
              <a:rPr lang="en-US" sz="1600" dirty="0" smtClean="0"/>
              <a:t>Is there sufficient interest?</a:t>
            </a:r>
          </a:p>
          <a:p>
            <a:pPr lvl="1"/>
            <a:r>
              <a:rPr lang="en-US" sz="1600" dirty="0" smtClean="0"/>
              <a:t>REs may be unwilling/unable to dedicate resources and fully participate based on DMTF/RDWG experience </a:t>
            </a:r>
          </a:p>
          <a:p>
            <a:r>
              <a:rPr lang="en-US" sz="2000" dirty="0" smtClean="0"/>
              <a:t>Require full </a:t>
            </a:r>
            <a:r>
              <a:rPr lang="en-US" sz="2000" dirty="0"/>
              <a:t>RE participation in DWG </a:t>
            </a:r>
            <a:r>
              <a:rPr lang="en-US" sz="2000" dirty="0" smtClean="0"/>
              <a:t>meetings/access </a:t>
            </a:r>
            <a:r>
              <a:rPr lang="en-US" sz="2000" dirty="0"/>
              <a:t>to DWG cases?</a:t>
            </a:r>
          </a:p>
          <a:p>
            <a:pPr lvl="1"/>
            <a:r>
              <a:rPr lang="en-US" sz="1600" dirty="0"/>
              <a:t>Should REs be given responsibility for ensuring models properly integrate into DWG cases (no interference, proper initialization, etc.)?</a:t>
            </a:r>
          </a:p>
          <a:p>
            <a:pPr lvl="1"/>
            <a:r>
              <a:rPr lang="en-US" sz="1600" dirty="0"/>
              <a:t>Protocol change regarding </a:t>
            </a:r>
            <a:r>
              <a:rPr lang="en-US" sz="1600" dirty="0" smtClean="0"/>
              <a:t>dynamic models as protected information</a:t>
            </a:r>
            <a:endParaRPr lang="en-US" sz="1600" dirty="0"/>
          </a:p>
          <a:p>
            <a:endParaRPr lang="en-US" sz="20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637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899318"/>
          </a:xfrm>
        </p:spPr>
        <p:txBody>
          <a:bodyPr/>
          <a:lstStyle/>
          <a:p>
            <a:r>
              <a:rPr lang="en-US" dirty="0" smtClean="0"/>
              <a:t>PSCAD Models?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534400" cy="4624633"/>
          </a:xfrm>
        </p:spPr>
        <p:txBody>
          <a:bodyPr/>
          <a:lstStyle/>
          <a:p>
            <a:r>
              <a:rPr lang="en-US" sz="2800" dirty="0" smtClean="0"/>
              <a:t>Premature to establish detailed model requirements?</a:t>
            </a:r>
          </a:p>
          <a:p>
            <a:r>
              <a:rPr lang="en-US" sz="2800" dirty="0" smtClean="0"/>
              <a:t>Maintain/enhance model guideline?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400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0E9AA12-8AF9-4AA6-90FE-24669859CDF3}">
  <ds:schemaRefs>
    <ds:schemaRef ds:uri="http://purl.org/dc/dcmitype/"/>
    <ds:schemaRef ds:uri="http://schemas.microsoft.com/office/2006/documentManagement/types"/>
    <ds:schemaRef ds:uri="c34af464-7aa1-4edd-9be4-83dffc1cb926"/>
    <ds:schemaRef ds:uri="http://purl.org/dc/terms/"/>
    <ds:schemaRef ds:uri="http://purl.org/dc/elements/1.1/"/>
    <ds:schemaRef ds:uri="http://www.w3.org/XML/1998/namespace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</ds:schemaRefs>
</ds:datastoreItem>
</file>

<file path=customXml/itemProps3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9754</TotalTime>
  <Words>1193</Words>
  <Application>Microsoft Office PowerPoint</Application>
  <PresentationFormat>On-screen Show (4:3)</PresentationFormat>
  <Paragraphs>189</Paragraphs>
  <Slides>17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1_Custom Design</vt:lpstr>
      <vt:lpstr>Office Theme</vt:lpstr>
      <vt:lpstr>Custom Design</vt:lpstr>
      <vt:lpstr>PowerPoint Presentation</vt:lpstr>
      <vt:lpstr>Background</vt:lpstr>
      <vt:lpstr>Review of Model Challenges (PSS/e Models)</vt:lpstr>
      <vt:lpstr>High Level Proposals/Considerations</vt:lpstr>
      <vt:lpstr>Short Term Options (Existing Requirements)</vt:lpstr>
      <vt:lpstr>Short Term Options (New Requirements?)</vt:lpstr>
      <vt:lpstr>Mid-Term Options</vt:lpstr>
      <vt:lpstr>Long Term Options</vt:lpstr>
      <vt:lpstr>PSCAD Models?</vt:lpstr>
      <vt:lpstr>Appendix: Presentation Slides from March ROS</vt:lpstr>
      <vt:lpstr>Example: How Generators are modeled?</vt:lpstr>
      <vt:lpstr>Dynamic Models in ERCOT</vt:lpstr>
      <vt:lpstr>Why User Defined Models</vt:lpstr>
      <vt:lpstr>Dynamic Model Challenges</vt:lpstr>
      <vt:lpstr>Potential Model Interference Issue</vt:lpstr>
      <vt:lpstr>DWG/ERCOT Work and Ongoing Efforts</vt:lpstr>
      <vt:lpstr>Next Steps and Future Plan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Schmall, John</cp:lastModifiedBy>
  <cp:revision>288</cp:revision>
  <cp:lastPrinted>2016-01-21T20:53:15Z</cp:lastPrinted>
  <dcterms:created xsi:type="dcterms:W3CDTF">2016-01-21T15:20:31Z</dcterms:created>
  <dcterms:modified xsi:type="dcterms:W3CDTF">2019-03-18T19:57:44Z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