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72" r:id="rId8"/>
    <p:sldId id="274" r:id="rId9"/>
    <p:sldId id="276" r:id="rId10"/>
    <p:sldId id="281" r:id="rId11"/>
    <p:sldId id="282" r:id="rId12"/>
    <p:sldId id="28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4114800"/>
            <a:ext cx="4495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Resource Definition Task Force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Load Resources Review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Mar </a:t>
            </a:r>
            <a:r>
              <a:rPr lang="en-US" sz="2000" b="1" dirty="0" smtClean="0">
                <a:solidFill>
                  <a:schemeClr val="tx2"/>
                </a:solidFill>
              </a:rPr>
              <a:t>2019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285750" indent="-285750"/>
            <a:r>
              <a:rPr lang="en-US" dirty="0" smtClean="0"/>
              <a:t>Updated </a:t>
            </a:r>
            <a:r>
              <a:rPr lang="en-US" dirty="0"/>
              <a:t>Load Resource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Proposed Definitions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Proposed Composite Framework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8680" y="1611630"/>
            <a:ext cx="7315200" cy="4572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Load Resources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68680" y="2173986"/>
            <a:ext cx="3547872" cy="448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Non-Controllable Load Resources</a:t>
            </a:r>
            <a:r>
              <a:rPr lang="en-US" sz="1500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2173986"/>
            <a:ext cx="3611880" cy="448056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Controllable Load Resources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868680" y="2686050"/>
            <a:ext cx="1545336" cy="448056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UFR @ 59.7 Hz Required</a:t>
            </a:r>
          </a:p>
        </p:txBody>
      </p:sp>
      <p:sp>
        <p:nvSpPr>
          <p:cNvPr id="9" name="Rectangle 8"/>
          <p:cNvSpPr/>
          <p:nvPr/>
        </p:nvSpPr>
        <p:spPr>
          <a:xfrm>
            <a:off x="6391656" y="3225546"/>
            <a:ext cx="1792224" cy="658368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Distribution Connected Loads Only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2704159"/>
            <a:ext cx="1728216" cy="448056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2"/>
                </a:solidFill>
              </a:rPr>
              <a:t>Single Site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77940" y="2695194"/>
            <a:ext cx="1792224" cy="448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Aggregate Load Resource (ALR)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91656" y="3966210"/>
            <a:ext cx="1792224" cy="1443990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site &lt; 10 MWs of Demand Response Capability and all sites located in same Load Zone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341699"/>
            <a:ext cx="54585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00AEC7"/>
                </a:solidFill>
                <a:latin typeface="+mj-lt"/>
              </a:rPr>
              <a:t>Current Protocol Load Resource Framework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8680" y="3966210"/>
            <a:ext cx="354787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/>
            <a:r>
              <a:rPr lang="en-US" sz="1350" dirty="0"/>
              <a:t>* Also referred to in the Protocols as Load Resource controlled by high-set under-frequency relay, Load Resource other than Controllable Load, and other variations</a:t>
            </a:r>
          </a:p>
        </p:txBody>
      </p:sp>
    </p:spTree>
    <p:extLst>
      <p:ext uri="{BB962C8B-B14F-4D97-AF65-F5344CB8AC3E}">
        <p14:creationId xmlns:p14="http://schemas.microsoft.com/office/powerpoint/2010/main" val="20749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42" y="1483309"/>
            <a:ext cx="4993481" cy="28289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67546" y="2291012"/>
            <a:ext cx="3064388" cy="267867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Controllable Load Resource w/ </a:t>
            </a:r>
            <a:r>
              <a:rPr lang="en-US" sz="900" dirty="0" err="1">
                <a:solidFill>
                  <a:schemeClr val="bg1"/>
                </a:solidFill>
              </a:rPr>
              <a:t>Gov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Resp</a:t>
            </a:r>
            <a:r>
              <a:rPr lang="en-US" sz="900" dirty="0">
                <a:solidFill>
                  <a:schemeClr val="bg1"/>
                </a:solidFill>
              </a:rPr>
              <a:t> &amp; LFC basepoints</a:t>
            </a:r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5103886" y="2423572"/>
            <a:ext cx="463661" cy="1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68" idx="1"/>
          </p:cNvCxnSpPr>
          <p:nvPr/>
        </p:nvCxnSpPr>
        <p:spPr>
          <a:xfrm flipV="1">
            <a:off x="5103886" y="1455138"/>
            <a:ext cx="423327" cy="208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583695" y="3225565"/>
            <a:ext cx="3048239" cy="271655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Controllable Load Resource (SCED Dispatched)</a:t>
            </a:r>
          </a:p>
        </p:txBody>
      </p:sp>
      <p:cxnSp>
        <p:nvCxnSpPr>
          <p:cNvPr id="21" name="Straight Arrow Connector 20"/>
          <p:cNvCxnSpPr>
            <a:endCxn id="19" idx="1"/>
          </p:cNvCxnSpPr>
          <p:nvPr/>
        </p:nvCxnSpPr>
        <p:spPr>
          <a:xfrm>
            <a:off x="5095811" y="3314224"/>
            <a:ext cx="487884" cy="47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7" idx="1"/>
          </p:cNvCxnSpPr>
          <p:nvPr/>
        </p:nvCxnSpPr>
        <p:spPr>
          <a:xfrm>
            <a:off x="5111923" y="4199354"/>
            <a:ext cx="487455" cy="509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74320" y="4608490"/>
            <a:ext cx="4837603" cy="3840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Real-Time Energy Market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07841" y="4937376"/>
            <a:ext cx="3024093" cy="284065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SCED Qualified Controllable Load Resource</a:t>
            </a:r>
            <a:endParaRPr lang="en-US" sz="1050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17" idx="3"/>
            <a:endCxn id="22" idx="1"/>
          </p:cNvCxnSpPr>
          <p:nvPr/>
        </p:nvCxnSpPr>
        <p:spPr>
          <a:xfrm>
            <a:off x="5111923" y="4800514"/>
            <a:ext cx="495918" cy="278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6448" y="324653"/>
            <a:ext cx="3283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AEC7"/>
                </a:solidFill>
                <a:latin typeface="+mj-lt"/>
              </a:rPr>
              <a:t>NPRR 863 Framework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99378" y="4250442"/>
            <a:ext cx="3024093" cy="252732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Controllable Load  Resource (SCED Dispatched)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99378" y="4584069"/>
            <a:ext cx="3024093" cy="248588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Aggregate Load Resource (SCED Dispatched)</a:t>
            </a:r>
          </a:p>
        </p:txBody>
      </p:sp>
      <p:cxnSp>
        <p:nvCxnSpPr>
          <p:cNvPr id="28" name="Straight Arrow Connector 27"/>
          <p:cNvCxnSpPr>
            <a:endCxn id="26" idx="1"/>
          </p:cNvCxnSpPr>
          <p:nvPr/>
        </p:nvCxnSpPr>
        <p:spPr>
          <a:xfrm>
            <a:off x="5092613" y="4052866"/>
            <a:ext cx="506765" cy="323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583695" y="3568672"/>
            <a:ext cx="3048239" cy="27165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Basic Load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Resource (Manual 10 Minute Response)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583695" y="3898177"/>
            <a:ext cx="3048239" cy="265793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bg1"/>
                </a:solidFill>
              </a:rPr>
              <a:t>UFR* </a:t>
            </a:r>
            <a:r>
              <a:rPr lang="en-US" sz="900" dirty="0">
                <a:solidFill>
                  <a:schemeClr val="bg1"/>
                </a:solidFill>
              </a:rPr>
              <a:t>Load Resource (30 cycle)</a:t>
            </a:r>
          </a:p>
        </p:txBody>
      </p:sp>
      <p:cxnSp>
        <p:nvCxnSpPr>
          <p:cNvPr id="34" name="Straight Arrow Connector 33"/>
          <p:cNvCxnSpPr>
            <a:endCxn id="32" idx="1"/>
          </p:cNvCxnSpPr>
          <p:nvPr/>
        </p:nvCxnSpPr>
        <p:spPr>
          <a:xfrm>
            <a:off x="5113209" y="3716731"/>
            <a:ext cx="470486" cy="314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1" idx="1"/>
          </p:cNvCxnSpPr>
          <p:nvPr/>
        </p:nvCxnSpPr>
        <p:spPr>
          <a:xfrm>
            <a:off x="5087776" y="3703369"/>
            <a:ext cx="495919" cy="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567546" y="2612755"/>
            <a:ext cx="3064388" cy="251367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bg1"/>
                </a:solidFill>
              </a:rPr>
              <a:t>UFR** </a:t>
            </a:r>
            <a:r>
              <a:rPr lang="en-US" sz="900" dirty="0">
                <a:solidFill>
                  <a:schemeClr val="bg1"/>
                </a:solidFill>
              </a:rPr>
              <a:t>Load Resource (30 cycle)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67546" y="2917998"/>
            <a:ext cx="3064388" cy="2516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Auto Dispatch Controllable Load Resource (30 cycle) 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4" name="Straight Arrow Connector 53"/>
          <p:cNvCxnSpPr>
            <a:stCxn id="4" idx="3"/>
            <a:endCxn id="50" idx="1"/>
          </p:cNvCxnSpPr>
          <p:nvPr/>
        </p:nvCxnSpPr>
        <p:spPr>
          <a:xfrm flipV="1">
            <a:off x="5111923" y="2738438"/>
            <a:ext cx="455624" cy="159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" idx="3"/>
            <a:endCxn id="51" idx="1"/>
          </p:cNvCxnSpPr>
          <p:nvPr/>
        </p:nvCxnSpPr>
        <p:spPr>
          <a:xfrm>
            <a:off x="5111923" y="2897771"/>
            <a:ext cx="455624" cy="146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527213" y="1678547"/>
            <a:ext cx="3088610" cy="2536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UFR**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Resource (15 cycle)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59473" y="1993948"/>
            <a:ext cx="3072461" cy="2350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Auto Dispatch Controllable Load Resource (15 cycle)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4" name="Straight Arrow Connector 63"/>
          <p:cNvCxnSpPr>
            <a:endCxn id="63" idx="1"/>
          </p:cNvCxnSpPr>
          <p:nvPr/>
        </p:nvCxnSpPr>
        <p:spPr>
          <a:xfrm>
            <a:off x="5095811" y="2111238"/>
            <a:ext cx="463662" cy="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2" idx="1"/>
          </p:cNvCxnSpPr>
          <p:nvPr/>
        </p:nvCxnSpPr>
        <p:spPr>
          <a:xfrm flipV="1">
            <a:off x="5095811" y="1805353"/>
            <a:ext cx="431402" cy="30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527213" y="1310075"/>
            <a:ext cx="3104723" cy="290125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Controllable Load Resource w/ </a:t>
            </a:r>
            <a:r>
              <a:rPr lang="en-US" sz="900" dirty="0" err="1">
                <a:solidFill>
                  <a:schemeClr val="bg1"/>
                </a:solidFill>
              </a:rPr>
              <a:t>Gov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Resp</a:t>
            </a:r>
            <a:r>
              <a:rPr lang="en-US" sz="900" dirty="0">
                <a:solidFill>
                  <a:schemeClr val="bg1"/>
                </a:solidFill>
              </a:rPr>
              <a:t> &amp; LFC base points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500846" y="1030596"/>
            <a:ext cx="3131090" cy="234179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Controllable Load Resource providing FRRS</a:t>
            </a:r>
          </a:p>
        </p:txBody>
      </p:sp>
      <p:cxnSp>
        <p:nvCxnSpPr>
          <p:cNvPr id="70" name="Straight Arrow Connector 69"/>
          <p:cNvCxnSpPr>
            <a:endCxn id="69" idx="1"/>
          </p:cNvCxnSpPr>
          <p:nvPr/>
        </p:nvCxnSpPr>
        <p:spPr>
          <a:xfrm flipV="1">
            <a:off x="5095810" y="1147685"/>
            <a:ext cx="405035" cy="51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274320" y="5286224"/>
            <a:ext cx="448056" cy="144574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1" name="Rectangle 90"/>
          <p:cNvSpPr/>
          <p:nvPr/>
        </p:nvSpPr>
        <p:spPr>
          <a:xfrm>
            <a:off x="274320" y="5564734"/>
            <a:ext cx="448056" cy="144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2" name="TextBox 91"/>
          <p:cNvSpPr txBox="1"/>
          <p:nvPr/>
        </p:nvSpPr>
        <p:spPr>
          <a:xfrm>
            <a:off x="850392" y="5223546"/>
            <a:ext cx="19479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Existing Load Resource Type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50393" y="5538132"/>
            <a:ext cx="17459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New Load Resource Type</a:t>
            </a:r>
          </a:p>
        </p:txBody>
      </p:sp>
    </p:spTree>
    <p:extLst>
      <p:ext uri="{BB962C8B-B14F-4D97-AF65-F5344CB8AC3E}">
        <p14:creationId xmlns:p14="http://schemas.microsoft.com/office/powerpoint/2010/main" val="9320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854" y="322851"/>
            <a:ext cx="6555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AEC7"/>
                </a:solidFill>
              </a:rPr>
              <a:t>Updated Proposed Load Resource Framework</a:t>
            </a:r>
            <a:endParaRPr lang="en-US" sz="2400" dirty="0">
              <a:solidFill>
                <a:srgbClr val="00AEC7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53421" y="1900820"/>
            <a:ext cx="2371725" cy="3619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bg1"/>
                </a:solidFill>
              </a:rPr>
              <a:t>Controllable Load Resource</a:t>
            </a:r>
          </a:p>
        </p:txBody>
      </p:sp>
      <p:sp>
        <p:nvSpPr>
          <p:cNvPr id="5" name="Rectangle 4"/>
          <p:cNvSpPr/>
          <p:nvPr/>
        </p:nvSpPr>
        <p:spPr>
          <a:xfrm>
            <a:off x="941832" y="1379174"/>
            <a:ext cx="5687568" cy="3619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bg1"/>
                </a:solidFill>
              </a:rPr>
              <a:t>Load Resource</a:t>
            </a:r>
          </a:p>
        </p:txBody>
      </p:sp>
      <p:sp>
        <p:nvSpPr>
          <p:cNvPr id="6" name="Rectangle 5"/>
          <p:cNvSpPr/>
          <p:nvPr/>
        </p:nvSpPr>
        <p:spPr>
          <a:xfrm>
            <a:off x="2571135" y="1905955"/>
            <a:ext cx="2472353" cy="3619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Rapid Response Load </a:t>
            </a:r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Resource</a:t>
            </a:r>
          </a:p>
        </p:txBody>
      </p:sp>
      <p:sp>
        <p:nvSpPr>
          <p:cNvPr id="7" name="Rectangle 6"/>
          <p:cNvSpPr/>
          <p:nvPr/>
        </p:nvSpPr>
        <p:spPr>
          <a:xfrm>
            <a:off x="199410" y="1906583"/>
            <a:ext cx="2284450" cy="3619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Basic Load Resource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712029" y="2265977"/>
            <a:ext cx="15338" cy="110237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88606" y="2420916"/>
            <a:ext cx="240642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Responsive Reserve Service</a:t>
            </a:r>
          </a:p>
          <a:p>
            <a:pPr marL="214313" indent="-214313" defTabSz="86916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FFR</a:t>
            </a:r>
          </a:p>
          <a:p>
            <a:pPr marL="214313" indent="-214313" defTabSz="86916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UFR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286932" y="2267905"/>
            <a:ext cx="8102" cy="198722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20279" y="2278057"/>
            <a:ext cx="284885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Fast Response Regulation Service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25535" y="2284276"/>
            <a:ext cx="0" cy="393833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25535" y="2678109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8305" y="4749475"/>
            <a:ext cx="1859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Register as a Basic Load Resource and deployed through Verbal Dispatch Only to provide ECRS, 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727366" y="3368355"/>
            <a:ext cx="250127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712029" y="2539609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71135" y="4742349"/>
            <a:ext cx="2544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Register as a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RRLR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Resource with either a 15 cycle (FFR) or 30 cycle(UFR) response time and may qualify to provide ECRS or Responsive Reserve Service.  </a:t>
            </a: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5284441" y="2428479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280822" y="3073546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295033" y="3386073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280822" y="2763732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20789" y="2615898"/>
            <a:ext cx="16369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Regulation Service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01852" y="2979614"/>
            <a:ext cx="247375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Primary Frequency Response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516661" y="3309563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ECRS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5312530" y="4239503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5295034" y="3810000"/>
            <a:ext cx="23583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16661" y="3678633"/>
            <a:ext cx="227177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 Spin (SCED Qualified)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26455" y="4094881"/>
            <a:ext cx="34868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Real-Time Energy Market (SCED qualified)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28851" y="4704470"/>
            <a:ext cx="31774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Register as a Controllable Load Resource to qualify to provide one or more of the following:  FRRS, Regulation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Service,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Primary Frequency Response, ECRS, Non-Spin, and Real-Time Energy Market.  May be an aggregation for providing Non-Spin only.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1375" y="2539609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42506" y="3229856"/>
            <a:ext cx="665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ECRS</a:t>
            </a:r>
          </a:p>
        </p:txBody>
      </p:sp>
    </p:spTree>
    <p:extLst>
      <p:ext uri="{BB962C8B-B14F-4D97-AF65-F5344CB8AC3E}">
        <p14:creationId xmlns:p14="http://schemas.microsoft.com/office/powerpoint/2010/main" val="3380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50850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00AEC7"/>
                </a:solidFill>
                <a:latin typeface="+mj-lt"/>
              </a:rPr>
              <a:t>Merit Badge Load Resources </a:t>
            </a:r>
            <a:r>
              <a:rPr lang="en-US" sz="2100" dirty="0">
                <a:solidFill>
                  <a:srgbClr val="00AEC7"/>
                </a:solidFill>
                <a:latin typeface="+mj-lt"/>
              </a:rPr>
              <a:t>Framework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26" y="4038600"/>
            <a:ext cx="8286750" cy="1657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066800"/>
            <a:ext cx="30670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01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74158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00AEC7"/>
                </a:solidFill>
                <a:latin typeface="+mj-lt"/>
              </a:rPr>
              <a:t>Proposed Framework for Loads providing any kind of service</a:t>
            </a:r>
            <a:endParaRPr lang="en-US" sz="2100" dirty="0">
              <a:solidFill>
                <a:srgbClr val="00AEC7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66800"/>
            <a:ext cx="7543800" cy="39260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5002665"/>
            <a:ext cx="5991225" cy="122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85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4052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00AEC7"/>
                </a:solidFill>
                <a:latin typeface="+mj-lt"/>
              </a:rPr>
              <a:t>Proposed Combined Framework</a:t>
            </a:r>
            <a:endParaRPr lang="en-US" sz="2100" dirty="0">
              <a:solidFill>
                <a:srgbClr val="00AEC7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05000"/>
            <a:ext cx="8686800" cy="286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972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368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64</cp:revision>
  <cp:lastPrinted>2016-01-21T20:53:15Z</cp:lastPrinted>
  <dcterms:created xsi:type="dcterms:W3CDTF">2016-01-21T15:20:31Z</dcterms:created>
  <dcterms:modified xsi:type="dcterms:W3CDTF">2019-03-13T20:04:04Z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