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3.xml" ContentType="application/vnd.openxmlformats-officedocument.presentationml.notesSlide+xml"/>
  <Override PartName="/ppt/tags/tag90.xml" ContentType="application/vnd.openxmlformats-officedocument.presentationml.tags+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notesSlides/notesSlide26.xml" ContentType="application/vnd.openxmlformats-officedocument.presentationml.notesSlide+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notesSlides/notesSlide2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9.xml" ContentType="application/vnd.openxmlformats-officedocument.presentationml.notesSlide+xml"/>
  <Override PartName="/ppt/tags/tag106.xml" ContentType="application/vnd.openxmlformats-officedocument.presentationml.tags+xml"/>
  <Override PartName="/ppt/notesSlides/notesSlide3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1.xml" ContentType="application/vnd.openxmlformats-officedocument.presentationml.notesSlide+xml"/>
  <Override PartName="/ppt/tags/tag112.xml" ContentType="application/vnd.openxmlformats-officedocument.presentationml.tags+xml"/>
  <Override PartName="/ppt/notesSlides/notesSlide3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31"/>
  </p:notesMasterIdLst>
  <p:handoutMasterIdLst>
    <p:handoutMasterId r:id="rId132"/>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335" r:id="rId31"/>
    <p:sldId id="336" r:id="rId32"/>
    <p:sldId id="339" r:id="rId33"/>
    <p:sldId id="433" r:id="rId34"/>
    <p:sldId id="441" r:id="rId35"/>
    <p:sldId id="434" r:id="rId36"/>
    <p:sldId id="317" r:id="rId37"/>
    <p:sldId id="366" r:id="rId38"/>
    <p:sldId id="364" r:id="rId39"/>
    <p:sldId id="365" r:id="rId40"/>
    <p:sldId id="432" r:id="rId41"/>
    <p:sldId id="497" r:id="rId42"/>
    <p:sldId id="502" r:id="rId43"/>
    <p:sldId id="503" r:id="rId44"/>
    <p:sldId id="499" r:id="rId45"/>
    <p:sldId id="500" r:id="rId46"/>
    <p:sldId id="504" r:id="rId47"/>
    <p:sldId id="510" r:id="rId48"/>
    <p:sldId id="505" r:id="rId49"/>
    <p:sldId id="490" r:id="rId50"/>
    <p:sldId id="492" r:id="rId51"/>
    <p:sldId id="357" r:id="rId52"/>
    <p:sldId id="381" r:id="rId53"/>
    <p:sldId id="427" r:id="rId54"/>
    <p:sldId id="383" r:id="rId55"/>
    <p:sldId id="428" r:id="rId56"/>
    <p:sldId id="477" r:id="rId57"/>
    <p:sldId id="476" r:id="rId58"/>
    <p:sldId id="487" r:id="rId59"/>
    <p:sldId id="372" r:id="rId60"/>
    <p:sldId id="426" r:id="rId61"/>
    <p:sldId id="374" r:id="rId62"/>
    <p:sldId id="377" r:id="rId63"/>
    <p:sldId id="436" r:id="rId64"/>
    <p:sldId id="379" r:id="rId65"/>
    <p:sldId id="488" r:id="rId66"/>
    <p:sldId id="380" r:id="rId67"/>
    <p:sldId id="390" r:id="rId68"/>
    <p:sldId id="429" r:id="rId69"/>
    <p:sldId id="396" r:id="rId70"/>
    <p:sldId id="486" r:id="rId71"/>
    <p:sldId id="512" r:id="rId72"/>
    <p:sldId id="511" r:id="rId73"/>
    <p:sldId id="508" r:id="rId74"/>
    <p:sldId id="392" r:id="rId75"/>
    <p:sldId id="509" r:id="rId76"/>
    <p:sldId id="393" r:id="rId77"/>
    <p:sldId id="389" r:id="rId78"/>
    <p:sldId id="397" r:id="rId79"/>
    <p:sldId id="398" r:id="rId80"/>
    <p:sldId id="399" r:id="rId81"/>
    <p:sldId id="402" r:id="rId82"/>
    <p:sldId id="404" r:id="rId83"/>
    <p:sldId id="483" r:id="rId84"/>
    <p:sldId id="406" r:id="rId85"/>
    <p:sldId id="437" r:id="rId86"/>
    <p:sldId id="408" r:id="rId87"/>
    <p:sldId id="506" r:id="rId88"/>
    <p:sldId id="358" r:id="rId89"/>
    <p:sldId id="446" r:id="rId90"/>
    <p:sldId id="479" r:id="rId91"/>
    <p:sldId id="468" r:id="rId92"/>
    <p:sldId id="469" r:id="rId93"/>
    <p:sldId id="480" r:id="rId94"/>
    <p:sldId id="470" r:id="rId95"/>
    <p:sldId id="471" r:id="rId96"/>
    <p:sldId id="472" r:id="rId97"/>
    <p:sldId id="473" r:id="rId98"/>
    <p:sldId id="478" r:id="rId99"/>
    <p:sldId id="481" r:id="rId100"/>
    <p:sldId id="482" r:id="rId101"/>
    <p:sldId id="513" r:id="rId102"/>
    <p:sldId id="410" r:id="rId103"/>
    <p:sldId id="411" r:id="rId104"/>
    <p:sldId id="409" r:id="rId105"/>
    <p:sldId id="412" r:id="rId106"/>
    <p:sldId id="415" r:id="rId107"/>
    <p:sldId id="443" r:id="rId108"/>
    <p:sldId id="444" r:id="rId109"/>
    <p:sldId id="416" r:id="rId110"/>
    <p:sldId id="496" r:id="rId111"/>
    <p:sldId id="359" r:id="rId112"/>
    <p:sldId id="425" r:id="rId113"/>
    <p:sldId id="417" r:id="rId114"/>
    <p:sldId id="424" r:id="rId115"/>
    <p:sldId id="435" r:id="rId116"/>
    <p:sldId id="431" r:id="rId117"/>
    <p:sldId id="494" r:id="rId118"/>
    <p:sldId id="438" r:id="rId119"/>
    <p:sldId id="329" r:id="rId120"/>
    <p:sldId id="341" r:id="rId121"/>
    <p:sldId id="342" r:id="rId122"/>
    <p:sldId id="343" r:id="rId123"/>
    <p:sldId id="344" r:id="rId124"/>
    <p:sldId id="345" r:id="rId125"/>
    <p:sldId id="346" r:id="rId126"/>
    <p:sldId id="350" r:id="rId127"/>
    <p:sldId id="352" r:id="rId128"/>
    <p:sldId id="353" r:id="rId129"/>
    <p:sldId id="354" r:id="rId130"/>
  </p:sldIdLst>
  <p:sldSz cx="9144000" cy="6858000" type="screen4x3"/>
  <p:notesSz cx="7010400" cy="9296400"/>
  <p:custDataLst>
    <p:tags r:id="rId1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3"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35" autoAdjust="0"/>
    <p:restoredTop sz="94434" autoAdjust="0"/>
  </p:normalViewPr>
  <p:slideViewPr>
    <p:cSldViewPr snapToGrid="0" showGuides="1">
      <p:cViewPr varScale="1">
        <p:scale>
          <a:sx n="74" d="100"/>
          <a:sy n="74" d="100"/>
        </p:scale>
        <p:origin x="1428" y="7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8180"/>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gs" Target="tags/tag1.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69F545DB-4920-43EC-B883-9021B2ED8772}" type="presOf" srcId="{DE4CAF39-123A-41F5-B6E2-4F6F487B983A}" destId="{BE8A6ABD-16E4-468F-9D97-41C8B1F4A7A3}" srcOrd="0" destOrd="0" presId="urn:microsoft.com/office/officeart/2005/8/layout/hierarchy2"/>
    <dgm:cxn modelId="{341E7E26-0EB8-4480-8FD0-3B8C073E75F7}" type="presOf" srcId="{F62D25E1-514B-436C-BB24-6879882B611D}" destId="{99B9F2BB-FCFC-4912-823D-4E32905FE89C}" srcOrd="1"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6F95D816-8F42-40C6-96AA-D649788F84F8}" type="presOf" srcId="{423D75CC-5DA4-44B2-86D1-F5DC120897D4}" destId="{73339AE9-068C-47DC-B773-1F37CFFA86A6}"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9EF52FA-70DE-450C-9ACF-2845F0348BA1}" type="presOf" srcId="{96456EF6-4420-40FE-B03E-161A6CABC360}" destId="{1883B602-4369-47ED-AE96-D033B7F461FC}" srcOrd="1"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8C4E3682-2770-4557-9C8F-B50325DCF25F}" type="presOf" srcId="{933B04CA-4205-4516-8537-152EEBF6F7CD}" destId="{F7421479-1805-4326-B74D-F34EBCAA5BAA}"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BE8CED2-BCA1-489B-9F47-FC9072726CE2}" srcId="{423D75CC-5DA4-44B2-86D1-F5DC120897D4}" destId="{DE4CAF39-123A-41F5-B6E2-4F6F487B983A}" srcOrd="1" destOrd="0" parTransId="{F62D25E1-514B-436C-BB24-6879882B611D}" sibTransId="{4F01C8E3-9856-410B-ACE6-2C14B40B60EA}"/>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OILERS ENERGY</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smtClean="0"/>
            <a:t>COWBOYS ENERGY</a:t>
          </a:r>
          <a:endParaRPr lang="en-US" sz="1600" b="1" dirty="0"/>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LSE</a:t>
          </a:r>
          <a:r>
            <a:rPr lang="en-US" sz="1600" kern="1200" dirty="0"/>
            <a:t>         </a:t>
          </a:r>
          <a:endParaRPr lang="en-US" sz="1600" kern="1200" dirty="0" smtClean="0"/>
        </a:p>
        <a:p>
          <a:pPr lvl="0" algn="ctr" defTabSz="711200">
            <a:lnSpc>
              <a:spcPct val="90000"/>
            </a:lnSpc>
            <a:spcBef>
              <a:spcPct val="0"/>
            </a:spcBef>
            <a:spcAft>
              <a:spcPct val="35000"/>
            </a:spcAft>
          </a:pPr>
          <a:r>
            <a:rPr lang="en-US" sz="1600" kern="1200" dirty="0" smtClean="0"/>
            <a:t>Load </a:t>
          </a:r>
          <a:r>
            <a:rPr lang="en-US" sz="1600" kern="1200" dirty="0"/>
            <a:t>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REP        </a:t>
          </a:r>
          <a:endParaRPr lang="en-US" sz="1600" b="1" kern="1200" dirty="0" smtClean="0"/>
        </a:p>
        <a:p>
          <a:pPr lvl="0" algn="ctr" defTabSz="711200">
            <a:lnSpc>
              <a:spcPct val="90000"/>
            </a:lnSpc>
            <a:spcBef>
              <a:spcPct val="0"/>
            </a:spcBef>
            <a:spcAft>
              <a:spcPct val="35000"/>
            </a:spcAft>
          </a:pPr>
          <a:r>
            <a:rPr lang="en-US" sz="1600" b="0" kern="1200" dirty="0" smtClean="0"/>
            <a:t>Retail </a:t>
          </a:r>
          <a:r>
            <a:rPr lang="en-US" sz="1600" b="0" kern="1200" dirty="0"/>
            <a:t>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ROR         </a:t>
          </a:r>
          <a:endParaRPr lang="en-US" sz="1600" b="1" kern="1200" dirty="0" smtClean="0"/>
        </a:p>
        <a:p>
          <a:pPr lvl="0" algn="ctr" defTabSz="711200">
            <a:lnSpc>
              <a:spcPct val="90000"/>
            </a:lnSpc>
            <a:spcBef>
              <a:spcPct val="0"/>
            </a:spcBef>
            <a:spcAft>
              <a:spcPct val="35000"/>
            </a:spcAft>
          </a:pPr>
          <a:r>
            <a:rPr lang="en-US" sz="1600" b="1" kern="1200" dirty="0" smtClean="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MOU/EC</a:t>
          </a:r>
        </a:p>
        <a:p>
          <a:pPr lvl="0" algn="ctr" defTabSz="711200">
            <a:lnSpc>
              <a:spcPct val="90000"/>
            </a:lnSpc>
            <a:spcBef>
              <a:spcPct val="0"/>
            </a:spcBef>
            <a:spcAft>
              <a:spcPct val="35000"/>
            </a:spcAft>
          </a:pPr>
          <a:r>
            <a:rPr lang="en-US" sz="1600" b="0" kern="1200" dirty="0" smtClean="0"/>
            <a:t>Municipal/Coop</a:t>
          </a:r>
          <a:endParaRPr lang="en-US" sz="1600" b="0" kern="1200" dirty="0"/>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3/7/2019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3/7/2019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34</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40</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55</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58</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60</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73</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88</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89</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91</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92</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104</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105</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110</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111</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3/7/2019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3/7/2019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3/7/2019</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3/7/2019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3/7/2019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3/7/2019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3/7/2019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3/7/2019</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3/7/2019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43.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9.jpg"/><Relationship Id="rId4" Type="http://schemas.openxmlformats.org/officeDocument/2006/relationships/hyperlink" Target="http://ercot.com/committee/txset"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hyperlink" Target="http://lists.ercot.com/scripts/wa-ERCOT.exe?INDEX" TargetMode="External"/><Relationship Id="rId2" Type="http://schemas.openxmlformats.org/officeDocument/2006/relationships/slideLayout" Target="../slideLayouts/slideLayout2.xml"/><Relationship Id="rId1" Type="http://schemas.openxmlformats.org/officeDocument/2006/relationships/tags" Target="../tags/tag114.xml"/><Relationship Id="rId4" Type="http://schemas.openxmlformats.org/officeDocument/2006/relationships/image" Target="../media/image45.png"/></Relationships>
</file>

<file path=ppt/slides/_rels/slide114.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7" Type="http://schemas.openxmlformats.org/officeDocument/2006/relationships/hyperlink" Target="mailto:Training@ercot.com" TargetMode="External"/><Relationship Id="rId2" Type="http://schemas.openxmlformats.org/officeDocument/2006/relationships/slideLayout" Target="../slideLayouts/slideLayout2.xml"/><Relationship Id="rId1" Type="http://schemas.openxmlformats.org/officeDocument/2006/relationships/tags" Target="../tags/tag115.xml"/><Relationship Id="rId6" Type="http://schemas.openxmlformats.org/officeDocument/2006/relationships/hyperlink" Target="http://www.ercot.com/services/training/" TargetMode="External"/><Relationship Id="rId5" Type="http://schemas.openxmlformats.org/officeDocument/2006/relationships/hyperlink" Target="http://www.ercot.com/mktrules/nprotocols/" TargetMode="External"/><Relationship Id="rId4" Type="http://schemas.openxmlformats.org/officeDocument/2006/relationships/hyperlink" Target="http://lists.ercot.com/" TargetMode="Externa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hyperlink" Target="http://ercot.com/content/wcm/key_documents_lists/90837/BillingScenarios.zip" TargetMode="External"/><Relationship Id="rId7" Type="http://schemas.openxmlformats.org/officeDocument/2006/relationships/hyperlink" Target="http://ercot.com/content/wcm/key_documents_lists/90837/Switch.pdf" TargetMode="External"/><Relationship Id="rId2" Type="http://schemas.openxmlformats.org/officeDocument/2006/relationships/slideLayout" Target="../slideLayouts/slideLayout2.xml"/><Relationship Id="rId1" Type="http://schemas.openxmlformats.org/officeDocument/2006/relationships/tags" Target="../tags/tag118.xml"/><Relationship Id="rId6" Type="http://schemas.openxmlformats.org/officeDocument/2006/relationships/hyperlink" Target="http://ercot.com/content/wcm/key_documents_lists/90837/CustomerMVOScenarios.zip" TargetMode="External"/><Relationship Id="rId5" Type="http://schemas.openxmlformats.org/officeDocument/2006/relationships/hyperlink" Target="http://ercot.com/content/wcm/key_documents_lists/90837/CustomerMVIScenarios.zip" TargetMode="External"/><Relationship Id="rId4" Type="http://schemas.openxmlformats.org/officeDocument/2006/relationships/hyperlink" Target="http://ercot.com/content/wcm/key_documents_lists/90837/CSAScenarios.zip"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ercot.com/content/wcm/key_documents_lists/90837/DisconnectReconnectNonPayScenarios.zip"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hyperlink" Target="http://ercot.com/content/mktrules/guides/txset/sw/OutageScenarios.zip" TargetMode="External"/><Relationship Id="rId5" Type="http://schemas.openxmlformats.org/officeDocument/2006/relationships/hyperlink" Target="http://ercot.com/content/mktrules/guides/txset/sw/SwitchHoldScenarios.zip" TargetMode="External"/><Relationship Id="rId4" Type="http://schemas.openxmlformats.org/officeDocument/2006/relationships/hyperlink" Target="http://ercot.com/content/wcm/key_documents_lists/90837/MassTrans_Acquisition_Scenarios.zip"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8" Type="http://schemas.openxmlformats.org/officeDocument/2006/relationships/hyperlink" Target="http://ercot.com/content/mktrules/guides/txset/4.0/04_820/820s_V4.0_Baseline061112.zip" TargetMode="External"/><Relationship Id="rId3" Type="http://schemas.openxmlformats.org/officeDocument/2006/relationships/hyperlink" Target="http://ercot.com/content/mktrules/guides/txset/4.0/01_650/650s_V4.0_Baseline061112.zip" TargetMode="External"/><Relationship Id="rId7" Type="http://schemas.openxmlformats.org/officeDocument/2006/relationships/hyperlink" Target="http://ercot.com/content/wcm/lists/106870/SAC04_Codes_list_Sept2016.xls" TargetMode="External"/><Relationship Id="rId2" Type="http://schemas.openxmlformats.org/officeDocument/2006/relationships/slideLayout" Target="../slideLayouts/slideLayout2.xml"/><Relationship Id="rId1" Type="http://schemas.openxmlformats.org/officeDocument/2006/relationships/tags" Target="../tags/tag121.xml"/><Relationship Id="rId6" Type="http://schemas.openxmlformats.org/officeDocument/2006/relationships/hyperlink" Target="http://ercot.com/content/wcm/lists/106870/810_Examples_V4.0_Baseline061112.zip" TargetMode="External"/><Relationship Id="rId5" Type="http://schemas.openxmlformats.org/officeDocument/2006/relationships/hyperlink" Target="http://ercot.com/content/mktrules/guides/txset/4.0/02_810/810s_V4.0_Baseline061112.zip" TargetMode="External"/><Relationship Id="rId4" Type="http://schemas.openxmlformats.org/officeDocument/2006/relationships/hyperlink" Target="http://ercot.com/content/mktrules/guides/txset/4.0/01_650/650_Examples_V4.0_Baseline061112.zip" TargetMode="External"/><Relationship Id="rId9" Type="http://schemas.openxmlformats.org/officeDocument/2006/relationships/hyperlink" Target="http://ercot.com/content/wcm/lists/106872/820_Examples_V4.0_Updated092017.zip"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ercot.com/content/mktrules/guides/txset/4.0/03_814/814s_V4.0_Baseline061112.zip" TargetMode="External"/><Relationship Id="rId7" Type="http://schemas.openxmlformats.org/officeDocument/2006/relationships/hyperlink" Target="http://ercot.com/content/mktrules/guides/txset/4.0/06_867/867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2.xml"/><Relationship Id="rId6" Type="http://schemas.openxmlformats.org/officeDocument/2006/relationships/hyperlink" Target="http://ercot.com/content/mktrules/guides/txset/4.0/05_824/824_Example_V4.0_Baseline061112.zip" TargetMode="External"/><Relationship Id="rId5" Type="http://schemas.openxmlformats.org/officeDocument/2006/relationships/hyperlink" Target="http://ercot.com/content/mktrules/guides/txset/4.0/05_824/824_V4.0_Baseline061112.zip" TargetMode="External"/><Relationship Id="rId4" Type="http://schemas.openxmlformats.org/officeDocument/2006/relationships/hyperlink" Target="http://ercot.com/content/mktrules/guides/txset/4.0/03_814/814_Examples_V4.0_Baseline061112.zip"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ercot.com/content/mktrules/guides/txset/4.0/07_997/997_V4.0_Baseline061112.zip" TargetMode="External"/><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hyperlink" Target="http://ercot.com/content/mktrules/guides/txset/4.0/08_tseries/T_Series_V4.0_Baseline061112.zip"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rcot.com/services/rq/lse/trt/index.html" TargetMode="External"/><Relationship Id="rId2" Type="http://schemas.openxmlformats.org/officeDocument/2006/relationships/slideLayout" Target="../slideLayouts/slideLayout2.xml"/><Relationship Id="rId1" Type="http://schemas.openxmlformats.org/officeDocument/2006/relationships/tags" Target="../tags/tag124.xml"/><Relationship Id="rId5" Type="http://schemas.openxmlformats.org/officeDocument/2006/relationships/hyperlink" Target="http://ercot.com/committee/txset" TargetMode="External"/><Relationship Id="rId4" Type="http://schemas.openxmlformats.org/officeDocument/2006/relationships/hyperlink" Target="http://www.puc.state.tx.us/industry/electric/business/rep/Rep.aspx"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etod.ercot.com/" TargetMode="Externa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25.xml"/><Relationship Id="rId6" Type="http://schemas.openxmlformats.org/officeDocument/2006/relationships/hyperlink" Target="https://etod.ercot.com/FileCabinet.asp" TargetMode="External"/><Relationship Id="rId5" Type="http://schemas.openxmlformats.org/officeDocument/2006/relationships/hyperlink" Target="http://www.ercot.com/services/rq/lse/trt/" TargetMode="External"/><Relationship Id="rId4" Type="http://schemas.openxmlformats.org/officeDocument/2006/relationships/hyperlink" Target="https://etod.ercot.com/"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etod.ercot.com/DailyAgenda.asp?Method=E2E" TargetMode="Externa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26.xml"/><Relationship Id="rId6" Type="http://schemas.openxmlformats.org/officeDocument/2006/relationships/image" Target="../media/image47.png"/><Relationship Id="rId5" Type="http://schemas.openxmlformats.org/officeDocument/2006/relationships/hyperlink" Target="https://etod.ercot.com/checklist.asp" TargetMode="External"/><Relationship Id="rId4" Type="http://schemas.openxmlformats.org/officeDocument/2006/relationships/hyperlink" Target="https://etod.ercot.com/tw/TestingWorksheetOverview.asp"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etod.ercot.com/flightscenarios.asp?Method=TOC" TargetMode="External"/><Relationship Id="rId2" Type="http://schemas.openxmlformats.org/officeDocument/2006/relationships/slideLayout" Target="../slideLayouts/slideLayout2.xml"/><Relationship Id="rId1" Type="http://schemas.openxmlformats.org/officeDocument/2006/relationships/tags" Target="../tags/tag127.xml"/><Relationship Id="rId5" Type="http://schemas.openxmlformats.org/officeDocument/2006/relationships/hyperlink" Target="https://etod.ercot.com/Contacts.asp" TargetMode="External"/><Relationship Id="rId4" Type="http://schemas.openxmlformats.org/officeDocument/2006/relationships/hyperlink" Target="https://etod.ercot.com/FileCabinet.asp"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ercot.com/mktrules/nprotocol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30.png"/><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3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3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5.xml"/><Relationship Id="rId5" Type="http://schemas.openxmlformats.org/officeDocument/2006/relationships/image" Target="../media/image34.png"/><Relationship Id="rId4" Type="http://schemas.openxmlformats.org/officeDocument/2006/relationships/image" Target="../media/image33.png"/></Relationships>
</file>

<file path=ppt/slides/_rels/slide9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36.png"/></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39.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smtClean="0">
                <a:solidFill>
                  <a:schemeClr val="accent2">
                    <a:lumMod val="75000"/>
                  </a:schemeClr>
                </a:solidFill>
              </a:rPr>
              <a:t>T</a:t>
            </a:r>
            <a:r>
              <a:rPr lang="en-US" dirty="0" smtClean="0">
                <a:solidFill>
                  <a:schemeClr val="tx1">
                    <a:lumMod val="50000"/>
                    <a:lumOff val="50000"/>
                  </a:schemeClr>
                </a:solidFill>
              </a:rPr>
              <a:t>e</a:t>
            </a:r>
            <a:r>
              <a:rPr lang="en-US" dirty="0">
                <a:solidFill>
                  <a:schemeClr val="accent2">
                    <a:lumMod val="75000"/>
                  </a:schemeClr>
                </a:solidFill>
              </a:rPr>
              <a:t>x</a:t>
            </a:r>
            <a:r>
              <a:rPr lang="en-US" dirty="0" smtClean="0">
                <a:solidFill>
                  <a:schemeClr val="tx1">
                    <a:lumMod val="50000"/>
                    <a:lumOff val="50000"/>
                  </a:schemeClr>
                </a:solidFill>
              </a:rPr>
              <a:t>as</a:t>
            </a:r>
            <a:r>
              <a:rPr lang="en-US" dirty="0" smtClean="0"/>
              <a:t> </a:t>
            </a:r>
            <a:r>
              <a:rPr lang="en-US" dirty="0"/>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smtClean="0">
                <a:solidFill>
                  <a:schemeClr val="bg1">
                    <a:lumMod val="50000"/>
                  </a:schemeClr>
                </a:solidFill>
              </a:rPr>
              <a:t>2019_02 TXSET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 </a:t>
            </a:r>
            <a:r>
              <a:rPr lang="en-US" dirty="0"/>
              <a:t>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3"/>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100</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101</a:t>
            </a:fld>
            <a:endParaRPr lang="en-US" dirty="0"/>
          </a:p>
        </p:txBody>
      </p:sp>
      <p:pic>
        <p:nvPicPr>
          <p:cNvPr id="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102</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814_09</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a:p>
            <a:pPr marL="1097280" indent="-457200">
              <a:lnSpc>
                <a:spcPct val="100000"/>
              </a:lnSpc>
              <a:spcAft>
                <a:spcPts val="0"/>
              </a:spcAft>
              <a:buClr>
                <a:schemeClr val="accent1">
                  <a:lumMod val="75000"/>
                </a:schemeClr>
              </a:buClr>
              <a:buFont typeface="+mj-lt"/>
              <a:buAutoNum type="alphaLcParenR"/>
            </a:pPr>
            <a:r>
              <a:rPr lang="en-US" sz="2400" dirty="0" smtClean="0"/>
              <a:t>814_20</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3/7/2019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7" name="Title 6"/>
          <p:cNvSpPr>
            <a:spLocks noGrp="1"/>
          </p:cNvSpPr>
          <p:nvPr>
            <p:ph type="title"/>
          </p:nvPr>
        </p:nvSpPr>
        <p:spPr/>
        <p:txBody>
          <a:bodyPr>
            <a:normAutofit/>
          </a:bodyPr>
          <a:lstStyle/>
          <a:p>
            <a:r>
              <a:rPr lang="en-US" dirty="0" smtClean="0"/>
              <a:t>Group </a:t>
            </a:r>
            <a:r>
              <a:rPr lang="en-US" dirty="0" smtClean="0"/>
              <a:t>Exercise</a:t>
            </a:r>
            <a:endParaRPr lang="en-US" dirty="0"/>
          </a:p>
        </p:txBody>
      </p:sp>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4294967295"/>
          </p:nvPr>
        </p:nvSpPr>
        <p:spPr>
          <a:xfrm>
            <a:off x="457202" y="1371600"/>
            <a:ext cx="8315324" cy="3581400"/>
          </a:xfrm>
        </p:spPr>
        <p:txBody>
          <a:bodyPr>
            <a:normAutofit/>
          </a:bodyPr>
          <a:lstStyle/>
          <a:p>
            <a:pPr marL="0" indent="0">
              <a:lnSpc>
                <a:spcPct val="100000"/>
              </a:lnSpc>
              <a:spcBef>
                <a:spcPts val="0"/>
              </a:spcBef>
              <a:spcAft>
                <a:spcPts val="0"/>
              </a:spcAft>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000" b="1" i="1" dirty="0">
                <a:solidFill>
                  <a:schemeClr val="accent1">
                    <a:lumMod val="75000"/>
                  </a:schemeClr>
                </a:solidFill>
              </a:rPr>
              <a:t>Customer </a:t>
            </a:r>
            <a:r>
              <a:rPr lang="en-US" sz="2000" b="1" i="1" dirty="0" smtClean="0">
                <a:solidFill>
                  <a:schemeClr val="accent1">
                    <a:lumMod val="75000"/>
                  </a:schemeClr>
                </a:solidFill>
              </a:rPr>
              <a:t>is moving and calls COWBOYS ENERGY to start service at a new address and OILERS ENERGY is </a:t>
            </a:r>
            <a:r>
              <a:rPr lang="en-US" sz="2000" b="1" i="1" dirty="0">
                <a:solidFill>
                  <a:schemeClr val="accent1">
                    <a:lumMod val="75000"/>
                  </a:schemeClr>
                </a:solidFill>
              </a:rPr>
              <a:t>the current REP of Record at that </a:t>
            </a:r>
            <a:r>
              <a:rPr lang="en-US" sz="2000" b="1" i="1" dirty="0" smtClean="0">
                <a:solidFill>
                  <a:schemeClr val="accent1">
                    <a:lumMod val="75000"/>
                  </a:schemeClr>
                </a:solidFill>
              </a:rPr>
              <a:t>premise …</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Group </a:t>
            </a:r>
            <a:r>
              <a:rPr lang="en-US" dirty="0" smtClean="0"/>
              <a:t>Exercise</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814_16</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Move In</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3/7/2019</a:t>
            </a:fld>
            <a:endParaRPr lang="en-US" dirty="0"/>
          </a:p>
        </p:txBody>
      </p:sp>
      <p:sp>
        <p:nvSpPr>
          <p:cNvPr id="23" name="Footer Placeholder 22"/>
          <p:cNvSpPr>
            <a:spLocks noGrp="1"/>
          </p:cNvSpPr>
          <p:nvPr>
            <p:ph type="ftr" sz="quarter" idx="11"/>
          </p:nvPr>
        </p:nvSpPr>
        <p:spPr/>
        <p:txBody>
          <a:bodyPr/>
          <a:lstStyle/>
          <a:p>
            <a:r>
              <a:rPr lang="en-US" smtClean="0"/>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Title 29"/>
          <p:cNvSpPr>
            <a:spLocks noGrp="1"/>
          </p:cNvSpPr>
          <p:nvPr>
            <p:ph type="title"/>
          </p:nvPr>
        </p:nvSpPr>
        <p:spPr/>
        <p:txBody>
          <a:bodyPr/>
          <a:lstStyle/>
          <a:p>
            <a:r>
              <a:rPr lang="en-US" dirty="0"/>
              <a:t>Group </a:t>
            </a:r>
            <a:r>
              <a:rPr lang="en-US" dirty="0" smtClean="0"/>
              <a:t>Exercise</a:t>
            </a:r>
            <a:endParaRPr lang="en-US" dirty="0"/>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on day before MVI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 - Accept</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48" name="Rectangle 47"/>
          <p:cNvSpPr/>
          <p:nvPr/>
        </p:nvSpPr>
        <p:spPr>
          <a:xfrm>
            <a:off x="190790" y="1595572"/>
            <a:ext cx="8641740" cy="646331"/>
          </a:xfrm>
          <a:prstGeom prst="rect">
            <a:avLst/>
          </a:prstGeom>
        </p:spPr>
        <p:txBody>
          <a:bodyPr wrap="square">
            <a:spAutoFit/>
          </a:bodyPr>
          <a:lstStyle/>
          <a:p>
            <a:pPr algn="ctr"/>
            <a:r>
              <a:rPr lang="en-US" b="1" i="1" dirty="0">
                <a:solidFill>
                  <a:schemeClr val="accent1">
                    <a:lumMod val="75000"/>
                  </a:schemeClr>
                </a:solidFill>
              </a:rPr>
              <a:t>Customer </a:t>
            </a:r>
            <a:r>
              <a:rPr lang="en-US" b="1" i="1" dirty="0" smtClean="0">
                <a:solidFill>
                  <a:schemeClr val="accent1">
                    <a:lumMod val="75000"/>
                  </a:schemeClr>
                </a:solidFill>
              </a:rPr>
              <a:t>calls COWBOYS ENERGY to cancel the move in the day before the scheduled date…</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CC817C7D-EAEA-4858-9B1E-2197DC7D03BA}"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Response to Cancel Accept</a:t>
            </a:r>
            <a:endParaRPr lang="en-US" sz="1600" dirty="0">
              <a:latin typeface="Arial" panose="020B0604020202020204" pitchFamily="34" charset="0"/>
              <a:cs typeface="Arial" panose="020B0604020202020204" pitchFamily="34" charset="0"/>
            </a:endParaRP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50"/>
                                        <p:tgtEl>
                                          <p:spTgt spid="42"/>
                                        </p:tgtEl>
                                      </p:cBhvr>
                                    </p:animEffect>
                                  </p:childTnLst>
                                </p:cTn>
                              </p:par>
                              <p:par>
                                <p:cTn id="31" presetID="9" presetClass="emph" presetSubtype="0" grpId="1" nodeType="withEffect">
                                  <p:stCondLst>
                                    <p:cond delay="0"/>
                                  </p:stCondLst>
                                  <p:childTnLst>
                                    <p:set>
                                      <p:cBhvr rctx="PPT">
                                        <p:cTn id="32" dur="indefinite"/>
                                        <p:tgtEl>
                                          <p:spTgt spid="40"/>
                                        </p:tgtEl>
                                        <p:attrNameLst>
                                          <p:attrName>style.opacity</p:attrName>
                                        </p:attrNameLst>
                                      </p:cBhvr>
                                      <p:to>
                                        <p:strVal val="0.25"/>
                                      </p:to>
                                    </p:set>
                                    <p:animEffect filter="image" prLst="opacity: 0.25">
                                      <p:cBhvr rctx="IE">
                                        <p:cTn id="33" dur="indefinite"/>
                                        <p:tgtEl>
                                          <p:spTgt spid="40"/>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25"/>
                                      </p:to>
                                    </p:set>
                                    <p:animEffect filter="image" prLst="opacity: 0.25">
                                      <p:cBhvr rctx="IE">
                                        <p:cTn id="36" dur="indefinite"/>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5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9" presetClass="emph" presetSubtype="0" grpId="1" nodeType="withEffect">
                                  <p:stCondLst>
                                    <p:cond delay="0"/>
                                  </p:stCondLst>
                                  <p:childTnLst>
                                    <p:set>
                                      <p:cBhvr rctx="PPT">
                                        <p:cTn id="48" dur="indefinite"/>
                                        <p:tgtEl>
                                          <p:spTgt spid="42"/>
                                        </p:tgtEl>
                                        <p:attrNameLst>
                                          <p:attrName>style.opacity</p:attrName>
                                        </p:attrNameLst>
                                      </p:cBhvr>
                                      <p:to>
                                        <p:strVal val="0.25"/>
                                      </p:to>
                                    </p:set>
                                    <p:animEffect filter="image" prLst="opacity: 0.25">
                                      <p:cBhvr rctx="IE">
                                        <p:cTn id="49" dur="indefinite"/>
                                        <p:tgtEl>
                                          <p:spTgt spid="42"/>
                                        </p:tgtEl>
                                      </p:cBhvr>
                                    </p:animEffect>
                                  </p:childTnLst>
                                </p:cTn>
                              </p:par>
                              <p:par>
                                <p:cTn id="50" presetID="9" presetClass="emph" presetSubtype="0" grpId="1" nodeType="withEffect">
                                  <p:stCondLst>
                                    <p:cond delay="0"/>
                                  </p:stCondLst>
                                  <p:childTnLst>
                                    <p:set>
                                      <p:cBhvr rctx="PPT">
                                        <p:cTn id="51" dur="indefinite"/>
                                        <p:tgtEl>
                                          <p:spTgt spid="45"/>
                                        </p:tgtEl>
                                        <p:attrNameLst>
                                          <p:attrName>style.opacity</p:attrName>
                                        </p:attrNameLst>
                                      </p:cBhvr>
                                      <p:to>
                                        <p:strVal val="0.25"/>
                                      </p:to>
                                    </p:set>
                                    <p:animEffect filter="image" prLst="opacity: 0.25">
                                      <p:cBhvr rctx="IE">
                                        <p:cTn id="52" dur="indefinite"/>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250"/>
                                        <p:tgtEl>
                                          <p:spTgt spid="63"/>
                                        </p:tgtEl>
                                      </p:cBhvr>
                                    </p:animEffect>
                                  </p:childTnLst>
                                </p:cTn>
                              </p:par>
                              <p:par>
                                <p:cTn id="68" presetID="9" presetClass="emph" presetSubtype="0" grpId="1" nodeType="withEffect">
                                  <p:stCondLst>
                                    <p:cond delay="0"/>
                                  </p:stCondLst>
                                  <p:childTnLst>
                                    <p:set>
                                      <p:cBhvr rctx="PPT">
                                        <p:cTn id="69" dur="indefinite"/>
                                        <p:tgtEl>
                                          <p:spTgt spid="46"/>
                                        </p:tgtEl>
                                        <p:attrNameLst>
                                          <p:attrName>style.opacity</p:attrName>
                                        </p:attrNameLst>
                                      </p:cBhvr>
                                      <p:to>
                                        <p:strVal val="0.25"/>
                                      </p:to>
                                    </p:set>
                                    <p:animEffect filter="image" prLst="opacity: 0.25">
                                      <p:cBhvr rctx="IE">
                                        <p:cTn id="70" dur="indefinite"/>
                                        <p:tgtEl>
                                          <p:spTgt spid="46"/>
                                        </p:tgtEl>
                                      </p:cBhvr>
                                    </p:animEffect>
                                  </p:childTnLst>
                                </p:cTn>
                              </p:par>
                              <p:par>
                                <p:cTn id="71" presetID="9" presetClass="emph" presetSubtype="0" grpId="1" nodeType="withEffect">
                                  <p:stCondLst>
                                    <p:cond delay="0"/>
                                  </p:stCondLst>
                                  <p:childTnLst>
                                    <p:set>
                                      <p:cBhvr rctx="PPT">
                                        <p:cTn id="72" dur="indefinite"/>
                                        <p:tgtEl>
                                          <p:spTgt spid="47"/>
                                        </p:tgtEl>
                                        <p:attrNameLst>
                                          <p:attrName>style.opacity</p:attrName>
                                        </p:attrNameLst>
                                      </p:cBhvr>
                                      <p:to>
                                        <p:strVal val="0.25"/>
                                      </p:to>
                                    </p:set>
                                    <p:animEffect filter="image" prLst="opacity: 0.25">
                                      <p:cBhvr rctx="IE">
                                        <p:cTn id="73" dur="indefinite"/>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25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250"/>
                                        <p:tgtEl>
                                          <p:spTgt spid="65"/>
                                        </p:tgtEl>
                                      </p:cBhvr>
                                    </p:animEffect>
                                  </p:childTnLst>
                                </p:cTn>
                              </p:par>
                              <p:par>
                                <p:cTn id="84" presetID="9" presetClass="emph" presetSubtype="0" grpId="1" nodeType="withEffect">
                                  <p:stCondLst>
                                    <p:cond delay="0"/>
                                  </p:stCondLst>
                                  <p:childTnLst>
                                    <p:set>
                                      <p:cBhvr rctx="PPT">
                                        <p:cTn id="85" dur="indefinite"/>
                                        <p:tgtEl>
                                          <p:spTgt spid="63"/>
                                        </p:tgtEl>
                                        <p:attrNameLst>
                                          <p:attrName>style.opacity</p:attrName>
                                        </p:attrNameLst>
                                      </p:cBhvr>
                                      <p:to>
                                        <p:strVal val="0.5"/>
                                      </p:to>
                                    </p:set>
                                    <p:animEffect filter="image" prLst="opacity: 0.5">
                                      <p:cBhvr rctx="IE">
                                        <p:cTn id="86" dur="indefinite"/>
                                        <p:tgtEl>
                                          <p:spTgt spid="63"/>
                                        </p:tgtEl>
                                      </p:cBhvr>
                                    </p:animEffect>
                                  </p:childTnLst>
                                </p:cTn>
                              </p:par>
                              <p:par>
                                <p:cTn id="87" presetID="9" presetClass="emph" presetSubtype="0" grpId="1" nodeType="withEffect">
                                  <p:stCondLst>
                                    <p:cond delay="0"/>
                                  </p:stCondLst>
                                  <p:childTnLst>
                                    <p:set>
                                      <p:cBhvr rctx="PPT">
                                        <p:cTn id="88" dur="indefinite"/>
                                        <p:tgtEl>
                                          <p:spTgt spid="54"/>
                                        </p:tgtEl>
                                        <p:attrNameLst>
                                          <p:attrName>style.opacity</p:attrName>
                                        </p:attrNameLst>
                                      </p:cBhvr>
                                      <p:to>
                                        <p:strVal val="0.5"/>
                                      </p:to>
                                    </p:set>
                                    <p:animEffect filter="image" prLst="opacity: 0.5">
                                      <p:cBhvr rctx="IE">
                                        <p:cTn id="89" dur="indefinite"/>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25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P spid="4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106</a:t>
            </a:fld>
            <a:endParaRPr lang="en-US" dirty="0"/>
          </a:p>
        </p:txBody>
      </p:sp>
      <p:sp>
        <p:nvSpPr>
          <p:cNvPr id="4" name="Title 3"/>
          <p:cNvSpPr>
            <a:spLocks noGrp="1"/>
          </p:cNvSpPr>
          <p:nvPr>
            <p:ph type="title"/>
          </p:nvPr>
        </p:nvSpPr>
        <p:spPr/>
        <p:txBody>
          <a:bodyPr>
            <a:normAutofit/>
          </a:bodyPr>
          <a:lstStyle/>
          <a:p>
            <a:r>
              <a:rPr lang="en-US" dirty="0"/>
              <a:t>Group </a:t>
            </a:r>
            <a:r>
              <a:rPr lang="en-US" dirty="0" smtClean="0"/>
              <a:t>Questions</a:t>
            </a:r>
            <a:endParaRPr lang="en-US" dirty="0"/>
          </a:p>
        </p:txBody>
      </p:sp>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4294967295"/>
          </p:nvPr>
        </p:nvSpPr>
        <p:spPr>
          <a:xfrm>
            <a:off x="457200" y="1423116"/>
            <a:ext cx="8439150" cy="3067050"/>
          </a:xfrm>
        </p:spPr>
        <p:txBody>
          <a:bodyPr>
            <a:normAutofit/>
          </a:bodyPr>
          <a:lstStyle/>
          <a:p>
            <a:pPr marL="0" indent="0">
              <a:lnSpc>
                <a:spcPct val="100000"/>
              </a:lnSpc>
              <a:spcBef>
                <a:spcPts val="3600"/>
              </a:spcBef>
              <a:spcAft>
                <a:spcPts val="0"/>
              </a:spcAft>
              <a:buClr>
                <a:schemeClr val="accent1">
                  <a:lumMod val="75000"/>
                </a:schemeClr>
              </a:buClr>
              <a:buNone/>
            </a:pPr>
            <a:r>
              <a:rPr lang="en-US" sz="2400" dirty="0" smtClean="0"/>
              <a:t>If the Cancel is Rejected, </a:t>
            </a:r>
            <a:r>
              <a:rPr lang="en-US" sz="2400" dirty="0"/>
              <a:t>who is the REP of Record</a:t>
            </a:r>
            <a:r>
              <a:rPr lang="en-US" sz="2400" dirty="0" smtClean="0"/>
              <a:t>?</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COWBOYS ENERGY</a:t>
            </a:r>
            <a:endParaRPr lang="en-US" sz="2400" b="1" dirty="0">
              <a:solidFill>
                <a:schemeClr val="accent1">
                  <a:lumMod val="75000"/>
                </a:schemeClr>
              </a:solidFill>
            </a:endParaRPr>
          </a:p>
          <a:p>
            <a:pPr marL="0" indent="0">
              <a:lnSpc>
                <a:spcPct val="100000"/>
              </a:lnSpc>
              <a:spcBef>
                <a:spcPts val="3600"/>
              </a:spcBef>
              <a:spcAft>
                <a:spcPts val="0"/>
              </a:spcAft>
              <a:buClr>
                <a:schemeClr val="accent1">
                  <a:lumMod val="75000"/>
                </a:schemeClr>
              </a:buClr>
              <a:buNone/>
            </a:pPr>
            <a:r>
              <a:rPr lang="en-US" sz="2400" dirty="0" smtClean="0"/>
              <a:t>BONUS: What </a:t>
            </a:r>
            <a:r>
              <a:rPr lang="en-US" sz="2400" dirty="0"/>
              <a:t>is the </a:t>
            </a:r>
            <a:r>
              <a:rPr lang="en-US" sz="2400" dirty="0" smtClean="0"/>
              <a:t>end result if the Cancel is Rejected?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Gain</a:t>
            </a:r>
            <a:endParaRPr lang="en-US" sz="2400" b="1" dirty="0">
              <a:solidFill>
                <a:schemeClr val="accent1">
                  <a:lumMod val="75000"/>
                </a:schemeClr>
              </a:solidFill>
            </a:endParaRPr>
          </a:p>
        </p:txBody>
      </p:sp>
      <p:sp>
        <p:nvSpPr>
          <p:cNvPr id="7" name="Rectangle 6"/>
          <p:cNvSpPr/>
          <p:nvPr/>
        </p:nvSpPr>
        <p:spPr>
          <a:xfrm>
            <a:off x="3166856" y="2065714"/>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5420" y="3729864"/>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17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107</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r>
              <a:rPr lang="en-US" sz="2400" b="1" i="1" dirty="0" smtClean="0">
                <a:solidFill>
                  <a:schemeClr val="accent1">
                    <a:lumMod val="75000"/>
                  </a:schemeClr>
                </a:solidFill>
              </a:rPr>
              <a:t>!</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108</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029200"/>
          </a:xfrm>
        </p:spPr>
        <p:txBody>
          <a:bodyPr>
            <a:normAutofit/>
          </a:bodyPr>
          <a:lstStyle/>
          <a:p>
            <a:pPr marL="0" indent="0" hangingPunct="0">
              <a:buNone/>
            </a:pPr>
            <a:r>
              <a:rPr lang="en-US" sz="2200" dirty="0"/>
              <a:t>Texas Standard Electronic Transaction (</a:t>
            </a:r>
            <a:r>
              <a:rPr lang="en-US" sz="2200" dirty="0" smtClean="0"/>
              <a:t>TX </a:t>
            </a:r>
            <a:r>
              <a:rPr lang="en-US" sz="2200" dirty="0"/>
              <a:t>SET) Working Group:</a:t>
            </a:r>
          </a:p>
          <a:p>
            <a:pPr hangingPunct="0"/>
            <a:r>
              <a:rPr lang="en-US" sz="2000" b="1" dirty="0"/>
              <a:t>R</a:t>
            </a:r>
            <a:r>
              <a:rPr lang="en-US" sz="1700" b="1" dirty="0"/>
              <a:t>eports</a:t>
            </a:r>
            <a:r>
              <a:rPr lang="en-US" sz="1700" dirty="0"/>
              <a:t> to the Retail Market Subcommittee (RMS</a:t>
            </a:r>
            <a:r>
              <a:rPr lang="en-US" sz="1700" dirty="0" smtClean="0"/>
              <a:t>)</a:t>
            </a:r>
            <a:endParaRPr lang="en-US" sz="1700" dirty="0"/>
          </a:p>
          <a:p>
            <a:pPr hangingPunct="0"/>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r>
              <a:rPr lang="en-US" sz="2000" b="1" dirty="0"/>
              <a:t>M</a:t>
            </a:r>
            <a:r>
              <a:rPr lang="en-US" sz="1700" b="1" dirty="0"/>
              <a:t>aintains</a:t>
            </a:r>
            <a:r>
              <a:rPr lang="en-US" sz="1700" dirty="0"/>
              <a:t> the Texas SET Implementation Guides and the Texas Market Test Plan </a:t>
            </a:r>
            <a:r>
              <a:rPr lang="en-US" sz="1700" dirty="0" smtClean="0"/>
              <a:t>Guide</a:t>
            </a:r>
            <a:endParaRPr lang="en-US" sz="1700" dirty="0"/>
          </a:p>
          <a:p>
            <a:pPr hangingPunct="0"/>
            <a:r>
              <a:rPr lang="en-US" sz="2000" b="1" dirty="0"/>
              <a:t>C</a:t>
            </a:r>
            <a:r>
              <a:rPr lang="en-US" sz="1700" b="1" dirty="0"/>
              <a:t>ollaborates</a:t>
            </a:r>
            <a:r>
              <a:rPr lang="en-US" sz="1700" dirty="0"/>
              <a:t> with other Working Groups and Taskforces as directed by </a:t>
            </a:r>
            <a:r>
              <a:rPr lang="en-US" sz="1700" dirty="0" smtClean="0"/>
              <a:t>RMS</a:t>
            </a:r>
            <a:endParaRPr lang="en-US" sz="1700" dirty="0"/>
          </a:p>
          <a:p>
            <a:pPr hangingPunct="0"/>
            <a:r>
              <a:rPr lang="en-US" sz="1700" dirty="0">
                <a:hlinkClick r:id="rId3"/>
              </a:rPr>
              <a:t>http://</a:t>
            </a:r>
            <a:r>
              <a:rPr lang="en-US" sz="1700" dirty="0" smtClean="0">
                <a:hlinkClick r:id="rId3"/>
              </a:rPr>
              <a:t>ercot.com/committee/txset</a:t>
            </a:r>
            <a:endParaRPr lang="en-US" sz="1700" dirty="0"/>
          </a:p>
        </p:txBody>
      </p:sp>
      <p:grpSp>
        <p:nvGrpSpPr>
          <p:cNvPr id="6" name="Group 5"/>
          <p:cNvGrpSpPr/>
          <p:nvPr/>
        </p:nvGrpSpPr>
        <p:grpSpPr>
          <a:xfrm>
            <a:off x="6096000" y="2514603"/>
            <a:ext cx="2903470" cy="3124197"/>
            <a:chOff x="5562599" y="3586552"/>
            <a:chExt cx="3208269" cy="291297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3657598"/>
              <a:ext cx="3208269" cy="2841927"/>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
        <p:nvSpPr>
          <p:cNvPr id="4" name="Date Placeholder 3"/>
          <p:cNvSpPr>
            <a:spLocks noGrp="1"/>
          </p:cNvSpPr>
          <p:nvPr>
            <p:ph type="dt" sz="half" idx="10"/>
          </p:nvPr>
        </p:nvSpPr>
        <p:spPr/>
        <p:txBody>
          <a:bodyPr/>
          <a:lstStyle/>
          <a:p>
            <a:fld id="{8CC00031-65A2-4224-B09E-C5CEBB03A378}"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109</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b="1" dirty="0" smtClean="0">
                <a:solidFill>
                  <a:schemeClr val="accent2">
                    <a:lumMod val="75000"/>
                  </a:schemeClr>
                </a:solidFill>
              </a:rPr>
              <a:t>N</a:t>
            </a:r>
            <a:r>
              <a:rPr lang="en-US" sz="2800" dirty="0" smtClean="0">
                <a:solidFill>
                  <a:schemeClr val="tx1">
                    <a:lumMod val="75000"/>
                    <a:lumOff val="25000"/>
                  </a:schemeClr>
                </a:solidFill>
              </a:rPr>
              <a:t>orth </a:t>
            </a:r>
            <a:r>
              <a:rPr lang="en-US" sz="2800" b="1" dirty="0" smtClean="0">
                <a:solidFill>
                  <a:schemeClr val="accent2">
                    <a:lumMod val="75000"/>
                  </a:schemeClr>
                </a:solidFill>
              </a:rPr>
              <a:t>A</a:t>
            </a:r>
            <a:r>
              <a:rPr lang="en-US" sz="2800" dirty="0" smtClean="0">
                <a:solidFill>
                  <a:schemeClr val="tx1">
                    <a:lumMod val="75000"/>
                    <a:lumOff val="25000"/>
                  </a:schemeClr>
                </a:solidFill>
              </a:rPr>
              <a:t>merican </a:t>
            </a:r>
            <a:r>
              <a:rPr lang="en-US" sz="2800" b="1" dirty="0" smtClean="0">
                <a:solidFill>
                  <a:schemeClr val="accent2">
                    <a:lumMod val="75000"/>
                  </a:schemeClr>
                </a:solidFill>
              </a:rPr>
              <a:t>E</a:t>
            </a:r>
            <a:r>
              <a:rPr lang="en-US" sz="2800" dirty="0" smtClean="0">
                <a:solidFill>
                  <a:schemeClr val="tx1">
                    <a:lumMod val="75000"/>
                    <a:lumOff val="25000"/>
                  </a:schemeClr>
                </a:solidFill>
              </a:rPr>
              <a:t>nergy </a:t>
            </a:r>
            <a:r>
              <a:rPr lang="en-US" sz="2800" b="1" dirty="0" smtClean="0">
                <a:solidFill>
                  <a:schemeClr val="accent2">
                    <a:lumMod val="75000"/>
                  </a:schemeClr>
                </a:solidFill>
              </a:rPr>
              <a:t>S</a:t>
            </a:r>
            <a:r>
              <a:rPr lang="en-US" sz="2800" dirty="0" smtClean="0">
                <a:solidFill>
                  <a:schemeClr val="tx1">
                    <a:lumMod val="75000"/>
                    <a:lumOff val="25000"/>
                  </a:schemeClr>
                </a:solidFill>
              </a:rPr>
              <a:t>tandards </a:t>
            </a:r>
            <a:r>
              <a:rPr lang="en-US" sz="2800" b="1" dirty="0" smtClean="0">
                <a:solidFill>
                  <a:schemeClr val="accent2">
                    <a:lumMod val="75000"/>
                  </a:schemeClr>
                </a:solidFill>
              </a:rPr>
              <a:t>B</a:t>
            </a:r>
            <a:r>
              <a:rPr lang="en-US" sz="2800" dirty="0" smtClean="0">
                <a:solidFill>
                  <a:schemeClr val="tx1">
                    <a:lumMod val="75000"/>
                    <a:lumOff val="25000"/>
                  </a:schemeClr>
                </a:solidFill>
              </a:rPr>
              <a:t>oard </a:t>
            </a:r>
          </a:p>
          <a:p>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D</a:t>
            </a:r>
            <a:r>
              <a:rPr lang="en-US" sz="2800" dirty="0" smtClean="0">
                <a:solidFill>
                  <a:schemeClr val="tx1">
                    <a:lumMod val="75000"/>
                    <a:lumOff val="25000"/>
                  </a:schemeClr>
                </a:solidFill>
              </a:rPr>
              <a:t>elivery </a:t>
            </a:r>
            <a:r>
              <a:rPr lang="en-US" sz="2800" b="1" dirty="0" smtClean="0">
                <a:solidFill>
                  <a:schemeClr val="accent2">
                    <a:lumMod val="75000"/>
                  </a:schemeClr>
                </a:solidFill>
              </a:rPr>
              <a:t>M</a:t>
            </a:r>
            <a:r>
              <a:rPr lang="en-US" sz="2800" dirty="0" smtClean="0">
                <a:solidFill>
                  <a:schemeClr val="tx1">
                    <a:lumMod val="75000"/>
                    <a:lumOff val="25000"/>
                  </a:schemeClr>
                </a:solidFill>
              </a:rPr>
              <a:t>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3/7/2019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110</a:t>
            </a:fld>
            <a:endParaRPr lang="en-US" dirty="0"/>
          </a:p>
        </p:txBody>
      </p:sp>
    </p:spTree>
    <p:custDataLst>
      <p:tags r:id="rId1"/>
    </p:custDataLst>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3416320"/>
          </a:xfrm>
          <a:prstGeom prst="rect">
            <a:avLst/>
          </a:prstGeom>
          <a:noFill/>
        </p:spPr>
        <p:txBody>
          <a:bodyPr wrap="square" rtlCol="0">
            <a:spAutoFit/>
          </a:bodyPr>
          <a:lstStyle/>
          <a:p>
            <a:r>
              <a:rPr lang="en-US" sz="2400" dirty="0" smtClean="0">
                <a:solidFill>
                  <a:schemeClr val="tx1">
                    <a:lumMod val="75000"/>
                    <a:lumOff val="25000"/>
                  </a:schemeClr>
                </a:solidFill>
              </a:rPr>
              <a:t>Flight Testing:</a:t>
            </a:r>
          </a:p>
          <a:p>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All retail Market </a:t>
            </a:r>
            <a:r>
              <a:rPr lang="en-US" sz="2400" dirty="0">
                <a:solidFill>
                  <a:schemeClr val="tx1">
                    <a:lumMod val="75000"/>
                    <a:lumOff val="25000"/>
                  </a:schemeClr>
                </a:solidFill>
              </a:rPr>
              <a:t>P</a:t>
            </a:r>
            <a:r>
              <a:rPr lang="en-US" sz="24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Three </a:t>
            </a:r>
            <a:r>
              <a:rPr lang="en-US" sz="2400" dirty="0">
                <a:solidFill>
                  <a:schemeClr val="tx1">
                    <a:lumMod val="75000"/>
                    <a:lumOff val="25000"/>
                  </a:schemeClr>
                </a:solidFill>
              </a:rPr>
              <a:t>Market flights </a:t>
            </a:r>
            <a:r>
              <a:rPr lang="en-US" sz="24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End to End test scripts (</a:t>
            </a:r>
            <a:r>
              <a:rPr lang="en-US" sz="2400" dirty="0" err="1" smtClean="0">
                <a:solidFill>
                  <a:schemeClr val="tx1">
                    <a:lumMod val="75000"/>
                    <a:lumOff val="25000"/>
                  </a:schemeClr>
                </a:solidFill>
              </a:rPr>
              <a:t>i.e</a:t>
            </a:r>
            <a:r>
              <a:rPr lang="en-US" sz="24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111</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112</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533400" y="1828800"/>
            <a:ext cx="7239000" cy="2308324"/>
          </a:xfrm>
          <a:prstGeom prst="rect">
            <a:avLst/>
          </a:prstGeom>
        </p:spPr>
        <p:txBody>
          <a:bodyPr wrap="square">
            <a:spAutoFit/>
          </a:bodyPr>
          <a:lstStyle/>
          <a:p>
            <a:pPr marL="0" lvl="1"/>
            <a:r>
              <a:rPr lang="en-US" sz="2400" dirty="0">
                <a:solidFill>
                  <a:schemeClr val="tx1">
                    <a:lumMod val="75000"/>
                    <a:lumOff val="25000"/>
                  </a:schemeClr>
                </a:solidFill>
              </a:rPr>
              <a:t>Governed by Texas Market Test Plan:</a:t>
            </a:r>
          </a:p>
          <a:p>
            <a:pPr marL="0" lvl="1"/>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smtClean="0">
                <a:solidFill>
                  <a:schemeClr val="tx1">
                    <a:lumMod val="75000"/>
                    <a:lumOff val="25000"/>
                  </a:schemeClr>
                </a:solidFill>
              </a:rPr>
              <a:t>Maintained </a:t>
            </a:r>
            <a:r>
              <a:rPr lang="en-US" sz="2400" dirty="0">
                <a:solidFill>
                  <a:schemeClr val="tx1">
                    <a:lumMod val="75000"/>
                    <a:lumOff val="25000"/>
                  </a:schemeClr>
                </a:solidFill>
              </a:rPr>
              <a:t>by TX SET working group</a:t>
            </a:r>
          </a:p>
          <a:p>
            <a:pPr marL="800100" lvl="1" indent="-342900">
              <a:buFont typeface="Arial" panose="020B0604020202020204" pitchFamily="34" charset="0"/>
              <a:buChar char="•"/>
            </a:pPr>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3"/>
              </a:rPr>
              <a:t>http://</a:t>
            </a:r>
            <a:r>
              <a:rPr lang="en-US" dirty="0" smtClean="0">
                <a:hlinkClick r:id="rId3"/>
              </a:rPr>
              <a:t>lists.ercot.com</a:t>
            </a:r>
            <a:endParaRPr lang="en-US" dirty="0"/>
          </a:p>
        </p:txBody>
      </p:sp>
      <p:pic>
        <p:nvPicPr>
          <p:cNvPr id="7" name="Picture 6"/>
          <p:cNvPicPr>
            <a:picLocks noChangeAspect="1"/>
          </p:cNvPicPr>
          <p:nvPr/>
        </p:nvPicPr>
        <p:blipFill rotWithShape="1">
          <a:blip r:embed="rId4"/>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113</a:t>
            </a:fld>
            <a:endParaRPr lang="en-US" dirty="0"/>
          </a:p>
        </p:txBody>
      </p:sp>
    </p:spTree>
    <p:custDataLst>
      <p:tags r:id="rId1"/>
    </p:custDataLst>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114</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r>
              <a:rPr lang="en-US" sz="2400" dirty="0"/>
              <a:t/>
            </a:r>
            <a:br>
              <a:rPr lang="en-US" sz="2400" dirty="0"/>
            </a:br>
            <a:r>
              <a:rPr lang="en-US" sz="2400" dirty="0" smtClean="0">
                <a:solidFill>
                  <a:schemeClr val="accent1">
                    <a:lumMod val="75000"/>
                  </a:schemeClr>
                </a:solidFill>
                <a:hlinkClick r:id="rId3"/>
              </a:rPr>
              <a:t>Clientservices@ercot.com</a:t>
            </a:r>
            <a:endParaRPr lang="en-US" sz="2400" dirty="0" smtClean="0">
              <a:solidFill>
                <a:schemeClr val="accent1">
                  <a:lumMod val="75000"/>
                </a:schemeClr>
              </a:solidFill>
            </a:endParaRPr>
          </a:p>
          <a:p>
            <a:r>
              <a:rPr lang="en-US" sz="2400" dirty="0" smtClean="0"/>
              <a:t> </a:t>
            </a:r>
            <a:endParaRPr lang="en-US" sz="2400" dirty="0"/>
          </a:p>
          <a:p>
            <a:r>
              <a:rPr lang="en-US" sz="2400" dirty="0">
                <a:solidFill>
                  <a:schemeClr val="tx1">
                    <a:lumMod val="75000"/>
                    <a:lumOff val="25000"/>
                  </a:schemeClr>
                </a:solidFill>
              </a:rPr>
              <a:t>ERCOT Mailing Lists</a:t>
            </a:r>
            <a:r>
              <a:rPr lang="en-US" sz="2400" dirty="0"/>
              <a:t/>
            </a:r>
            <a:br>
              <a:rPr lang="en-US" sz="2400" dirty="0"/>
            </a:br>
            <a:r>
              <a:rPr lang="en-US" sz="2400" dirty="0">
                <a:hlinkClick r:id="rId4"/>
              </a:rPr>
              <a:t>http://lists.ercot.com</a:t>
            </a:r>
            <a:r>
              <a:rPr lang="en-US" sz="2400" dirty="0" smtClean="0">
                <a:hlinkClick r:id="rId4"/>
              </a:rPr>
              <a:t>/</a:t>
            </a:r>
            <a:endParaRPr lang="en-US" sz="2400" dirty="0" smtClean="0"/>
          </a:p>
          <a:p>
            <a:endParaRPr lang="en-US" sz="2400" dirty="0"/>
          </a:p>
          <a:p>
            <a:r>
              <a:rPr lang="en-US" sz="2400" dirty="0">
                <a:solidFill>
                  <a:schemeClr val="tx1">
                    <a:lumMod val="75000"/>
                    <a:lumOff val="25000"/>
                  </a:schemeClr>
                </a:solidFill>
              </a:rPr>
              <a:t>ERCOT Nodal Market Protocols</a:t>
            </a:r>
            <a:r>
              <a:rPr lang="en-US" sz="2400" dirty="0"/>
              <a:t/>
            </a:r>
            <a:br>
              <a:rPr lang="en-US" sz="2400" dirty="0"/>
            </a:br>
            <a:r>
              <a:rPr lang="en-US" sz="2400" dirty="0">
                <a:hlinkClick r:id="rId5"/>
              </a:rPr>
              <a:t>http://www.ercot.com/mktrules/nprotocols</a:t>
            </a:r>
            <a:r>
              <a:rPr lang="en-US" sz="2400" dirty="0" smtClean="0">
                <a:hlinkClick r:id="rId5"/>
              </a:rPr>
              <a:t>/</a:t>
            </a:r>
          </a:p>
          <a:p>
            <a:r>
              <a:rPr lang="en-US" sz="2400" dirty="0" smtClean="0">
                <a:hlinkClick r:id="rId5"/>
              </a:rPr>
              <a:t> </a:t>
            </a:r>
            <a:endParaRPr lang="en-US" sz="2400" dirty="0"/>
          </a:p>
          <a:p>
            <a:r>
              <a:rPr lang="en-US" sz="2400" dirty="0">
                <a:solidFill>
                  <a:schemeClr val="tx1">
                    <a:lumMod val="75000"/>
                    <a:lumOff val="25000"/>
                  </a:schemeClr>
                </a:solidFill>
              </a:rPr>
              <a:t>ERCOT Training</a:t>
            </a:r>
            <a:r>
              <a:rPr lang="en-US" sz="2400" dirty="0"/>
              <a:t/>
            </a:r>
            <a:br>
              <a:rPr lang="en-US" sz="2400" dirty="0"/>
            </a:br>
            <a:r>
              <a:rPr lang="en-US" sz="2400" dirty="0">
                <a:hlinkClick r:id="rId6"/>
              </a:rPr>
              <a:t>http://www.ercot.com/services/training</a:t>
            </a:r>
            <a:r>
              <a:rPr lang="en-US" sz="2400" dirty="0" smtClean="0">
                <a:hlinkClick r:id="rId6"/>
              </a:rPr>
              <a:t>/</a:t>
            </a:r>
          </a:p>
          <a:p>
            <a:r>
              <a:rPr lang="en-US" sz="2400" dirty="0" smtClean="0">
                <a:hlinkClick r:id="rId6"/>
              </a:rPr>
              <a:t> </a:t>
            </a:r>
            <a:endParaRPr lang="en-US" sz="2400" dirty="0"/>
          </a:p>
          <a:p>
            <a:r>
              <a:rPr lang="en-US" sz="2400" dirty="0">
                <a:solidFill>
                  <a:schemeClr val="tx1">
                    <a:lumMod val="75000"/>
                    <a:lumOff val="25000"/>
                  </a:schemeClr>
                </a:solidFill>
              </a:rPr>
              <a:t>Market Education Contact</a:t>
            </a:r>
            <a:r>
              <a:rPr lang="en-US" sz="2400" dirty="0"/>
              <a:t/>
            </a:r>
            <a:br>
              <a:rPr lang="en-US" sz="2400" dirty="0"/>
            </a:br>
            <a:r>
              <a:rPr lang="en-US" sz="2400" dirty="0">
                <a:hlinkClick r:id="rId7"/>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115</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802682890"/>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 xmlns:a16="http://schemas.microsoft.com/office/drawing/2014/main" val="20000"/>
                    </a:ext>
                  </a:extLst>
                </a:gridCol>
                <a:gridCol w="4540069">
                  <a:extLst>
                    <a:ext uri="{9D8B030D-6E8A-4147-A177-3AD203B41FA5}">
                      <a16:colId xmlns="" xmlns:a16="http://schemas.microsoft.com/office/drawing/2014/main"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Web Link To Documentation </a:t>
                      </a:r>
                    </a:p>
                  </a:txBody>
                  <a:tcPr marT="91440" marB="91440" anchor="ctr"/>
                </a:tc>
                <a:tc>
                  <a:txBody>
                    <a:bodyPr/>
                    <a:lstStyle/>
                    <a:p>
                      <a:r>
                        <a:rPr lang="en-US" sz="1400" b="1" dirty="0">
                          <a:solidFill>
                            <a:schemeClr val="tx1">
                              <a:lumMod val="75000"/>
                              <a:lumOff val="25000"/>
                            </a:schemeClr>
                          </a:solidFill>
                        </a:rPr>
                        <a:t>Description</a:t>
                      </a:r>
                    </a:p>
                  </a:txBody>
                  <a:tcPr marT="91440" marB="91440" anchor="ctr"/>
                </a:tc>
                <a:extLst>
                  <a:ext uri="{0D108BD9-81ED-4DB2-BD59-A6C34878D82A}">
                    <a16:rowId xmlns="" xmlns:a16="http://schemas.microsoft.com/office/drawing/2014/main"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for rules affecting the competitive retail electric market in Texas.</a:t>
                      </a:r>
                      <a:endParaRPr lang="en-US" sz="1050" b="0"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lumMod val="75000"/>
                              <a:lumOff val="25000"/>
                            </a:schemeClr>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lumMod val="75000"/>
                            <a:lumOff val="25000"/>
                          </a:schemeClr>
                        </a:solidFill>
                      </a:endParaRPr>
                    </a:p>
                  </a:txBody>
                  <a:tcPr marT="91440" marB="91440" anchor="ctr"/>
                </a:tc>
                <a:extLst>
                  <a:ext uri="{0D108BD9-81ED-4DB2-BD59-A6C34878D82A}">
                    <a16:rowId xmlns=""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116</a:t>
            </a:fld>
            <a:endParaRPr lang="en-US" dirty="0"/>
          </a:p>
        </p:txBody>
      </p:sp>
    </p:spTree>
    <p:custDataLst>
      <p:tags r:id="rId1"/>
    </p:custDataLst>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49363591"/>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 xmlns:a16="http://schemas.microsoft.com/office/drawing/2014/main" val="20000"/>
                    </a:ext>
                  </a:extLst>
                </a:gridCol>
                <a:gridCol w="4282060">
                  <a:extLst>
                    <a:ext uri="{9D8B030D-6E8A-4147-A177-3AD203B41FA5}">
                      <a16:colId xmlns=""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117</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132697699"/>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 xmlns:a16="http://schemas.microsoft.com/office/drawing/2014/main" val="20000"/>
                    </a:ext>
                  </a:extLst>
                </a:gridCol>
                <a:gridCol w="4508811">
                  <a:extLst>
                    <a:ext uri="{9D8B030D-6E8A-4147-A177-3AD203B41FA5}">
                      <a16:colId xmlns=""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3"/>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4"/>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6"/>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118</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188720"/>
            <a:ext cx="8623300" cy="3775166"/>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r>
              <a:rPr lang="en-US" sz="1800" dirty="0" smtClean="0"/>
              <a:t>:</a:t>
            </a:r>
            <a:endParaRPr lang="en-US" sz="1800" dirty="0"/>
          </a:p>
          <a:p>
            <a:pPr lvl="1">
              <a:buFont typeface="Arial" panose="020B0604020202020204" pitchFamily="34" charset="0"/>
              <a:buChar char="•"/>
            </a:pPr>
            <a:r>
              <a:rPr lang="en-US" sz="1200" b="1" dirty="0"/>
              <a:t>PUCT Substantive Rule §25.493 Acquisition and Transfer of Customers from one Retail Electric Provider to Another</a:t>
            </a:r>
          </a:p>
          <a:p>
            <a:pPr lvl="1">
              <a:buFont typeface="Arial" panose="020B0604020202020204" pitchFamily="34" charset="0"/>
              <a:buChar char="•"/>
            </a:pPr>
            <a:r>
              <a:rPr lang="en-US" sz="1200" b="1" dirty="0"/>
              <a:t>PUCT Substantive Rule §25.480 Bill Payment and Adjustments</a:t>
            </a:r>
          </a:p>
          <a:p>
            <a:pPr lvl="1">
              <a:buFont typeface="Arial" panose="020B0604020202020204" pitchFamily="34" charset="0"/>
              <a:buChar char="•"/>
            </a:pPr>
            <a:r>
              <a:rPr lang="en-US" sz="1200" b="1" dirty="0"/>
              <a:t>PUCT Substantive Rule §25.483 Disconnection of Service</a:t>
            </a:r>
          </a:p>
          <a:p>
            <a:pPr lvl="1">
              <a:buFont typeface="Arial" panose="020B0604020202020204" pitchFamily="34" charset="0"/>
              <a:buChar char="•"/>
            </a:pPr>
            <a:r>
              <a:rPr lang="en-US" sz="1200" b="1" dirty="0"/>
              <a:t>PUCT Substantive Rule §25.497 Critical Care Customers</a:t>
            </a:r>
          </a:p>
          <a:p>
            <a:pPr lvl="1">
              <a:buFont typeface="Arial" panose="020B0604020202020204" pitchFamily="34" charset="0"/>
              <a:buChar char="•"/>
            </a:pPr>
            <a:r>
              <a:rPr lang="en-US" sz="12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200" b="1" dirty="0"/>
              <a:t>PUCT PROJECT 34610 Implementation Project Relating to Advanced Metering</a:t>
            </a:r>
          </a:p>
          <a:p>
            <a:pPr lvl="1">
              <a:buFont typeface="Arial" panose="020B0604020202020204" pitchFamily="34" charset="0"/>
              <a:buChar char="•"/>
            </a:pPr>
            <a:r>
              <a:rPr lang="en-US" sz="1200" b="1" dirty="0"/>
              <a:t>Outstanding Change Controls identified and recommended by the Texas SET Working Group</a:t>
            </a:r>
          </a:p>
          <a:p>
            <a:pPr lvl="1">
              <a:buFont typeface="Arial" panose="020B0604020202020204" pitchFamily="34" charset="0"/>
              <a:buChar char="•"/>
            </a:pPr>
            <a:r>
              <a:rPr lang="en-US" sz="1200" b="1" dirty="0">
                <a:hlinkClick r:id="rId3"/>
              </a:rPr>
              <a:t>http://ercot.com/mktrules/guides/txset/current</a:t>
            </a:r>
            <a:r>
              <a:rPr lang="en-US" sz="1200" b="1" dirty="0"/>
              <a:t> </a:t>
            </a:r>
            <a:endParaRPr lang="en-US" sz="1700" dirty="0"/>
          </a:p>
        </p:txBody>
      </p:sp>
      <p:pic>
        <p:nvPicPr>
          <p:cNvPr id="6" name="Picture 5">
            <a:extLst>
              <a:ext uri="{FF2B5EF4-FFF2-40B4-BE49-F238E27FC236}">
                <a16:creationId xmlns="" xmlns:a16="http://schemas.microsoft.com/office/drawing/2014/main"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
        <p:nvSpPr>
          <p:cNvPr id="4" name="Date Placeholder 3"/>
          <p:cNvSpPr>
            <a:spLocks noGrp="1"/>
          </p:cNvSpPr>
          <p:nvPr>
            <p:ph type="dt" sz="half" idx="10"/>
          </p:nvPr>
        </p:nvSpPr>
        <p:spPr/>
        <p:txBody>
          <a:bodyPr/>
          <a:lstStyle/>
          <a:p>
            <a:fld id="{E5CC8E7E-2024-4DE4-8443-02B716A0F138}"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119</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3/7/2019</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27904583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 xmlns:a16="http://schemas.microsoft.com/office/drawing/2014/main" val="20000"/>
                    </a:ext>
                  </a:extLst>
                </a:gridCol>
                <a:gridCol w="4298466">
                  <a:extLst>
                    <a:ext uri="{9D8B030D-6E8A-4147-A177-3AD203B41FA5}">
                      <a16:colId xmlns=""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1091829">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400" b="0" i="0" kern="1200" dirty="0">
                        <a:solidFill>
                          <a:schemeClr val="tx1">
                            <a:lumMod val="75000"/>
                            <a:lumOff val="25000"/>
                          </a:schemeClr>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4"/>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42.8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19, 2016 – xls – 176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22, 2017 – zip – 31.2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120</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418986564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 xmlns:a16="http://schemas.microsoft.com/office/drawing/2014/main" val="20000"/>
                    </a:ext>
                  </a:extLst>
                </a:gridCol>
                <a:gridCol w="4300153">
                  <a:extLst>
                    <a:ext uri="{9D8B030D-6E8A-4147-A177-3AD203B41FA5}">
                      <a16:colId xmlns=""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346.7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71.6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121</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339208111"/>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 xmlns:a16="http://schemas.microsoft.com/office/drawing/2014/main" val="20000"/>
                    </a:ext>
                  </a:extLst>
                </a:gridCol>
                <a:gridCol w="4300151">
                  <a:extLst>
                    <a:ext uri="{9D8B030D-6E8A-4147-A177-3AD203B41FA5}">
                      <a16:colId xmlns="" xmlns:a16="http://schemas.microsoft.com/office/drawing/2014/main"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914400">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30.8 KB</a:t>
                      </a:r>
                      <a:r>
                        <a:rPr lang="fr-FR" sz="1400" b="0" i="0" kern="1200" dirty="0" smtClean="0">
                          <a:solidFill>
                            <a:schemeClr val="tx1">
                              <a:lumMod val="75000"/>
                              <a:lumOff val="25000"/>
                            </a:schemeClr>
                          </a:solidFill>
                          <a:effectLst/>
                          <a:latin typeface="+mn-lt"/>
                          <a:ea typeface="+mn-ea"/>
                          <a:cs typeface="+mn-cs"/>
                        </a:rPr>
                        <a:t>)</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4"/>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102.8 KB)</a:t>
                      </a:r>
                    </a:p>
                  </a:txBody>
                  <a:tcPr marT="91440" marB="91440" anchor="ctr"/>
                </a:tc>
                <a:extLst>
                  <a:ext uri="{0D108BD9-81ED-4DB2-BD59-A6C34878D82A}">
                    <a16:rowId xmlns=""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374650" y="1188720"/>
            <a:ext cx="8394700" cy="3842655"/>
          </a:xfrm>
        </p:spPr>
        <p:txBody>
          <a:bodyPr>
            <a:normAutofit/>
          </a:bodyPr>
          <a:lstStyle/>
          <a:p>
            <a:pPr>
              <a:lnSpc>
                <a:spcPct val="100000"/>
              </a:lnSpc>
            </a:pPr>
            <a:r>
              <a:rPr lang="en-US"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Register with ERCOT as a CR (a REP or an opt-in entity) or a NOIE with the form below.</a:t>
            </a:r>
          </a:p>
          <a:p>
            <a:pPr>
              <a:lnSpc>
                <a:spcPct val="100000"/>
              </a:lnSpc>
              <a:spcBef>
                <a:spcPts val="1800"/>
              </a:spcBef>
              <a:spcAft>
                <a:spcPts val="0"/>
              </a:spcAft>
            </a:pPr>
            <a:r>
              <a:rPr lang="en-US" b="1" dirty="0"/>
              <a:t>Qualification/Certification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CRs must be certified by ERCOT. Please read more about </a:t>
            </a:r>
            <a:r>
              <a:rPr lang="en-US" dirty="0">
                <a:hlinkClick r:id="rId3"/>
              </a:rPr>
              <a:t>Texas Retail Market Testing and the latest test flight</a:t>
            </a:r>
            <a:r>
              <a:rPr lang="en-US" dirty="0"/>
              <a:t>.</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REPs must also be certified by the Public Utility Commission of Texas (PUCT). More information on that certification process may be found on the PUCT website at </a:t>
            </a:r>
            <a:r>
              <a:rPr lang="en-US" dirty="0">
                <a:hlinkClick r:id="rId4"/>
              </a:rPr>
              <a:t>Retail Electric Providers Certification and </a:t>
            </a:r>
            <a:r>
              <a:rPr lang="en-US" dirty="0" smtClean="0">
                <a:hlinkClick r:id="rId4"/>
              </a:rPr>
              <a:t>Reporting</a:t>
            </a:r>
            <a:r>
              <a:rPr lang="en-US" dirty="0" smtClean="0"/>
              <a:t>.</a:t>
            </a:r>
            <a:endParaRPr lang="en-US" dirty="0"/>
          </a:p>
          <a:p>
            <a:pPr marL="742950" lvl="1" indent="-285750" hangingPunct="0">
              <a:lnSpc>
                <a:spcPct val="100000"/>
              </a:lnSpc>
              <a:spcBef>
                <a:spcPts val="600"/>
              </a:spcBef>
              <a:spcAft>
                <a:spcPts val="0"/>
              </a:spcAft>
              <a:buClr>
                <a:schemeClr val="accent1">
                  <a:lumMod val="75000"/>
                </a:schemeClr>
              </a:buClr>
              <a:buFont typeface="Arial" panose="020B0604020202020204" pitchFamily="34" charset="0"/>
              <a:buChar char="•"/>
            </a:pPr>
            <a:r>
              <a:rPr lang="en-US" sz="1800" dirty="0">
                <a:hlinkClick r:id="rId5"/>
              </a:rPr>
              <a:t>http://</a:t>
            </a:r>
            <a:r>
              <a:rPr lang="en-US" sz="1800" dirty="0" smtClean="0">
                <a:hlinkClick r:id="rId5"/>
              </a:rPr>
              <a:t>ercot.com/services/rq/lse/index.html</a:t>
            </a:r>
            <a:endParaRPr lang="en-US" sz="1700" dirty="0"/>
          </a:p>
        </p:txBody>
      </p:sp>
      <p:sp>
        <p:nvSpPr>
          <p:cNvPr id="4" name="Date Placeholder 3"/>
          <p:cNvSpPr>
            <a:spLocks noGrp="1"/>
          </p:cNvSpPr>
          <p:nvPr>
            <p:ph type="dt" sz="half" idx="10"/>
          </p:nvPr>
        </p:nvSpPr>
        <p:spPr/>
        <p:txBody>
          <a:bodyPr/>
          <a:lstStyle/>
          <a:p>
            <a:fld id="{96997FDA-1D96-4BD6-9E56-4140BBD67BF0}"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2910923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3"/>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4"/>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847173">
                <a:tc>
                  <a:txBody>
                    <a:bodyPr/>
                    <a:lstStyle/>
                    <a:p>
                      <a:pPr algn="l"/>
                      <a:r>
                        <a:rPr lang="en-US" sz="1600" b="0" i="0" kern="1200" dirty="0" smtClean="0">
                          <a:solidFill>
                            <a:schemeClr val="tx1">
                              <a:lumMod val="75000"/>
                              <a:lumOff val="25000"/>
                            </a:schemeClr>
                          </a:solidFill>
                          <a:effectLst/>
                          <a:latin typeface="+mn-lt"/>
                          <a:ea typeface="+mn-ea"/>
                          <a:cs typeface="+mn-cs"/>
                        </a:rPr>
                        <a:t>Retail </a:t>
                      </a:r>
                      <a:r>
                        <a:rPr lang="en-US" sz="1600" b="0" i="0" kern="1200" dirty="0">
                          <a:solidFill>
                            <a:schemeClr val="tx1">
                              <a:lumMod val="75000"/>
                              <a:lumOff val="25000"/>
                            </a:schemeClr>
                          </a:solidFill>
                          <a:effectLst/>
                          <a:latin typeface="+mn-lt"/>
                          <a:ea typeface="+mn-ea"/>
                          <a:cs typeface="+mn-cs"/>
                        </a:rPr>
                        <a:t>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37173849"/>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783041">
                <a:tc>
                  <a:txBody>
                    <a:bodyPr/>
                    <a:lstStyle/>
                    <a:p>
                      <a:r>
                        <a:rPr lang="en-US" sz="1600" b="0" dirty="0">
                          <a:solidFill>
                            <a:schemeClr val="tx1">
                              <a:lumMod val="75000"/>
                              <a:lumOff val="25000"/>
                            </a:schemeClr>
                          </a:solidFill>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3"/>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989065">
                <a:tc>
                  <a:txBody>
                    <a:bodyPr/>
                    <a:lstStyle/>
                    <a:p>
                      <a:pPr algn="l"/>
                      <a:r>
                        <a:rPr lang="en-US" sz="1600" b="0" i="0" kern="1200" dirty="0" smtClean="0">
                          <a:solidFill>
                            <a:schemeClr val="tx1">
                              <a:lumMod val="75000"/>
                              <a:lumOff val="25000"/>
                            </a:schemeClr>
                          </a:solidFill>
                          <a:effectLst/>
                          <a:latin typeface="+mn-lt"/>
                          <a:ea typeface="+mn-ea"/>
                          <a:cs typeface="+mn-cs"/>
                        </a:rPr>
                        <a:t>Repository </a:t>
                      </a:r>
                      <a:r>
                        <a:rPr lang="en-US" sz="1600" b="0" i="0" kern="1200" dirty="0">
                          <a:solidFill>
                            <a:schemeClr val="tx1">
                              <a:lumMod val="75000"/>
                              <a:lumOff val="25000"/>
                            </a:schemeClr>
                          </a:solidFill>
                          <a:effectLst/>
                          <a:latin typeface="+mn-lt"/>
                          <a:ea typeface="+mn-ea"/>
                          <a:cs typeface="+mn-cs"/>
                        </a:rPr>
                        <a:t>of Market Participants technical and business testing information</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1173504">
                <a:tc>
                  <a:txBody>
                    <a:bodyPr/>
                    <a:lstStyle/>
                    <a:p>
                      <a:pPr algn="l"/>
                      <a:r>
                        <a:rPr lang="en-US" sz="1600" b="0" i="0" kern="1200" dirty="0">
                          <a:solidFill>
                            <a:schemeClr val="tx1">
                              <a:lumMod val="75000"/>
                              <a:lumOff val="25000"/>
                            </a:schemeClr>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bl>
          </a:graphicData>
        </a:graphic>
      </p:graphicFrame>
      <p:pic>
        <p:nvPicPr>
          <p:cNvPr id="4" name="Picture 3">
            <a:extLst>
              <a:ext uri="{FF2B5EF4-FFF2-40B4-BE49-F238E27FC236}">
                <a16:creationId xmlns="" xmlns:a16="http://schemas.microsoft.com/office/drawing/2014/main" id="{159D95CF-06F9-488E-AE41-23F31F9C9A6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80623137"/>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944836">
                <a:tc>
                  <a:txBody>
                    <a:bodyPr/>
                    <a:lstStyle/>
                    <a:p>
                      <a:pPr algn="l"/>
                      <a:r>
                        <a:rPr lang="en-US" sz="1600" b="0" i="0" kern="1200" dirty="0" smtClean="0">
                          <a:solidFill>
                            <a:schemeClr val="tx1">
                              <a:lumMod val="75000"/>
                              <a:lumOff val="25000"/>
                            </a:schemeClr>
                          </a:solidFill>
                          <a:effectLst/>
                          <a:latin typeface="+mn-lt"/>
                          <a:ea typeface="+mn-ea"/>
                          <a:cs typeface="+mn-cs"/>
                        </a:rPr>
                        <a:t>Testing </a:t>
                      </a:r>
                      <a:r>
                        <a:rPr lang="en-US" sz="1600" b="0" i="0" kern="1200" dirty="0">
                          <a:solidFill>
                            <a:schemeClr val="tx1">
                              <a:lumMod val="75000"/>
                              <a:lumOff val="25000"/>
                            </a:schemeClr>
                          </a:solidFill>
                          <a:effectLst/>
                          <a:latin typeface="+mn-lt"/>
                          <a:ea typeface="+mn-ea"/>
                          <a:cs typeface="+mn-cs"/>
                        </a:rPr>
                        <a:t>scenarios to be executed during flight tests. Ability to download script </a:t>
                      </a:r>
                      <a:r>
                        <a:rPr lang="en-US" sz="1600" b="0" i="0" kern="1200" dirty="0" smtClean="0">
                          <a:solidFill>
                            <a:schemeClr val="tx1">
                              <a:lumMod val="75000"/>
                              <a:lumOff val="25000"/>
                            </a:schemeClr>
                          </a:solidFill>
                          <a:effectLst/>
                          <a:latin typeface="+mn-lt"/>
                          <a:ea typeface="+mn-ea"/>
                          <a:cs typeface="+mn-cs"/>
                        </a:rPr>
                        <a:t>workbook</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3"/>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Document repository</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62836714"/>
                  </a:ext>
                </a:extLst>
              </a:tr>
              <a:tr h="1186873">
                <a:tc>
                  <a:txBody>
                    <a:bodyPr/>
                    <a:lstStyle/>
                    <a:p>
                      <a:r>
                        <a:rPr lang="en-US" sz="1600" b="0" dirty="0" smtClean="0">
                          <a:solidFill>
                            <a:schemeClr val="tx1">
                              <a:lumMod val="75000"/>
                              <a:lumOff val="25000"/>
                            </a:schemeClr>
                          </a:solidFill>
                          <a:effectLst/>
                          <a:latin typeface="Arial" panose="020B0604020202020204" pitchFamily="34" charset="0"/>
                        </a:rPr>
                        <a:t>Business </a:t>
                      </a:r>
                      <a:r>
                        <a:rPr lang="en-US" sz="1600" b="0" dirty="0">
                          <a:solidFill>
                            <a:schemeClr val="tx1">
                              <a:lumMod val="75000"/>
                              <a:lumOff val="25000"/>
                            </a:schemeClr>
                          </a:solidFill>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lc="http://schemas.openxmlformats.org/drawingml/2006/lockedCanvas" xmlns:a16="http://schemas.microsoft.com/office/drawing/2014/main" xmln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smtClean="0">
                <a:solidFill>
                  <a:schemeClr val="tx1"/>
                </a:solidFill>
              </a:rPr>
              <a:t>Participants</a:t>
            </a:r>
            <a:endParaRPr lang="en-US" dirty="0"/>
          </a:p>
        </p:txBody>
      </p:sp>
      <p:graphicFrame>
        <p:nvGraphicFramePr>
          <p:cNvPr id="6" name="Diagram 5">
            <a:extLst>
              <a:ext uri="{FF2B5EF4-FFF2-40B4-BE49-F238E27FC236}">
                <a16:creationId xmlns:lc="http://schemas.openxmlformats.org/drawingml/2006/lockedCanvas" xmlns:a16="http://schemas.microsoft.com/office/drawing/2014/main" xmln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lc="http://schemas.openxmlformats.org/drawingml/2006/lockedCanvas" xmlns:a16="http://schemas.microsoft.com/office/drawing/2014/main" xmln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lc="http://schemas.openxmlformats.org/drawingml/2006/lockedCanvas" xmlns:a16="http://schemas.microsoft.com/office/drawing/2014/main" xmln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lc="http://schemas.openxmlformats.org/drawingml/2006/lockedCanvas" xmlns:a16="http://schemas.microsoft.com/office/drawing/2014/main" xmln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smtClean="0"/>
              <a:t>Protocol Disclaimer</a:t>
            </a:r>
            <a:endParaRPr lang="en-US" dirty="0"/>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a:t>
            </a:r>
            <a:r>
              <a:rPr lang="en-US" sz="2400" dirty="0" smtClean="0">
                <a:solidFill>
                  <a:schemeClr val="tx1">
                    <a:lumMod val="75000"/>
                    <a:lumOff val="25000"/>
                  </a:schemeClr>
                </a:solidFill>
              </a:rPr>
              <a:t>Retail Transaction Processing and </a:t>
            </a:r>
            <a:r>
              <a:rPr lang="en-US" sz="2400" dirty="0">
                <a:solidFill>
                  <a:schemeClr val="tx1">
                    <a:lumMod val="75000"/>
                    <a:lumOff val="25000"/>
                  </a:schemeClr>
                </a:solidFill>
              </a:rPr>
              <a:t>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3"/>
              </a:rPr>
              <a:t>http://www.ercot.com/mktrules/nprotocols/ </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3754874"/>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4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TDSP Invoice</a:t>
            </a:r>
            <a:endParaRPr lang="en-US" sz="24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 xmlns:a16="http://schemas.microsoft.com/office/drawing/2014/main"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 xmlns:a16="http://schemas.microsoft.com/office/drawing/2014/main"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 xmlns:a16="http://schemas.microsoft.com/office/drawing/2014/main"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3/7/2019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custDataLst>
      <p:tags r:id="rId1"/>
    </p:custDataLst>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3/7/2019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Appendices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dirty="0" smtClean="0">
                <a:solidFill>
                  <a:schemeClr val="tx1">
                    <a:lumMod val="75000"/>
                    <a:lumOff val="25000"/>
                  </a:schemeClr>
                </a:solidFill>
              </a:rPr>
              <a:t> </a:t>
            </a:r>
            <a:r>
              <a:rPr lang="en-US" sz="2400" i="1" dirty="0" smtClean="0">
                <a:solidFill>
                  <a:schemeClr val="tx1">
                    <a:lumMod val="75000"/>
                    <a:lumOff val="25000"/>
                  </a:schemeClr>
                </a:solidFill>
              </a:rPr>
              <a:t>ERCOT </a:t>
            </a:r>
            <a:r>
              <a:rPr lang="en-US" sz="2400" i="1" dirty="0">
                <a:solidFill>
                  <a:schemeClr val="tx1">
                    <a:lumMod val="75000"/>
                    <a:lumOff val="25000"/>
                  </a:schemeClr>
                </a:solidFill>
              </a:rPr>
              <a:t>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 xmlns:a16="http://schemas.microsoft.com/office/drawing/2014/main"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 xmlns:a16="http://schemas.microsoft.com/office/drawing/2014/main"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200" y="1371600"/>
            <a:ext cx="4356100" cy="3061063"/>
          </a:xfrm>
        </p:spPr>
        <p:txBody>
          <a:bodyPr/>
          <a:lstStyle/>
          <a:p>
            <a:pPr marL="0" indent="0" hangingPunct="0">
              <a:buNone/>
            </a:pPr>
            <a:r>
              <a:rPr lang="en-US" sz="2400" dirty="0" smtClean="0"/>
              <a:t>Texas </a:t>
            </a:r>
            <a:r>
              <a:rPr lang="en-US" sz="24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3"/>
              </a:rPr>
              <a:t>http://ercot.com/mktrules/guides/txset/sw</a:t>
            </a:r>
          </a:p>
          <a:p>
            <a:pPr marL="0" indent="0" hangingPunct="0">
              <a:buNone/>
            </a:pPr>
            <a:endParaRPr lang="en-US" sz="1700" dirty="0" smtClean="0"/>
          </a:p>
        </p:txBody>
      </p:sp>
      <p:pic>
        <p:nvPicPr>
          <p:cNvPr id="9" name="Picture 8">
            <a:extLst>
              <a:ext uri="{FF2B5EF4-FFF2-40B4-BE49-F238E27FC236}">
                <a16:creationId xmlns:a16="http://schemas.microsoft.com/office/drawing/2014/main" xmlns="" id="{0DBB8976-F471-4318-A42C-D5ADF1B3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400" dirty="0" smtClean="0"/>
              <a:t>TX SET Implementation Guides provide technical details contained </a:t>
            </a:r>
            <a:r>
              <a:rPr lang="en-US" sz="2400" dirty="0"/>
              <a:t>within the electronic transactions used in the competitive retail electric market in Texas.</a:t>
            </a:r>
          </a:p>
          <a:p>
            <a:pPr marL="0" indent="0">
              <a:buNone/>
            </a:pPr>
            <a:endParaRPr lang="en-US" dirty="0" smtClean="0"/>
          </a:p>
          <a:p>
            <a:pPr marL="0" indent="0">
              <a:buNone/>
            </a:pPr>
            <a:r>
              <a:rPr lang="en-US" dirty="0" smtClean="0"/>
              <a:t>Current </a:t>
            </a:r>
            <a:r>
              <a:rPr lang="en-US" dirty="0"/>
              <a:t>Version 4.0 </a:t>
            </a:r>
            <a:r>
              <a:rPr lang="en-US" dirty="0" smtClean="0"/>
              <a:t>supports PUC Substantive Rules and market process revisions</a:t>
            </a:r>
          </a:p>
          <a:p>
            <a:pPr marL="0" indent="0">
              <a:buNone/>
            </a:pPr>
            <a:endParaRPr lang="en-US" dirty="0">
              <a:hlinkClick r:id="rId3"/>
            </a:endParaRPr>
          </a:p>
          <a:p>
            <a:pPr marL="0" indent="0">
              <a:buNone/>
            </a:pPr>
            <a:r>
              <a:rPr lang="en-US" dirty="0" smtClean="0">
                <a:hlinkClick r:id="rId3"/>
              </a:rPr>
              <a:t>http</a:t>
            </a:r>
            <a:r>
              <a:rPr lang="en-US" dirty="0">
                <a:hlinkClick r:id="rId3"/>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32</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
        <p:nvSpPr>
          <p:cNvPr id="12" name="TextBox 11">
            <a:extLst>
              <a:ext uri="{FF2B5EF4-FFF2-40B4-BE49-F238E27FC236}">
                <a16:creationId xmlns=""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on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233"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021179" y="1251284"/>
                        <a:ext cx="3790139" cy="490533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 xmlns:a16="http://schemas.microsoft.com/office/drawing/2014/main"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a:extLst>
              <a:ext uri="{FF2B5EF4-FFF2-40B4-BE49-F238E27FC236}">
                <a16:creationId xmlns=""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3"/>
          <a:stretch>
            <a:fillRect/>
          </a:stretch>
        </p:blipFill>
        <p:spPr>
          <a:xfrm>
            <a:off x="1275838" y="1030912"/>
            <a:ext cx="6594703" cy="3946436"/>
          </a:xfrm>
          <a:prstGeom prst="rect">
            <a:avLst/>
          </a:prstGeom>
        </p:spPr>
      </p:pic>
      <p:sp>
        <p:nvSpPr>
          <p:cNvPr id="9" name="TextBox 8">
            <a:extLst>
              <a:ext uri="{FF2B5EF4-FFF2-40B4-BE49-F238E27FC236}">
                <a16:creationId xmlns=""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a:t>
            </a:r>
            <a:r>
              <a:rPr lang="en-US" sz="1600" dirty="0" smtClean="0">
                <a:solidFill>
                  <a:schemeClr val="bg1"/>
                </a:solidFill>
              </a:rPr>
              <a:t>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smtClean="0">
                <a:solidFill>
                  <a:schemeClr val="tx1">
                    <a:lumMod val="75000"/>
                    <a:lumOff val="25000"/>
                  </a:schemeClr>
                </a:solidFill>
              </a:rPr>
              <a:t>From 650_01 Implementation guide.</a:t>
            </a:r>
            <a:endParaRPr lang="en-US" sz="1100" dirty="0">
              <a:solidFill>
                <a:schemeClr val="tx1">
                  <a:lumMod val="75000"/>
                  <a:lumOff val="25000"/>
                </a:schemeClr>
              </a:solidFill>
            </a:endParaRP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D97F994-5433-4311-99AC-5A6E2E2BAC5B}"/>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B4880127-B390-4242-9DAC-821E53319481}"/>
              </a:ext>
            </a:extLst>
          </p:cNvPr>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a:extLst>
              <a:ext uri="{FF2B5EF4-FFF2-40B4-BE49-F238E27FC236}">
                <a16:creationId xmlns:a16="http://schemas.microsoft.com/office/drawing/2014/main" xmlns=""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a16="http://schemas.microsoft.com/office/drawing/2014/main" xmlns=""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a:t>
            </a:r>
            <a:r>
              <a:rPr lang="en-US" sz="2400" dirty="0" smtClean="0">
                <a:solidFill>
                  <a:schemeClr val="tx1">
                    <a:lumMod val="75000"/>
                    <a:lumOff val="25000"/>
                  </a:schemeClr>
                </a:solidFill>
              </a:rPr>
              <a:t>following:</a:t>
            </a:r>
            <a:endParaRPr lang="en-US" sz="2400" dirty="0">
              <a:solidFill>
                <a:schemeClr val="tx1">
                  <a:lumMod val="75000"/>
                  <a:lumOff val="25000"/>
                </a:schemeClr>
              </a:solidFill>
            </a:endParaRPr>
          </a:p>
          <a:p>
            <a:r>
              <a:rPr lang="en-US" sz="2000" dirty="0"/>
              <a:t> </a:t>
            </a:r>
          </a:p>
        </p:txBody>
      </p:sp>
      <p:graphicFrame>
        <p:nvGraphicFramePr>
          <p:cNvPr id="9" name="Table 8">
            <a:extLst>
              <a:ext uri="{FF2B5EF4-FFF2-40B4-BE49-F238E27FC236}">
                <a16:creationId xmlns:a16="http://schemas.microsoft.com/office/drawing/2014/main" xmlns=""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a16="http://schemas.microsoft.com/office/drawing/2014/main" xmlns="" val="3036718782"/>
                    </a:ext>
                  </a:extLst>
                </a:gridCol>
                <a:gridCol w="5662979">
                  <a:extLst>
                    <a:ext uri="{9D8B030D-6E8A-4147-A177-3AD203B41FA5}">
                      <a16:colId xmlns:a16="http://schemas.microsoft.com/office/drawing/2014/main" xmlns=""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a16="http://schemas.microsoft.com/office/drawing/2014/main" xmlns=""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a16="http://schemas.microsoft.com/office/drawing/2014/main" xmlns=""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a16="http://schemas.microsoft.com/office/drawing/2014/main" xmlns=""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a16="http://schemas.microsoft.com/office/drawing/2014/main" xmlns=""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CE741A-EDC6-46A6-9385-677A3AB9513C}"/>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7237FF21-DDE1-4FD8-B4B5-37FB1D3683DA}"/>
              </a:ext>
            </a:extLst>
          </p:cNvPr>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Title 4">
            <a:extLst>
              <a:ext uri="{FF2B5EF4-FFF2-40B4-BE49-F238E27FC236}">
                <a16:creationId xmlns:a16="http://schemas.microsoft.com/office/drawing/2014/main" xmlns=""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a16="http://schemas.microsoft.com/office/drawing/2014/main" xmlns=""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a16="http://schemas.microsoft.com/office/drawing/2014/main" xmlns="" val="337819376"/>
                    </a:ext>
                  </a:extLst>
                </a:gridCol>
                <a:gridCol w="3745463">
                  <a:extLst>
                    <a:ext uri="{9D8B030D-6E8A-4147-A177-3AD203B41FA5}">
                      <a16:colId xmlns:a16="http://schemas.microsoft.com/office/drawing/2014/main" xmlns="" val="2308552113"/>
                    </a:ext>
                  </a:extLst>
                </a:gridCol>
                <a:gridCol w="3564416">
                  <a:extLst>
                    <a:ext uri="{9D8B030D-6E8A-4147-A177-3AD203B41FA5}">
                      <a16:colId xmlns:a16="http://schemas.microsoft.com/office/drawing/2014/main" xmlns=""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a16="http://schemas.microsoft.com/office/drawing/2014/main" xmlns=""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xmlns=""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a16="http://schemas.microsoft.com/office/drawing/2014/main" xmlns=""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a:t>
                      </a:r>
                      <a:r>
                        <a:rPr lang="en-US" sz="1200" dirty="0" smtClean="0">
                          <a:solidFill>
                            <a:schemeClr val="tx1">
                              <a:lumMod val="75000"/>
                              <a:lumOff val="25000"/>
                            </a:schemeClr>
                          </a:solidFill>
                        </a:rPr>
                        <a:t>ustomer </a:t>
                      </a:r>
                      <a:r>
                        <a:rPr lang="en-US" sz="1200" dirty="0">
                          <a:solidFill>
                            <a:schemeClr val="tx1">
                              <a:lumMod val="75000"/>
                              <a:lumOff val="25000"/>
                            </a:schemeClr>
                          </a:solidFill>
                        </a:rPr>
                        <a:t>has the right to rescind their </a:t>
                      </a:r>
                      <a:r>
                        <a:rPr lang="en-US" sz="1200" dirty="0" smtClean="0">
                          <a:solidFill>
                            <a:schemeClr val="tx1">
                              <a:lumMod val="75000"/>
                              <a:lumOff val="25000"/>
                            </a:schemeClr>
                          </a:solidFill>
                        </a:rPr>
                        <a:t>decision within 3 Federal business days</a:t>
                      </a:r>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xmlns=""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xmlns=""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xmlns=""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xmlns=""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xmlns=""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xmlns=""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 xmlns:a16="http://schemas.microsoft.com/office/drawing/2014/main"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41</a:t>
            </a:fld>
            <a:endParaRPr lang="en-US" dirty="0"/>
          </a:p>
        </p:txBody>
      </p:sp>
      <p:sp>
        <p:nvSpPr>
          <p:cNvPr id="5" name="Title 4">
            <a:extLst>
              <a:ext uri="{FF2B5EF4-FFF2-40B4-BE49-F238E27FC236}">
                <a16:creationId xmlns="" xmlns:a16="http://schemas.microsoft.com/office/drawing/2014/main"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 xmlns:a16="http://schemas.microsoft.com/office/drawing/2014/main" id="{E23B1648-FBDF-4D55-89E5-8D051C328890}"/>
              </a:ext>
            </a:extLst>
          </p:cNvPr>
          <p:cNvSpPr txBox="1"/>
          <p:nvPr/>
        </p:nvSpPr>
        <p:spPr>
          <a:xfrm>
            <a:off x="228600" y="1584313"/>
            <a:ext cx="8362950" cy="4008790"/>
          </a:xfrm>
          <a:prstGeom prst="rect">
            <a:avLst/>
          </a:prstGeom>
          <a:noFill/>
        </p:spPr>
        <p:txBody>
          <a:bodyPr wrap="square" rtlCol="0">
            <a:spAutoFit/>
          </a:bodyPr>
          <a:lstStyle/>
          <a:p>
            <a:r>
              <a:rPr lang="en-US" sz="2400" dirty="0">
                <a:solidFill>
                  <a:schemeClr val="tx1">
                    <a:lumMod val="75000"/>
                    <a:lumOff val="25000"/>
                  </a:schemeClr>
                </a:solidFill>
              </a:rPr>
              <a:t>Initiating Business Process Instance (BPI)</a:t>
            </a:r>
          </a:p>
          <a:p>
            <a:endParaRPr lang="en-US" sz="750" b="1"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In   </a:t>
            </a:r>
            <a:r>
              <a:rPr lang="en-US" sz="2100" dirty="0" smtClean="0">
                <a:solidFill>
                  <a:schemeClr val="tx1">
                    <a:lumMod val="75000"/>
                    <a:lumOff val="25000"/>
                  </a:schemeClr>
                </a:solidFill>
              </a:rPr>
              <a:t>   814_16</a:t>
            </a:r>
            <a:endParaRPr lang="en-US" sz="2100" dirty="0">
              <a:solidFill>
                <a:schemeClr val="tx1">
                  <a:lumMod val="75000"/>
                  <a:lumOff val="25000"/>
                </a:schemeClr>
              </a:solidFill>
            </a:endParaRP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Switch   </a:t>
            </a:r>
            <a:r>
              <a:rPr lang="en-US" sz="2100" dirty="0" smtClean="0">
                <a:solidFill>
                  <a:schemeClr val="tx1">
                    <a:lumMod val="75000"/>
                    <a:lumOff val="25000"/>
                  </a:schemeClr>
                </a:solidFill>
              </a:rPr>
              <a:t>     814_01</a:t>
            </a:r>
            <a:endParaRPr lang="en-US" sz="2100" dirty="0">
              <a:solidFill>
                <a:schemeClr val="tx1">
                  <a:lumMod val="75000"/>
                  <a:lumOff val="25000"/>
                </a:schemeClr>
              </a:solidFill>
            </a:endParaRP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 xmlns:a16="http://schemas.microsoft.com/office/drawing/2014/main"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a:t>
            </a:r>
            <a:r>
              <a:rPr lang="en-US" sz="2000" dirty="0" smtClean="0">
                <a:solidFill>
                  <a:schemeClr val="bg1"/>
                </a:solidFill>
              </a:rPr>
              <a:t>will start </a:t>
            </a:r>
            <a:r>
              <a:rPr lang="en-US" sz="2000" dirty="0">
                <a:solidFill>
                  <a:schemeClr val="bg1"/>
                </a:solidFill>
              </a:rPr>
              <a:t>or </a:t>
            </a:r>
            <a:r>
              <a:rPr lang="en-US" sz="2000" dirty="0" smtClean="0">
                <a:solidFill>
                  <a:schemeClr val="bg1"/>
                </a:solidFill>
              </a:rPr>
              <a:t>end </a:t>
            </a:r>
            <a:r>
              <a:rPr lang="en-US" sz="2000" dirty="0">
                <a:solidFill>
                  <a:schemeClr val="bg1"/>
                </a:solidFill>
              </a:rPr>
              <a:t>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42</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2816156"/>
          </a:xfrm>
          <a:prstGeom prst="rect">
            <a:avLst/>
          </a:prstGeom>
        </p:spPr>
        <p:txBody>
          <a:bodyPr wrap="square">
            <a:spAutoFit/>
          </a:bodyPr>
          <a:lstStyle/>
          <a:p>
            <a:r>
              <a:rPr lang="en-US" sz="2400" dirty="0">
                <a:solidFill>
                  <a:schemeClr val="tx1">
                    <a:lumMod val="75000"/>
                    <a:lumOff val="25000"/>
                  </a:schemeClr>
                </a:solidFill>
              </a:rPr>
              <a:t>Business </a:t>
            </a:r>
            <a:r>
              <a:rPr lang="en-US" sz="2400" dirty="0" smtClean="0">
                <a:solidFill>
                  <a:schemeClr val="tx1">
                    <a:lumMod val="75000"/>
                    <a:lumOff val="25000"/>
                  </a:schemeClr>
                </a:solidFill>
              </a:rPr>
              <a:t>process instances may </a:t>
            </a:r>
            <a:r>
              <a:rPr lang="en-US" sz="2400" dirty="0">
                <a:solidFill>
                  <a:schemeClr val="tx1">
                    <a:lumMod val="75000"/>
                    <a:lumOff val="25000"/>
                  </a:schemeClr>
                </a:solidFill>
              </a:rPr>
              <a:t>be closed as Completed or Cancelled.</a:t>
            </a:r>
          </a:p>
          <a:p>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Cancelled </a:t>
            </a:r>
            <a:r>
              <a:rPr lang="en-US" sz="2400" dirty="0">
                <a:solidFill>
                  <a:schemeClr val="tx1">
                    <a:lumMod val="75000"/>
                    <a:lumOff val="25000"/>
                  </a:schemeClr>
                </a:solidFill>
              </a:rPr>
              <a:t>transactions may be a result </a:t>
            </a:r>
            <a:r>
              <a:rPr lang="en-US" sz="2400" dirty="0" smtClean="0">
                <a:solidFill>
                  <a:schemeClr val="tx1">
                    <a:lumMod val="75000"/>
                    <a:lumOff val="25000"/>
                  </a:schemeClr>
                </a:solidFill>
              </a:rPr>
              <a:t>of:</a:t>
            </a: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Cancel Request  814_08</a:t>
            </a:r>
          </a:p>
          <a:p>
            <a:pPr marL="1028700" lvl="2" indent="-342900">
              <a:buFont typeface="Arial" panose="020B0604020202020204" pitchFamily="34" charset="0"/>
              <a:buChar char="•"/>
            </a:pPr>
            <a:endParaRPr lang="en-US" sz="750"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Complete </a:t>
            </a:r>
            <a:r>
              <a:rPr lang="en-US" sz="2100" dirty="0" err="1" smtClean="0">
                <a:solidFill>
                  <a:schemeClr val="tx1">
                    <a:lumMod val="75000"/>
                    <a:lumOff val="25000"/>
                  </a:schemeClr>
                </a:solidFill>
              </a:rPr>
              <a:t>Unexecutable</a:t>
            </a:r>
            <a:r>
              <a:rPr lang="en-US" sz="2100" dirty="0" smtClean="0">
                <a:solidFill>
                  <a:schemeClr val="tx1">
                    <a:lumMod val="75000"/>
                    <a:lumOff val="25000"/>
                  </a:schemeClr>
                </a:solidFill>
              </a:rPr>
              <a:t>  </a:t>
            </a:r>
            <a:r>
              <a:rPr lang="en-US" sz="2100" dirty="0">
                <a:solidFill>
                  <a:schemeClr val="tx1">
                    <a:lumMod val="75000"/>
                    <a:lumOff val="25000"/>
                  </a:schemeClr>
                </a:solidFill>
              </a:rPr>
              <a:t>814_28 CU</a:t>
            </a:r>
          </a:p>
        </p:txBody>
      </p:sp>
    </p:spTree>
    <p:custDataLst>
      <p:tags r:id="rId1"/>
    </p:custDataLst>
    <p:extLst>
      <p:ext uri="{BB962C8B-B14F-4D97-AF65-F5344CB8AC3E}">
        <p14:creationId xmlns:p14="http://schemas.microsoft.com/office/powerpoint/2010/main" val="2534811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43</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a16="http://schemas.microsoft.com/office/drawing/2014/main" xmlns="" id="{8DE361B6-8187-45A8-8DA4-F1F8A3C30B39}"/>
              </a:ext>
            </a:extLst>
          </p:cNvPr>
          <p:cNvGraphicFramePr>
            <a:graphicFrameLocks noGrp="1"/>
          </p:cNvGraphicFramePr>
          <p:nvPr>
            <p:extLst>
              <p:ext uri="{D42A27DB-BD31-4B8C-83A1-F6EECF244321}">
                <p14:modId xmlns:p14="http://schemas.microsoft.com/office/powerpoint/2010/main" val="1850582941"/>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a16="http://schemas.microsoft.com/office/drawing/2014/main" xmlns="" val="906715693"/>
                    </a:ext>
                  </a:extLst>
                </a:gridCol>
                <a:gridCol w="4436414">
                  <a:extLst>
                    <a:ext uri="{9D8B030D-6E8A-4147-A177-3AD203B41FA5}">
                      <a16:colId xmlns:a16="http://schemas.microsoft.com/office/drawing/2014/main" xmlns=""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a16="http://schemas.microsoft.com/office/drawing/2014/main" xmlns=""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not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a:t>
                      </a:r>
                      <a:r>
                        <a:rPr lang="en-US" sz="2400" dirty="0" smtClean="0">
                          <a:solidFill>
                            <a:schemeClr val="tx1">
                              <a:lumMod val="75000"/>
                              <a:lumOff val="25000"/>
                            </a:schemeClr>
                          </a:solidFill>
                        </a:rPr>
                        <a:t>for up to 20 </a:t>
                      </a:r>
                      <a:r>
                        <a:rPr lang="en-US" sz="2400" dirty="0">
                          <a:solidFill>
                            <a:schemeClr val="tx1">
                              <a:lumMod val="75000"/>
                              <a:lumOff val="25000"/>
                            </a:schemeClr>
                          </a:solidFill>
                        </a:rPr>
                        <a:t>Retail Business Days </a:t>
                      </a:r>
                    </a:p>
                  </a:txBody>
                  <a:tcPr/>
                </a:tc>
                <a:tc>
                  <a:txBody>
                    <a:bodyPr/>
                    <a:lstStyle/>
                    <a:p>
                      <a:pPr marL="0" indent="0">
                        <a:buFontTx/>
                        <a:buNone/>
                      </a:pPr>
                      <a:endParaRPr lang="en-US" sz="800" dirty="0"/>
                    </a:p>
                    <a:p>
                      <a:pPr marL="0" indent="0">
                        <a:spcAft>
                          <a:spcPts val="600"/>
                        </a:spcAft>
                        <a:buFontTx/>
                        <a:buNone/>
                      </a:pPr>
                      <a:r>
                        <a:rPr lang="en-US" sz="2400" dirty="0" smtClean="0">
                          <a:solidFill>
                            <a:schemeClr val="tx1">
                              <a:lumMod val="75000"/>
                              <a:lumOff val="25000"/>
                            </a:schemeClr>
                          </a:solidFill>
                        </a:rPr>
                        <a:t>TDSP </a:t>
                      </a:r>
                      <a:r>
                        <a:rPr lang="en-US" sz="2400" dirty="0" err="1" smtClean="0">
                          <a:solidFill>
                            <a:schemeClr val="tx1">
                              <a:lumMod val="75000"/>
                              <a:lumOff val="25000"/>
                            </a:schemeClr>
                          </a:solidFill>
                        </a:rPr>
                        <a:t>unexecutes</a:t>
                      </a:r>
                      <a:r>
                        <a:rPr lang="en-US" sz="2400" dirty="0" smtClean="0">
                          <a:solidFill>
                            <a:schemeClr val="tx1">
                              <a:lumMod val="75000"/>
                              <a:lumOff val="25000"/>
                            </a:schemeClr>
                          </a:solidFill>
                        </a:rPr>
                        <a:t> the initiating transaction with the appropriate code</a:t>
                      </a:r>
                      <a:endParaRPr lang="en-US" sz="2400" dirty="0">
                        <a:solidFill>
                          <a:schemeClr val="tx1">
                            <a:lumMod val="75000"/>
                            <a:lumOff val="25000"/>
                          </a:schemeClr>
                        </a:solidFill>
                      </a:endParaRP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transactional process</a:t>
                      </a:r>
                      <a:endParaRPr lang="en-US" sz="2400" dirty="0">
                        <a:solidFill>
                          <a:schemeClr val="tx1">
                            <a:lumMod val="75000"/>
                            <a:lumOff val="25000"/>
                          </a:schemeClr>
                        </a:solidFill>
                      </a:endParaRPr>
                    </a:p>
                  </a:txBody>
                  <a:tcPr/>
                </a:tc>
                <a:extLst>
                  <a:ext uri="{0D108BD9-81ED-4DB2-BD59-A6C34878D82A}">
                    <a16:rowId xmlns:a16="http://schemas.microsoft.com/office/drawing/2014/main" xmlns="" val="3365742266"/>
                  </a:ext>
                </a:extLst>
              </a:tr>
            </a:tbl>
          </a:graphicData>
        </a:graphic>
      </p:graphicFrame>
      <p:sp>
        <p:nvSpPr>
          <p:cNvPr id="10" name="Title 9">
            <a:extLst>
              <a:ext uri="{FF2B5EF4-FFF2-40B4-BE49-F238E27FC236}">
                <a16:creationId xmlns:a16="http://schemas.microsoft.com/office/drawing/2014/main" xmlns=""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44</a:t>
            </a:fld>
            <a:endParaRPr lang="en-US" dirty="0"/>
          </a:p>
        </p:txBody>
      </p:sp>
      <p:sp>
        <p:nvSpPr>
          <p:cNvPr id="5" name="Title 4"/>
          <p:cNvSpPr>
            <a:spLocks noGrp="1"/>
          </p:cNvSpPr>
          <p:nvPr>
            <p:ph type="title"/>
          </p:nvPr>
        </p:nvSpPr>
        <p:spPr/>
        <p:txBody>
          <a:bodyPr>
            <a:normAutofit/>
          </a:bodyPr>
          <a:lstStyle/>
          <a:p>
            <a:r>
              <a:rPr lang="en-US" dirty="0"/>
              <a:t>Sample 814_28 CU </a:t>
            </a:r>
            <a:r>
              <a:rPr lang="en-US" dirty="0" smtClean="0"/>
              <a:t>codes</a:t>
            </a:r>
            <a:endParaRPr lang="en-US" dirty="0"/>
          </a:p>
        </p:txBody>
      </p:sp>
      <p:pic>
        <p:nvPicPr>
          <p:cNvPr id="6" name="Picture 5">
            <a:extLst>
              <a:ext uri="{FF2B5EF4-FFF2-40B4-BE49-F238E27FC236}">
                <a16:creationId xmlns:a16="http://schemas.microsoft.com/office/drawing/2014/main" xmlns="" id="{8EB18CC4-8B4A-461E-B18D-77C7440356BE}"/>
              </a:ext>
            </a:extLst>
          </p:cNvPr>
          <p:cNvPicPr>
            <a:picLocks noChangeAspect="1"/>
          </p:cNvPicPr>
          <p:nvPr/>
        </p:nvPicPr>
        <p:blipFill>
          <a:blip r:embed="rId3"/>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4EB21D-401C-49B3-8C35-7CC5F0022A89}"/>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29DC58F9-2E02-41BD-ACB8-162CC94D8D3F}"/>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a16="http://schemas.microsoft.com/office/drawing/2014/main" xmlns="" id="{A54B3C29-6609-4379-A549-DA8BC1DBD14B}"/>
              </a:ext>
            </a:extLst>
          </p:cNvPr>
          <p:cNvSpPr>
            <a:spLocks noGrp="1"/>
          </p:cNvSpPr>
          <p:nvPr>
            <p:ph type="title"/>
          </p:nvPr>
        </p:nvSpPr>
        <p:spPr/>
        <p:txBody>
          <a:bodyPr/>
          <a:lstStyle/>
          <a:p>
            <a:r>
              <a:rPr lang="en-US" dirty="0" smtClean="0"/>
              <a:t>Monthly or Final Usage and TDSP Invoice</a:t>
            </a:r>
            <a:endParaRPr lang="en-US" dirty="0"/>
          </a:p>
        </p:txBody>
      </p:sp>
      <p:graphicFrame>
        <p:nvGraphicFramePr>
          <p:cNvPr id="6" name="Table 5">
            <a:extLst>
              <a:ext uri="{FF2B5EF4-FFF2-40B4-BE49-F238E27FC236}">
                <a16:creationId xmlns:a16="http://schemas.microsoft.com/office/drawing/2014/main" xmlns=""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a16="http://schemas.microsoft.com/office/drawing/2014/main" xmlns="" val="1974312358"/>
                    </a:ext>
                  </a:extLst>
                </a:gridCol>
                <a:gridCol w="4314161">
                  <a:extLst>
                    <a:ext uri="{9D8B030D-6E8A-4147-A177-3AD203B41FA5}">
                      <a16:colId xmlns:a16="http://schemas.microsoft.com/office/drawing/2014/main" xmlns=""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a16="http://schemas.microsoft.com/office/drawing/2014/main" xmlns="" val="356372845"/>
                  </a:ext>
                </a:extLst>
              </a:tr>
              <a:tr h="370840">
                <a:tc>
                  <a:txBody>
                    <a:bodyPr/>
                    <a:lstStyle/>
                    <a:p>
                      <a:pPr marL="285750" indent="-285750">
                        <a:buFont typeface="Arial" panose="020B0604020202020204" pitchFamily="34" charset="0"/>
                        <a:buChar char="•"/>
                      </a:pPr>
                      <a:r>
                        <a:rPr lang="en-US" dirty="0" smtClean="0">
                          <a:solidFill>
                            <a:schemeClr val="tx1">
                              <a:lumMod val="75000"/>
                              <a:lumOff val="25000"/>
                            </a:schemeClr>
                          </a:solidFill>
                        </a:rPr>
                        <a:t>TDSP to ERCOT to CR</a:t>
                      </a:r>
                      <a:endParaRPr lang="en-US" dirty="0">
                        <a:solidFill>
                          <a:schemeClr val="tx1">
                            <a:lumMod val="75000"/>
                            <a:lumOff val="25000"/>
                          </a:schemeClr>
                        </a:solidFill>
                      </a:endParaRP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smtClean="0">
                          <a:solidFill>
                            <a:schemeClr val="tx1">
                              <a:lumMod val="75000"/>
                              <a:lumOff val="25000"/>
                            </a:schemeClr>
                          </a:solidFill>
                        </a:rPr>
                        <a:t>Non-discretionary </a:t>
                      </a:r>
                      <a:r>
                        <a:rPr lang="en-US" dirty="0">
                          <a:solidFill>
                            <a:schemeClr val="tx1">
                              <a:lumMod val="75000"/>
                              <a:lumOff val="25000"/>
                            </a:schemeClr>
                          </a:solidFill>
                        </a:rPr>
                        <a:t>charges - TCRF, Customer charge, etc.</a:t>
                      </a:r>
                    </a:p>
                    <a:p>
                      <a:pPr marL="742950" lvl="1" indent="-285750">
                        <a:buFont typeface="Courier New" panose="02070309020205020404" pitchFamily="49" charset="0"/>
                        <a:buChar char="o"/>
                      </a:pPr>
                      <a:r>
                        <a:rPr lang="en-US" dirty="0" smtClean="0">
                          <a:solidFill>
                            <a:schemeClr val="tx1">
                              <a:lumMod val="75000"/>
                              <a:lumOff val="25000"/>
                            </a:schemeClr>
                          </a:solidFill>
                        </a:rPr>
                        <a:t>Discretionary </a:t>
                      </a:r>
                      <a:r>
                        <a:rPr lang="en-US" dirty="0">
                          <a:solidFill>
                            <a:schemeClr val="tx1">
                              <a:lumMod val="75000"/>
                              <a:lumOff val="25000"/>
                            </a:schemeClr>
                          </a:solidFill>
                        </a:rPr>
                        <a:t>service charges - MVI, DNP fees, etc.</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xmlns="" val="2296753316"/>
                  </a:ext>
                </a:extLst>
              </a:tr>
            </a:tbl>
          </a:graphicData>
        </a:graphic>
      </p:graphicFrame>
      <p:sp>
        <p:nvSpPr>
          <p:cNvPr id="7" name="TextBox 6">
            <a:extLst>
              <a:ext uri="{FF2B5EF4-FFF2-40B4-BE49-F238E27FC236}">
                <a16:creationId xmlns:a16="http://schemas.microsoft.com/office/drawing/2014/main" xmlns=""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a:t>
            </a:r>
            <a:r>
              <a:rPr lang="en-US" sz="2000" dirty="0" smtClean="0">
                <a:solidFill>
                  <a:schemeClr val="bg1"/>
                </a:solidFill>
              </a:rPr>
              <a:t>usually </a:t>
            </a:r>
            <a:r>
              <a:rPr lang="en-US" sz="2000" dirty="0">
                <a:solidFill>
                  <a:schemeClr val="bg1"/>
                </a:solidFill>
              </a:rPr>
              <a:t>paired to trigger </a:t>
            </a:r>
            <a:r>
              <a:rPr lang="en-US" sz="2000" dirty="0" smtClean="0">
                <a:solidFill>
                  <a:schemeClr val="bg1"/>
                </a:solidFill>
              </a:rPr>
              <a:t>CR customer billing</a:t>
            </a:r>
            <a:endParaRPr lang="en-US" sz="2000" dirty="0">
              <a:solidFill>
                <a:schemeClr val="bg1"/>
              </a:solidFill>
            </a:endParaRP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48</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a:t>
            </a:r>
            <a:r>
              <a:rPr lang="en-US" dirty="0" smtClean="0"/>
              <a:t>In (MVI) </a:t>
            </a:r>
            <a:r>
              <a:rPr lang="en-US" dirty="0"/>
              <a:t>– Reject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3/7/2019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49</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51</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52</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53</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MVI</a:t>
              </a:r>
              <a:endParaRPr lang="en-US" sz="1600" dirty="0"/>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a:t>
            </a:r>
            <a:r>
              <a:rPr lang="en-US" dirty="0" smtClean="0"/>
              <a:t>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a:t>
            </a:r>
            <a:r>
              <a:rPr lang="en-US" dirty="0" smtClean="0"/>
              <a:t>the CR </a:t>
            </a:r>
            <a:r>
              <a:rPr lang="en-US" dirty="0"/>
              <a:t>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the previous question, </a:t>
            </a:r>
            <a:r>
              <a:rPr lang="en-US" dirty="0"/>
              <a:t>should </a:t>
            </a:r>
            <a:r>
              <a:rPr lang="en-US" dirty="0" smtClean="0"/>
              <a:t>the CR </a:t>
            </a:r>
            <a:r>
              <a:rPr lang="en-US" dirty="0"/>
              <a:t>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3/7/2019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57</a:t>
            </a:fld>
            <a:endParaRPr lang="en-US" dirty="0"/>
          </a:p>
        </p:txBody>
      </p:sp>
      <p:sp>
        <p:nvSpPr>
          <p:cNvPr id="29"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3/7/2019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58</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smtClean="0">
                <a:solidFill>
                  <a:schemeClr val="tx1">
                    <a:lumMod val="75000"/>
                    <a:lumOff val="25000"/>
                  </a:schemeClr>
                </a:solidFill>
              </a:rPr>
              <a:t>Introduction</a:t>
            </a:r>
          </a:p>
          <a:p>
            <a:pPr marL="342900" indent="-342900">
              <a:lnSpc>
                <a:spcPct val="150000"/>
              </a:lnSpc>
              <a:buAutoNum type="arabicPeriod"/>
            </a:pPr>
            <a:r>
              <a:rPr lang="en-US" sz="2800" dirty="0" smtClean="0">
                <a:solidFill>
                  <a:schemeClr val="tx1">
                    <a:lumMod val="75000"/>
                    <a:lumOff val="25000"/>
                  </a:schemeClr>
                </a:solidFill>
              </a:rPr>
              <a:t>Governing Documents</a:t>
            </a:r>
          </a:p>
          <a:p>
            <a:pPr marL="342900" indent="-342900">
              <a:lnSpc>
                <a:spcPct val="150000"/>
              </a:lnSpc>
              <a:buAutoNum type="arabicPeriod"/>
            </a:pPr>
            <a:r>
              <a:rPr lang="en-US" sz="2800" dirty="0" smtClean="0">
                <a:solidFill>
                  <a:schemeClr val="tx1">
                    <a:lumMod val="75000"/>
                    <a:lumOff val="25000"/>
                  </a:schemeClr>
                </a:solidFill>
              </a:rPr>
              <a:t>Transactions</a:t>
            </a:r>
          </a:p>
          <a:p>
            <a:pPr marL="342900" indent="-342900">
              <a:lnSpc>
                <a:spcPct val="150000"/>
              </a:lnSpc>
              <a:buAutoNum type="arabicPeriod"/>
            </a:pPr>
            <a:r>
              <a:rPr lang="en-US" sz="2800" dirty="0" smtClean="0">
                <a:solidFill>
                  <a:schemeClr val="tx1">
                    <a:lumMod val="75000"/>
                    <a:lumOff val="25000"/>
                  </a:schemeClr>
                </a:solidFill>
              </a:rPr>
              <a:t>Transaction Process Flow</a:t>
            </a:r>
          </a:p>
          <a:p>
            <a:pPr marL="342900" indent="-342900">
              <a:lnSpc>
                <a:spcPct val="150000"/>
              </a:lnSpc>
              <a:buAutoNum type="arabicPeriod"/>
            </a:pPr>
            <a:r>
              <a:rPr lang="en-US" sz="2800" dirty="0" smtClean="0">
                <a:solidFill>
                  <a:schemeClr val="tx1">
                    <a:lumMod val="75000"/>
                    <a:lumOff val="25000"/>
                  </a:schemeClr>
                </a:solidFill>
              </a:rPr>
              <a:t>MIS Portal</a:t>
            </a:r>
          </a:p>
          <a:p>
            <a:pPr marL="342900" indent="-342900">
              <a:lnSpc>
                <a:spcPct val="150000"/>
              </a:lnSpc>
              <a:buAutoNum type="arabicPeriod"/>
            </a:pPr>
            <a:r>
              <a:rPr lang="en-US" sz="2800" dirty="0" smtClean="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a:t>
            </a:r>
            <a:r>
              <a:rPr lang="en-US" sz="2800" dirty="0" smtClean="0">
                <a:solidFill>
                  <a:schemeClr val="tx1">
                    <a:lumMod val="75000"/>
                    <a:lumOff val="25000"/>
                  </a:schemeClr>
                </a:solidFill>
              </a:rPr>
              <a:t>XSET Working Group</a:t>
            </a:r>
          </a:p>
          <a:p>
            <a:pPr marL="342900" indent="-342900">
              <a:lnSpc>
                <a:spcPct val="150000"/>
              </a:lnSpc>
              <a:buAutoNum type="arabicPeriod"/>
            </a:pPr>
            <a:r>
              <a:rPr lang="en-US" sz="2800" dirty="0" smtClean="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3/7/2019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solidFill>
                  <a:schemeClr val="tx1">
                    <a:lumMod val="75000"/>
                    <a:lumOff val="25000"/>
                  </a:schemeClr>
                </a:solidFill>
              </a:rPr>
              <a:t>Same result for MVI</a:t>
            </a:r>
            <a:endParaRPr lang="en-US" dirty="0">
              <a:solidFill>
                <a:schemeClr val="tx1">
                  <a:lumMod val="75000"/>
                  <a:lumOff val="25000"/>
                </a:schemeClr>
              </a:solidFill>
            </a:endParaRP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xmlns=""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a:t>
            </a:r>
            <a:r>
              <a:rPr lang="en-US" sz="2400" dirty="0" smtClean="0"/>
              <a:t>premise attributes </a:t>
            </a:r>
            <a:r>
              <a:rPr lang="en-US" sz="2400" dirty="0"/>
              <a:t>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a:t>
            </a:r>
            <a:r>
              <a:rPr lang="en-US" dirty="0" smtClean="0"/>
              <a:t>Out (MVO) </a:t>
            </a:r>
            <a:r>
              <a:rPr lang="en-US" dirty="0"/>
              <a:t>– Reject</a:t>
            </a:r>
          </a:p>
        </p:txBody>
      </p:sp>
      <p:sp>
        <p:nvSpPr>
          <p:cNvPr id="3" name="Date Placeholder 2"/>
          <p:cNvSpPr>
            <a:spLocks noGrp="1"/>
          </p:cNvSpPr>
          <p:nvPr>
            <p:ph type="dt" sz="half" idx="10"/>
          </p:nvPr>
        </p:nvSpPr>
        <p:spPr/>
        <p:txBody>
          <a:bodyPr/>
          <a:lstStyle/>
          <a:p>
            <a:fld id="{6F0D0AFB-390B-4867-92DE-8CDA32C66A2D}"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64</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65</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smtClean="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68</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a:t>
            </a:r>
            <a:r>
              <a:rPr lang="en-US" i="1" dirty="0" smtClean="0"/>
              <a:t>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 xmlns:a16="http://schemas.microsoft.com/office/drawing/2014/main"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smtClean="0">
                <a:solidFill>
                  <a:schemeClr val="bg1"/>
                </a:solidFill>
              </a:rPr>
              <a:t>These include:</a:t>
            </a:r>
          </a:p>
          <a:p>
            <a:pPr marL="800100" lvl="1" indent="-342900">
              <a:buFont typeface="Arial" panose="020B0604020202020204" pitchFamily="34" charset="0"/>
              <a:buChar char="•"/>
            </a:pPr>
            <a:r>
              <a:rPr lang="en-US" sz="2000" dirty="0" smtClean="0">
                <a:solidFill>
                  <a:schemeClr val="bg1"/>
                </a:solidFill>
              </a:rPr>
              <a:t>ERCOT Operating Rules</a:t>
            </a:r>
          </a:p>
          <a:p>
            <a:pPr marL="800100" lvl="1" indent="-342900">
              <a:buFont typeface="Arial" panose="020B0604020202020204" pitchFamily="34" charset="0"/>
              <a:buChar char="•"/>
            </a:pPr>
            <a:r>
              <a:rPr lang="en-US" sz="2000" dirty="0" smtClean="0">
                <a:solidFill>
                  <a:schemeClr val="bg1"/>
                </a:solidFill>
              </a:rPr>
              <a:t>TDSP Operating Rules</a:t>
            </a:r>
          </a:p>
          <a:p>
            <a:pPr marL="800100" lvl="1" indent="-342900">
              <a:buFont typeface="Arial" panose="020B0604020202020204" pitchFamily="34" charset="0"/>
              <a:buChar char="•"/>
            </a:pPr>
            <a:r>
              <a:rPr lang="en-US" sz="2000" dirty="0" smtClean="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69</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smtClean="0"/>
              <a:t>ERCOT Rejection Operating </a:t>
            </a:r>
            <a:r>
              <a:rPr lang="en-US" dirty="0"/>
              <a:t>R</a:t>
            </a:r>
            <a:r>
              <a:rPr lang="en-US" dirty="0" smtClean="0"/>
              <a:t>ules</a:t>
            </a:r>
            <a:endParaRPr lang="en-US" dirty="0"/>
          </a:p>
        </p:txBody>
      </p:sp>
      <p:pic>
        <p:nvPicPr>
          <p:cNvPr id="8" name="Picture 7"/>
          <p:cNvPicPr>
            <a:picLocks noChangeAspect="1"/>
          </p:cNvPicPr>
          <p:nvPr/>
        </p:nvPicPr>
        <p:blipFill>
          <a:blip r:embed="rId3"/>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ED1978-6C97-4772-B0B1-CDBE79BB8CBF}"/>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FCB77627-B37A-45FA-970F-0FEEC2088144}"/>
              </a:ext>
            </a:extLst>
          </p:cNvPr>
          <p:cNvSpPr>
            <a:spLocks noGrp="1"/>
          </p:cNvSpPr>
          <p:nvPr>
            <p:ph type="sldNum" sz="quarter" idx="12"/>
          </p:nvPr>
        </p:nvSpPr>
        <p:spPr/>
        <p:txBody>
          <a:bodyPr/>
          <a:lstStyle/>
          <a:p>
            <a:fld id="{D57F1E4F-1CFF-5643-939E-02111984F565}" type="slidenum">
              <a:rPr lang="en-US" smtClean="0"/>
              <a:pPr/>
              <a:t>70</a:t>
            </a:fld>
            <a:endParaRPr lang="en-US" dirty="0"/>
          </a:p>
        </p:txBody>
      </p:sp>
      <p:sp>
        <p:nvSpPr>
          <p:cNvPr id="5" name="Title 4">
            <a:extLst>
              <a:ext uri="{FF2B5EF4-FFF2-40B4-BE49-F238E27FC236}">
                <a16:creationId xmlns:a16="http://schemas.microsoft.com/office/drawing/2014/main" xmlns="" id="{72FBF684-0367-4772-8A18-AA30AA2C65E0}"/>
              </a:ext>
            </a:extLst>
          </p:cNvPr>
          <p:cNvSpPr>
            <a:spLocks noGrp="1"/>
          </p:cNvSpPr>
          <p:nvPr>
            <p:ph type="title"/>
          </p:nvPr>
        </p:nvSpPr>
        <p:spPr>
          <a:xfrm>
            <a:off x="228599" y="228600"/>
            <a:ext cx="8180763" cy="627796"/>
          </a:xfrm>
        </p:spPr>
        <p:txBody>
          <a:bodyPr>
            <a:normAutofit/>
          </a:bodyPr>
          <a:lstStyle/>
          <a:p>
            <a:r>
              <a:rPr lang="en-US" dirty="0" smtClean="0"/>
              <a:t>ERCOT Operating Rule Examples</a:t>
            </a:r>
            <a:endParaRPr lang="en-US" dirty="0"/>
          </a:p>
        </p:txBody>
      </p:sp>
      <p:sp>
        <p:nvSpPr>
          <p:cNvPr id="6" name="TextBox 5">
            <a:extLst>
              <a:ext uri="{FF2B5EF4-FFF2-40B4-BE49-F238E27FC236}">
                <a16:creationId xmlns:a16="http://schemas.microsoft.com/office/drawing/2014/main" xmlns=""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MVI / MVO trumps </a:t>
            </a:r>
            <a:r>
              <a:rPr lang="en-US" sz="2400" dirty="0" smtClean="0">
                <a:solidFill>
                  <a:schemeClr val="tx1">
                    <a:lumMod val="75000"/>
                    <a:lumOff val="25000"/>
                  </a:schemeClr>
                </a:solidFill>
              </a:rPr>
              <a:t>SWI (Rule 7)</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8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MVI trumps MVO w/ same </a:t>
            </a:r>
            <a:r>
              <a:rPr lang="en-US" sz="2400" dirty="0" smtClean="0">
                <a:solidFill>
                  <a:schemeClr val="tx1">
                    <a:lumMod val="75000"/>
                    <a:lumOff val="25000"/>
                  </a:schemeClr>
                </a:solidFill>
              </a:rPr>
              <a:t>date (Rule 8)</a:t>
            </a:r>
            <a:endParaRPr lang="en-US" sz="2400" dirty="0">
              <a:solidFill>
                <a:schemeClr val="tx1">
                  <a:lumMod val="75000"/>
                  <a:lumOff val="25000"/>
                </a:schemeClr>
              </a:solidFill>
            </a:endParaRP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Multiple MVIs w/ different </a:t>
            </a:r>
            <a:r>
              <a:rPr lang="en-US" sz="2400" dirty="0" smtClean="0">
                <a:solidFill>
                  <a:schemeClr val="tx1">
                    <a:lumMod val="75000"/>
                    <a:lumOff val="25000"/>
                  </a:schemeClr>
                </a:solidFill>
              </a:rPr>
              <a:t>dates (Rule 12)</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8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Multiple SWI w/ different </a:t>
            </a:r>
            <a:r>
              <a:rPr lang="en-US" sz="2400" dirty="0" smtClean="0">
                <a:solidFill>
                  <a:schemeClr val="tx1">
                    <a:lumMod val="75000"/>
                    <a:lumOff val="25000"/>
                  </a:schemeClr>
                </a:solidFill>
              </a:rPr>
              <a:t>dates (Rule 13)</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b="1" i="1" dirty="0" smtClean="0">
                <a:solidFill>
                  <a:schemeClr val="tx1">
                    <a:lumMod val="75000"/>
                    <a:lumOff val="25000"/>
                  </a:schemeClr>
                </a:solidFill>
                <a:latin typeface="+mj-lt"/>
              </a:rPr>
              <a:t> </a:t>
            </a:r>
            <a:r>
              <a:rPr lang="en-US" sz="2400" dirty="0">
                <a:solidFill>
                  <a:schemeClr val="tx1">
                    <a:lumMod val="75000"/>
                    <a:lumOff val="25000"/>
                  </a:schemeClr>
                </a:solidFill>
              </a:rPr>
              <a:t>– </a:t>
            </a:r>
            <a:endParaRPr lang="en-US" sz="2400" dirty="0" smtClean="0">
              <a:solidFill>
                <a:schemeClr val="tx1">
                  <a:lumMod val="75000"/>
                  <a:lumOff val="25000"/>
                </a:schemeClr>
              </a:solidFill>
            </a:endParaRP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 814_06 Loss Notification </a:t>
            </a:r>
            <a:r>
              <a:rPr lang="en-US" sz="2400" dirty="0" smtClean="0">
                <a:solidFill>
                  <a:schemeClr val="tx1">
                    <a:lumMod val="75000"/>
                    <a:lumOff val="25000"/>
                  </a:schemeClr>
                </a:solidFill>
              </a:rPr>
              <a:t>(Rule 15)</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8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 814_22 CSA – upon receipt of MVO, enrollment will be sent to CSA </a:t>
            </a:r>
            <a:r>
              <a:rPr lang="en-US" sz="2400" dirty="0" smtClean="0">
                <a:solidFill>
                  <a:schemeClr val="tx1">
                    <a:lumMod val="75000"/>
                    <a:lumOff val="25000"/>
                  </a:schemeClr>
                </a:solidFill>
              </a:rPr>
              <a:t>holder (Rule 17)</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790012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smtClean="0"/>
              <a:t>ERCOT </a:t>
            </a:r>
            <a:r>
              <a:rPr lang="en-US" dirty="0"/>
              <a:t>Operating </a:t>
            </a:r>
            <a:r>
              <a:rPr lang="en-US" dirty="0" smtClean="0"/>
              <a:t>Rule 4</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a:t>
            </a:r>
            <a:r>
              <a:rPr lang="en-US" sz="2600" dirty="0" smtClean="0"/>
              <a:t>trumps </a:t>
            </a:r>
            <a:r>
              <a:rPr lang="en-US" sz="2600" dirty="0"/>
              <a:t>SWI</a:t>
            </a:r>
          </a:p>
        </p:txBody>
      </p:sp>
      <p:sp>
        <p:nvSpPr>
          <p:cNvPr id="4" name="Multiplication Sign 3">
            <a:extLst>
              <a:ext uri="{FF2B5EF4-FFF2-40B4-BE49-F238E27FC236}">
                <a16:creationId xmlns:a16="http://schemas.microsoft.com/office/drawing/2014/main" xmlns=""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smtClean="0"/>
              <a:t>COWBOYS ENERGY will </a:t>
            </a:r>
            <a:r>
              <a:rPr lang="en-US" dirty="0"/>
              <a:t>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3/7/2019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71</a:t>
            </a:fld>
            <a:endParaRPr lang="en-US" dirty="0"/>
          </a:p>
        </p:txBody>
      </p:sp>
      <p:sp>
        <p:nvSpPr>
          <p:cNvPr id="11" name="TextBox 10">
            <a:extLst>
              <a:ext uri="{FF2B5EF4-FFF2-40B4-BE49-F238E27FC236}">
                <a16:creationId xmlns:a16="http://schemas.microsoft.com/office/drawing/2014/main" xmlns=""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ED1978-6C97-4772-B0B1-CDBE79BB8CBF}"/>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FCB77627-B37A-45FA-970F-0FEEC2088144}"/>
              </a:ext>
            </a:extLst>
          </p:cNvPr>
          <p:cNvSpPr>
            <a:spLocks noGrp="1"/>
          </p:cNvSpPr>
          <p:nvPr>
            <p:ph type="sldNum" sz="quarter" idx="12"/>
          </p:nvPr>
        </p:nvSpPr>
        <p:spPr/>
        <p:txBody>
          <a:bodyPr/>
          <a:lstStyle/>
          <a:p>
            <a:fld id="{D57F1E4F-1CFF-5643-939E-02111984F565}" type="slidenum">
              <a:rPr lang="en-US" smtClean="0"/>
              <a:pPr/>
              <a:t>72</a:t>
            </a:fld>
            <a:endParaRPr lang="en-US" dirty="0"/>
          </a:p>
        </p:txBody>
      </p:sp>
      <p:sp>
        <p:nvSpPr>
          <p:cNvPr id="5" name="Title 4">
            <a:extLst>
              <a:ext uri="{FF2B5EF4-FFF2-40B4-BE49-F238E27FC236}">
                <a16:creationId xmlns:a16="http://schemas.microsoft.com/office/drawing/2014/main" xmlns="" id="{72FBF684-0367-4772-8A18-AA30AA2C65E0}"/>
              </a:ext>
            </a:extLst>
          </p:cNvPr>
          <p:cNvSpPr>
            <a:spLocks noGrp="1"/>
          </p:cNvSpPr>
          <p:nvPr>
            <p:ph type="title"/>
          </p:nvPr>
        </p:nvSpPr>
        <p:spPr>
          <a:xfrm>
            <a:off x="228599" y="228600"/>
            <a:ext cx="8180763" cy="627796"/>
          </a:xfrm>
        </p:spPr>
        <p:txBody>
          <a:bodyPr>
            <a:normAutofit/>
          </a:bodyPr>
          <a:lstStyle/>
          <a:p>
            <a:r>
              <a:rPr lang="en-US" dirty="0" smtClean="0"/>
              <a:t>TDSP and REP Operating Rule Examples</a:t>
            </a:r>
            <a:endParaRPr lang="en-US" dirty="0"/>
          </a:p>
        </p:txBody>
      </p:sp>
      <p:sp>
        <p:nvSpPr>
          <p:cNvPr id="6" name="TextBox 5">
            <a:extLst>
              <a:ext uri="{FF2B5EF4-FFF2-40B4-BE49-F238E27FC236}">
                <a16:creationId xmlns:a16="http://schemas.microsoft.com/office/drawing/2014/main" xmlns="" id="{4CA724DD-B28A-48AA-AF51-0D2890274884}"/>
              </a:ext>
            </a:extLst>
          </p:cNvPr>
          <p:cNvSpPr txBox="1"/>
          <p:nvPr/>
        </p:nvSpPr>
        <p:spPr>
          <a:xfrm>
            <a:off x="456703" y="1565481"/>
            <a:ext cx="7724553" cy="4739759"/>
          </a:xfrm>
          <a:prstGeom prst="rect">
            <a:avLst/>
          </a:prstGeom>
          <a:noFill/>
        </p:spPr>
        <p:txBody>
          <a:bodyPr wrap="square" rtlCol="0">
            <a:spAutoFit/>
          </a:bodyPr>
          <a:lstStyle/>
          <a:p>
            <a:r>
              <a:rPr lang="en-US" sz="2400" b="1" i="1" dirty="0">
                <a:solidFill>
                  <a:schemeClr val="tx1">
                    <a:lumMod val="75000"/>
                    <a:lumOff val="25000"/>
                  </a:schemeClr>
                </a:solidFill>
              </a:rPr>
              <a:t>TDSP Operating </a:t>
            </a:r>
            <a:r>
              <a:rPr lang="en-US" sz="2400" b="1" i="1" dirty="0" smtClean="0">
                <a:solidFill>
                  <a:schemeClr val="tx1">
                    <a:lumMod val="75000"/>
                    <a:lumOff val="25000"/>
                  </a:schemeClr>
                </a:solidFill>
              </a:rPr>
              <a:t>Rule 8 </a:t>
            </a:r>
            <a:r>
              <a:rPr lang="en-US" sz="2800" b="1" i="1" dirty="0" smtClean="0">
                <a:solidFill>
                  <a:schemeClr val="tx1">
                    <a:lumMod val="75000"/>
                    <a:lumOff val="25000"/>
                  </a:schemeClr>
                </a:solidFill>
              </a:rPr>
              <a:t>–</a:t>
            </a:r>
          </a:p>
          <a:p>
            <a:endParaRPr lang="en-US" sz="800" b="1" i="1"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Non-coordinated </a:t>
            </a:r>
            <a:r>
              <a:rPr lang="en-US" sz="2400" dirty="0" smtClean="0">
                <a:solidFill>
                  <a:schemeClr val="tx1">
                    <a:lumMod val="75000"/>
                    <a:lumOff val="25000"/>
                  </a:schemeClr>
                </a:solidFill>
              </a:rPr>
              <a:t>(not previously communicated) Back-dated MVIs </a:t>
            </a:r>
            <a:r>
              <a:rPr lang="en-US" sz="2400" dirty="0">
                <a:solidFill>
                  <a:schemeClr val="tx1">
                    <a:lumMod val="75000"/>
                    <a:lumOff val="25000"/>
                  </a:schemeClr>
                </a:solidFill>
              </a:rPr>
              <a:t>will be rejected – TDSP must be “ready to receive”</a:t>
            </a:r>
          </a:p>
          <a:p>
            <a:pPr marL="342900" indent="-342900">
              <a:buFont typeface="Arial" panose="020B0604020202020204" pitchFamily="34" charset="0"/>
              <a:buChar char="•"/>
            </a:pPr>
            <a:endParaRPr lang="en-US" sz="1000" dirty="0">
              <a:solidFill>
                <a:schemeClr val="tx1">
                  <a:lumMod val="75000"/>
                  <a:lumOff val="25000"/>
                </a:schemeClr>
              </a:solidFill>
            </a:endParaRPr>
          </a:p>
          <a:p>
            <a:endParaRPr lang="en-US" sz="800" dirty="0">
              <a:solidFill>
                <a:schemeClr val="tx1">
                  <a:lumMod val="75000"/>
                  <a:lumOff val="25000"/>
                </a:schemeClr>
              </a:solidFill>
            </a:endParaRPr>
          </a:p>
          <a:p>
            <a:endParaRPr lang="en-US" sz="800" dirty="0">
              <a:solidFill>
                <a:schemeClr val="tx1">
                  <a:lumMod val="75000"/>
                  <a:lumOff val="25000"/>
                </a:schemeClr>
              </a:solidFill>
            </a:endParaRPr>
          </a:p>
          <a:p>
            <a:endParaRPr lang="en-US" sz="800" dirty="0">
              <a:solidFill>
                <a:schemeClr val="tx1">
                  <a:lumMod val="75000"/>
                  <a:lumOff val="25000"/>
                </a:schemeClr>
              </a:solidFill>
            </a:endParaRPr>
          </a:p>
          <a:p>
            <a:endParaRPr lang="en-US" sz="800" dirty="0">
              <a:solidFill>
                <a:schemeClr val="tx1">
                  <a:lumMod val="75000"/>
                  <a:lumOff val="25000"/>
                </a:schemeClr>
              </a:solidFill>
            </a:endParaRPr>
          </a:p>
          <a:p>
            <a:r>
              <a:rPr lang="en-US" sz="2400" b="1" i="1" dirty="0">
                <a:solidFill>
                  <a:schemeClr val="tx1">
                    <a:lumMod val="75000"/>
                    <a:lumOff val="25000"/>
                  </a:schemeClr>
                </a:solidFill>
              </a:rPr>
              <a:t>REP Operating </a:t>
            </a:r>
            <a:r>
              <a:rPr lang="en-US" sz="2400" b="1" i="1" dirty="0" smtClean="0">
                <a:solidFill>
                  <a:schemeClr val="tx1">
                    <a:lumMod val="75000"/>
                    <a:lumOff val="25000"/>
                  </a:schemeClr>
                </a:solidFill>
              </a:rPr>
              <a:t>Rule 13 </a:t>
            </a:r>
            <a:r>
              <a:rPr lang="en-US" sz="2800" b="1" i="1" dirty="0">
                <a:solidFill>
                  <a:schemeClr val="tx1">
                    <a:lumMod val="75000"/>
                    <a:lumOff val="25000"/>
                  </a:schemeClr>
                </a:solidFill>
              </a:rPr>
              <a:t>– </a:t>
            </a:r>
            <a:endParaRPr lang="en-US" sz="2800" b="1" i="1" dirty="0" smtClean="0">
              <a:solidFill>
                <a:schemeClr val="tx1">
                  <a:lumMod val="75000"/>
                  <a:lumOff val="25000"/>
                </a:schemeClr>
              </a:solidFill>
            </a:endParaRPr>
          </a:p>
          <a:p>
            <a:endParaRPr lang="en-US" sz="800" b="1" i="1"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 Operating Rules</a:t>
            </a:r>
            <a:endParaRPr lang="en-US" dirty="0"/>
          </a:p>
        </p:txBody>
      </p:sp>
      <p:sp>
        <p:nvSpPr>
          <p:cNvPr id="9" name="Text Placeholder 8"/>
          <p:cNvSpPr>
            <a:spLocks noGrp="1"/>
          </p:cNvSpPr>
          <p:nvPr>
            <p:ph type="body" sz="quarter" idx="4294967295"/>
          </p:nvPr>
        </p:nvSpPr>
        <p:spPr>
          <a:xfrm>
            <a:off x="407324" y="1059458"/>
            <a:ext cx="8540750" cy="862012"/>
          </a:xfrm>
        </p:spPr>
        <p:txBody>
          <a:bodyPr/>
          <a:lstStyle/>
          <a:p>
            <a:r>
              <a:rPr lang="en-US" b="1" dirty="0" smtClean="0"/>
              <a:t>RMG 11.4.1</a:t>
            </a:r>
            <a:r>
              <a:rPr lang="en-US" b="1" dirty="0"/>
              <a:t>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xmlns=""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solidFill>
                  <a:schemeClr val="tx1">
                    <a:lumMod val="75000"/>
                    <a:lumOff val="25000"/>
                  </a:schemeClr>
                </a:solidFill>
              </a:rPr>
              <a:t>REPs </a:t>
            </a:r>
            <a:r>
              <a:rPr lang="en-US" i="1" dirty="0">
                <a:solidFill>
                  <a:schemeClr val="tx1">
                    <a:lumMod val="75000"/>
                    <a:lumOff val="25000"/>
                  </a:schemeClr>
                </a:solidFill>
              </a:rPr>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solidFill>
                  <a:schemeClr val="tx1">
                    <a:lumMod val="75000"/>
                    <a:lumOff val="25000"/>
                  </a:schemeClr>
                </a:solidFill>
              </a:rPr>
              <a:t>.</a:t>
            </a:r>
            <a:endParaRPr lang="en-US" i="1" dirty="0">
              <a:solidFill>
                <a:schemeClr val="tx1">
                  <a:lumMod val="75000"/>
                  <a:lumOff val="25000"/>
                </a:schemeClr>
              </a:solidFill>
            </a:endParaRPr>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3/7/2019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73</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
        <p:nvSpPr>
          <p:cNvPr id="12"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A MVI </a:t>
            </a:r>
            <a:r>
              <a:rPr lang="en-US" sz="2400" dirty="0"/>
              <a:t>is </a:t>
            </a:r>
            <a:r>
              <a:rPr lang="en-US" sz="2400" dirty="0" smtClean="0"/>
              <a:t>submitted and scheduled by OILERS ENERGY and </a:t>
            </a:r>
            <a:r>
              <a:rPr lang="en-US" sz="2400" dirty="0"/>
              <a:t>then </a:t>
            </a:r>
            <a:r>
              <a:rPr lang="en-US" sz="2400" dirty="0" smtClean="0"/>
              <a:t>another MVI </a:t>
            </a:r>
            <a:r>
              <a:rPr lang="en-US" sz="2400" dirty="0"/>
              <a:t>is submitted </a:t>
            </a:r>
            <a:r>
              <a:rPr lang="en-US" sz="2400" dirty="0" smtClean="0"/>
              <a:t>later by COWBOYS ENERGY requesting the same day. Which </a:t>
            </a:r>
            <a:r>
              <a:rPr lang="en-US" sz="2400" dirty="0"/>
              <a:t>entity would receive an 814_17 Not First In (NFI) </a:t>
            </a:r>
            <a:r>
              <a:rPr lang="en-US" sz="2400" dirty="0" smtClean="0"/>
              <a:t>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OIILERS ENERGY</a:t>
            </a:r>
          </a:p>
          <a:p>
            <a:pPr marL="1097280" indent="-457200">
              <a:lnSpc>
                <a:spcPct val="100000"/>
              </a:lnSpc>
              <a:spcAft>
                <a:spcPts val="0"/>
              </a:spcAft>
              <a:buClr>
                <a:schemeClr val="accent1">
                  <a:lumMod val="75000"/>
                </a:schemeClr>
              </a:buClr>
              <a:buFont typeface="+mj-lt"/>
              <a:buAutoNum type="alphaLcParenR"/>
            </a:pPr>
            <a:r>
              <a:rPr lang="en-US" sz="2400" dirty="0" smtClean="0"/>
              <a:t>COWBOYS ENERGY</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5/1, both with the current REP?</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Current REP</a:t>
            </a:r>
          </a:p>
          <a:p>
            <a:pPr marL="1097280" indent="-457200">
              <a:lnSpc>
                <a:spcPct val="100000"/>
              </a:lnSpc>
              <a:spcAft>
                <a:spcPts val="0"/>
              </a:spcAft>
              <a:buClr>
                <a:schemeClr val="accent1">
                  <a:lumMod val="75000"/>
                </a:schemeClr>
              </a:buClr>
              <a:buFont typeface="+mj-lt"/>
              <a:buAutoNum type="alphaLcParenR"/>
            </a:pPr>
            <a:r>
              <a:rPr lang="en-US" sz="2400" dirty="0" smtClean="0"/>
              <a:t>Another REP</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5/5 both with different REPs</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a:t>
            </a:r>
            <a:r>
              <a:rPr lang="en-US" sz="2400" dirty="0" smtClean="0"/>
              <a:t>Customer B</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814_24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endParaRPr lang="en-US" sz="2400" dirty="0" smtClean="0"/>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fontScale="90000"/>
          </a:bodyPr>
          <a:lstStyle/>
          <a:p>
            <a:r>
              <a:rPr lang="en-US" dirty="0"/>
              <a:t>Move Out to </a:t>
            </a:r>
            <a:r>
              <a:rPr lang="en-US" dirty="0" smtClean="0"/>
              <a:t>Continuous Service Agreement (CSA)</a:t>
            </a:r>
            <a:endParaRPr lang="en-US" dirty="0"/>
          </a:p>
        </p:txBody>
      </p:sp>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78</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t>
            </a:r>
            <a:r>
              <a:rPr lang="en-US" sz="2400" dirty="0" smtClean="0"/>
              <a:t>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t>
            </a:r>
            <a:r>
              <a:rPr lang="en-US" sz="2400" dirty="0" smtClean="0"/>
              <a:t>Agreement</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smtClean="0">
                <a:solidFill>
                  <a:schemeClr val="accent2">
                    <a:lumMod val="75000"/>
                  </a:schemeClr>
                </a:solidFill>
              </a:rPr>
              <a:t>T</a:t>
            </a:r>
            <a:r>
              <a:rPr lang="en-US" sz="2800" dirty="0" smtClean="0">
                <a:solidFill>
                  <a:schemeClr val="tx1">
                    <a:lumMod val="75000"/>
                    <a:lumOff val="25000"/>
                  </a:schemeClr>
                </a:solidFill>
              </a:rPr>
              <a:t>e</a:t>
            </a:r>
            <a:r>
              <a:rPr lang="en-US" sz="2800" b="1" dirty="0" smtClean="0">
                <a:solidFill>
                  <a:schemeClr val="accent2">
                    <a:lumMod val="75000"/>
                  </a:schemeClr>
                </a:solidFill>
              </a:rPr>
              <a:t>x</a:t>
            </a:r>
            <a:r>
              <a:rPr lang="en-US" sz="2800" dirty="0" smtClean="0">
                <a:solidFill>
                  <a:schemeClr val="tx1">
                    <a:lumMod val="75000"/>
                    <a:lumOff val="25000"/>
                  </a:schemeClr>
                </a:solidFill>
              </a:rPr>
              <a:t>as </a:t>
            </a:r>
            <a:r>
              <a:rPr lang="en-US" sz="2800" b="1" dirty="0" smtClean="0">
                <a:solidFill>
                  <a:schemeClr val="accent2">
                    <a:lumMod val="75000"/>
                  </a:schemeClr>
                </a:solidFill>
              </a:rPr>
              <a:t>S</a:t>
            </a:r>
            <a:r>
              <a:rPr lang="en-US" sz="2800" dirty="0" smtClean="0">
                <a:solidFill>
                  <a:schemeClr val="tx1">
                    <a:lumMod val="75000"/>
                    <a:lumOff val="25000"/>
                  </a:schemeClr>
                </a:solidFill>
              </a:rPr>
              <a:t>tandard </a:t>
            </a:r>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T</a:t>
            </a:r>
            <a:r>
              <a:rPr lang="en-US" sz="2800" dirty="0" smtClean="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81</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Does not apply to MOU/EC</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3/7/2019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82</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a:t>
            </a:r>
            <a:r>
              <a:rPr lang="en-US" dirty="0">
                <a:solidFill>
                  <a:schemeClr val="tx1">
                    <a:lumMod val="75000"/>
                    <a:lumOff val="25000"/>
                  </a:schemeClr>
                </a:solidFill>
              </a:rPr>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650_02</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650_01</a:t>
            </a:r>
          </a:p>
          <a:p>
            <a:pPr marL="1097280" indent="-457200">
              <a:lnSpc>
                <a:spcPct val="100000"/>
              </a:lnSpc>
              <a:spcAft>
                <a:spcPts val="0"/>
              </a:spcAft>
              <a:buClr>
                <a:schemeClr val="accent1">
                  <a:lumMod val="75000"/>
                </a:schemeClr>
              </a:buClr>
              <a:buFont typeface="+mj-lt"/>
              <a:buAutoNum type="alphaLcParenR"/>
            </a:pPr>
            <a:r>
              <a:rPr lang="en-US" sz="2400" dirty="0" smtClean="0"/>
              <a:t>814_16</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r>
                <a:rPr lang="en-US" dirty="0" smtClean="0"/>
                <a:t>810_02</a:t>
              </a:r>
              <a:endParaRPr lang="en-US" dirty="0"/>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7b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r>
                <a:rPr lang="en-US" dirty="0" smtClean="0"/>
                <a:t>867_03F</a:t>
              </a:r>
              <a:endParaRPr lang="en-US" dirty="0"/>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algn="r"/>
              <a:r>
                <a:rPr lang="en-US" dirty="0" smtClean="0"/>
                <a:t>867_03F</a:t>
              </a:r>
              <a:endParaRPr lang="en-US" dirty="0"/>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a:t>
              </a:r>
              <a:endParaRPr lang="en-US" sz="1400" dirty="0"/>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sp>
        <p:nvSpPr>
          <p:cNvPr id="2" name="Date Placeholder 1">
            <a:extLst>
              <a:ext uri="{FF2B5EF4-FFF2-40B4-BE49-F238E27FC236}">
                <a16:creationId xmlns:a16="http://schemas.microsoft.com/office/drawing/2014/main" xmlns="" id="{F7C658C4-4DEE-4BAD-8282-6B05F5B2ED15}"/>
              </a:ext>
            </a:extLst>
          </p:cNvPr>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a:extLst>
              <a:ext uri="{FF2B5EF4-FFF2-40B4-BE49-F238E27FC236}">
                <a16:creationId xmlns:a16="http://schemas.microsoft.com/office/drawing/2014/main" xmlns="" id="{6DBD4775-59F8-4F5E-A250-06D5CF65AB56}"/>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8EA4F97D-4E1B-4802-A42C-F0798C091D7C}"/>
              </a:ext>
            </a:extLst>
          </p:cNvPr>
          <p:cNvSpPr>
            <a:spLocks noGrp="1"/>
          </p:cNvSpPr>
          <p:nvPr>
            <p:ph type="sldNum" sz="quarter" idx="12"/>
          </p:nvPr>
        </p:nvSpPr>
        <p:spPr/>
        <p:txBody>
          <a:bodyPr/>
          <a:lstStyle/>
          <a:p>
            <a:fld id="{D57F1E4F-1CFF-5643-939E-02111984F565}" type="slidenum">
              <a:rPr lang="en-US" smtClean="0"/>
              <a:pPr/>
              <a:t>84</a:t>
            </a:fld>
            <a:endParaRPr lang="en-US" dirty="0"/>
          </a:p>
        </p:txBody>
      </p:sp>
      <p:sp>
        <p:nvSpPr>
          <p:cNvPr id="5" name="Title 4">
            <a:extLst>
              <a:ext uri="{FF2B5EF4-FFF2-40B4-BE49-F238E27FC236}">
                <a16:creationId xmlns:a16="http://schemas.microsoft.com/office/drawing/2014/main" xmlns="" id="{6E3FEB6A-53CD-40E5-910C-C6A72C9C56C8}"/>
              </a:ext>
            </a:extLst>
          </p:cNvPr>
          <p:cNvSpPr>
            <a:spLocks noGrp="1"/>
          </p:cNvSpPr>
          <p:nvPr>
            <p:ph type="title"/>
          </p:nvPr>
        </p:nvSpPr>
        <p:spPr/>
        <p:txBody>
          <a:bodyPr>
            <a:normAutofit/>
          </a:bodyPr>
          <a:lstStyle/>
          <a:p>
            <a:r>
              <a:rPr lang="en-US" dirty="0"/>
              <a:t>Mass Transition </a:t>
            </a:r>
            <a:r>
              <a:rPr lang="en-US" dirty="0" smtClean="0"/>
              <a:t>– Transactions</a:t>
            </a:r>
            <a:endParaRPr lang="en-US" dirty="0"/>
          </a:p>
        </p:txBody>
      </p:sp>
      <p:sp>
        <p:nvSpPr>
          <p:cNvPr id="6" name="TextBox 5">
            <a:extLst>
              <a:ext uri="{FF2B5EF4-FFF2-40B4-BE49-F238E27FC236}">
                <a16:creationId xmlns:a16="http://schemas.microsoft.com/office/drawing/2014/main" xmlns="" id="{D7059B58-E510-4078-8BD8-48FD2D6B2E1C}"/>
              </a:ext>
            </a:extLst>
          </p:cNvPr>
          <p:cNvSpPr txBox="1"/>
          <p:nvPr/>
        </p:nvSpPr>
        <p:spPr>
          <a:xfrm>
            <a:off x="334419" y="1029990"/>
            <a:ext cx="8472361" cy="1292662"/>
          </a:xfrm>
          <a:prstGeom prst="rect">
            <a:avLst/>
          </a:prstGeom>
          <a:noFill/>
        </p:spPr>
        <p:txBody>
          <a:bodyPr wrap="square" rtlCol="0">
            <a:spAutoFit/>
          </a:bodyPr>
          <a:lstStyle/>
          <a:p>
            <a:r>
              <a:rPr lang="en-US" sz="2400" i="1" dirty="0">
                <a:solidFill>
                  <a:schemeClr val="tx1">
                    <a:lumMod val="75000"/>
                    <a:lumOff val="25000"/>
                  </a:schemeClr>
                </a:solidFill>
              </a:rPr>
              <a:t>Mass Transition</a:t>
            </a:r>
            <a:r>
              <a:rPr lang="en-US" sz="2400" dirty="0">
                <a:solidFill>
                  <a:schemeClr val="tx1">
                    <a:lumMod val="75000"/>
                    <a:lumOff val="25000"/>
                  </a:schemeClr>
                </a:solidFill>
              </a:rPr>
              <a:t> is </a:t>
            </a:r>
            <a:r>
              <a:rPr lang="en-US" dirty="0">
                <a:solidFill>
                  <a:schemeClr val="tx1">
                    <a:lumMod val="75000"/>
                    <a:lumOff val="25000"/>
                  </a:schemeClr>
                </a:solidFill>
              </a:rPr>
              <a:t>…</a:t>
            </a:r>
          </a:p>
          <a:p>
            <a:r>
              <a:rPr lang="en-US" dirty="0">
                <a:solidFill>
                  <a:schemeClr val="tx1">
                    <a:lumMod val="75000"/>
                    <a:lumOff val="25000"/>
                  </a:schemeClr>
                </a:solidFill>
              </a:rPr>
              <a:t>The transition of ESI IDs from one CR to a Provider of Last Resort (POLR</a:t>
            </a:r>
            <a:r>
              <a:rPr lang="en-US" dirty="0" smtClean="0">
                <a:solidFill>
                  <a:schemeClr val="tx1">
                    <a:lumMod val="75000"/>
                    <a:lumOff val="25000"/>
                  </a:schemeClr>
                </a:solidFill>
              </a:rPr>
              <a:t>), volunteer CR (VREP) or </a:t>
            </a:r>
            <a:r>
              <a:rPr lang="en-US" dirty="0">
                <a:solidFill>
                  <a:schemeClr val="tx1">
                    <a:lumMod val="75000"/>
                    <a:lumOff val="25000"/>
                  </a:schemeClr>
                </a:solidFill>
              </a:rPr>
              <a:t>designated CR, or from one TDSP to another TDSP, in a quantity or within a timeframe identified by Applicable Legal Authority.</a:t>
            </a:r>
          </a:p>
        </p:txBody>
      </p:sp>
      <p:sp>
        <p:nvSpPr>
          <p:cNvPr id="7" name="Bevel 3">
            <a:extLst>
              <a:ext uri="{FF2B5EF4-FFF2-40B4-BE49-F238E27FC236}">
                <a16:creationId xmlns:a16="http://schemas.microsoft.com/office/drawing/2014/main" xmlns=""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POLR/ VREP/CR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9" name="Rectangle 8">
            <a:extLst>
              <a:ext uri="{FF2B5EF4-FFF2-40B4-BE49-F238E27FC236}">
                <a16:creationId xmlns:a16="http://schemas.microsoft.com/office/drawing/2014/main" xmlns=""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10" name="Bevel 3">
            <a:extLst>
              <a:ext uri="{FF2B5EF4-FFF2-40B4-BE49-F238E27FC236}">
                <a16:creationId xmlns:a16="http://schemas.microsoft.com/office/drawing/2014/main" xmlns=""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Defaulting  CR</a:t>
            </a:r>
          </a:p>
        </p:txBody>
      </p:sp>
      <p:grpSp>
        <p:nvGrpSpPr>
          <p:cNvPr id="46" name="Group 45"/>
          <p:cNvGrpSpPr/>
          <p:nvPr/>
        </p:nvGrpSpPr>
        <p:grpSpPr>
          <a:xfrm>
            <a:off x="2104843" y="2447348"/>
            <a:ext cx="1835978" cy="474034"/>
            <a:chOff x="1801209" y="1781878"/>
            <a:chExt cx="2154598" cy="474034"/>
          </a:xfrm>
        </p:grpSpPr>
        <p:sp>
          <p:nvSpPr>
            <p:cNvPr id="47" name="TextBox 46"/>
            <p:cNvSpPr txBox="1"/>
            <p:nvPr/>
          </p:nvSpPr>
          <p:spPr>
            <a:xfrm>
              <a:off x="2152600" y="1781878"/>
              <a:ext cx="1133375" cy="369332"/>
            </a:xfrm>
            <a:prstGeom prst="rect">
              <a:avLst/>
            </a:prstGeom>
            <a:noFill/>
          </p:spPr>
          <p:txBody>
            <a:bodyPr wrap="square" rtlCol="0">
              <a:spAutoFit/>
            </a:bodyPr>
            <a:lstStyle/>
            <a:p>
              <a:pPr algn="r"/>
              <a:r>
                <a:rPr lang="en-US" dirty="0" smtClean="0"/>
                <a:t>814_14   </a:t>
              </a:r>
              <a:endParaRPr lang="en-US" dirty="0"/>
            </a:p>
          </p:txBody>
        </p:sp>
        <p:cxnSp>
          <p:nvCxnSpPr>
            <p:cNvPr id="48" name="Straight Arrow Connector 47"/>
            <p:cNvCxnSpPr>
              <a:stCxn id="49"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r>
                <a:rPr lang="en-US" dirty="0" smtClean="0"/>
                <a:t>814_11</a:t>
              </a:r>
              <a:endParaRPr lang="en-US" dirty="0"/>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r>
                <a:rPr lang="en-US" dirty="0" smtClean="0"/>
                <a:t>814_03 TS</a:t>
              </a:r>
              <a:endParaRPr lang="en-US" dirty="0"/>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a:t>
              </a:r>
              <a:endParaRPr lang="en-US" sz="1400" dirty="0"/>
            </a:p>
          </p:txBody>
        </p:sp>
      </p:grpSp>
      <p:sp>
        <p:nvSpPr>
          <p:cNvPr id="19" name="Rectangle 18"/>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85</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86</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87</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lc="http://schemas.openxmlformats.org/drawingml/2006/lockedCanvas" xmlns:a16="http://schemas.microsoft.com/office/drawing/2014/main" xmlns="" id="{D4F3EA9E-0053-41A4-BA3A-DBEA5DF961C1}"/>
              </a:ext>
            </a:extLst>
          </p:cNvPr>
          <p:cNvPicPr>
            <a:picLocks noChangeAspect="1"/>
          </p:cNvPicPr>
          <p:nvPr/>
        </p:nvPicPr>
        <p:blipFill>
          <a:blip r:embed="rId3"/>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lc="http://schemas.openxmlformats.org/drawingml/2006/lockedCanvas" xmlns:a16="http://schemas.microsoft.com/office/drawing/2014/main" xmlns=""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ESI </a:t>
            </a: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ID number serving that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lc="http://schemas.openxmlformats.org/drawingml/2006/lockedCanvas" xmlns:a16="http://schemas.microsoft.com/office/drawing/2014/main" xmln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lc="http://schemas.openxmlformats.org/drawingml/2006/lockedCanvas" xmlns:a16="http://schemas.microsoft.com/office/drawing/2014/main" xmln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t>
            </a:r>
            <a:r>
              <a:rPr lang="en-US" kern="0" dirty="0" smtClean="0">
                <a:solidFill>
                  <a:schemeClr val="bg1"/>
                </a:solidFill>
                <a:latin typeface="Myriad Pro"/>
                <a:ea typeface="Osaka" pitchFamily="1" charset="-128"/>
              </a:rPr>
              <a:t>asterisk (*) </a:t>
            </a:r>
            <a:r>
              <a:rPr lang="en-US" kern="0" dirty="0">
                <a:solidFill>
                  <a:schemeClr val="bg1"/>
                </a:solidFill>
                <a:latin typeface="Myriad Pro"/>
                <a:ea typeface="Osaka" pitchFamily="1" charset="-128"/>
              </a:rPr>
              <a:t>serves as a </a:t>
            </a:r>
            <a:r>
              <a:rPr lang="en-US" kern="0" dirty="0" smtClean="0">
                <a:solidFill>
                  <a:schemeClr val="bg1"/>
                </a:solidFill>
                <a:latin typeface="Myriad Pro"/>
                <a:ea typeface="Osaka" pitchFamily="1" charset="-128"/>
              </a:rPr>
              <a:t>wildcard for address search</a:t>
            </a:r>
            <a:endParaRPr lang="en-US" kern="0" dirty="0">
              <a:solidFill>
                <a:schemeClr val="bg1"/>
              </a:solidFill>
              <a:latin typeface="Myriad Pro"/>
              <a:ea typeface="Osaka" pitchFamily="1" charset="-128"/>
            </a:endParaRP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 xmlns:a16="http://schemas.microsoft.com/office/drawing/2014/main"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88</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smtClean="0">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a:t>
            </a:r>
            <a:r>
              <a:rPr lang="en-US" sz="1600" dirty="0" smtClean="0">
                <a:solidFill>
                  <a:schemeClr val="accent1">
                    <a:lumMod val="50000"/>
                  </a:schemeClr>
                </a:solidFill>
              </a:rPr>
              <a:t>viewer </a:t>
            </a:r>
            <a:r>
              <a:rPr lang="en-US" sz="1600" dirty="0">
                <a:solidFill>
                  <a:schemeClr val="accent1">
                    <a:lumMod val="50000"/>
                  </a:schemeClr>
                </a:solidFill>
              </a:rPr>
              <a:t>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3/7/2019</a:t>
            </a:fld>
            <a:endParaRPr lang="en-US" dirty="0"/>
          </a:p>
        </p:txBody>
      </p:sp>
      <p:sp>
        <p:nvSpPr>
          <p:cNvPr id="3" name="Footer Placeholder 2">
            <a:extLst>
              <a:ext uri="{FF2B5EF4-FFF2-40B4-BE49-F238E27FC236}">
                <a16:creationId xmlns=""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 xmlns:a16="http://schemas.microsoft.com/office/drawing/2014/main"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 xmlns:a16="http://schemas.microsoft.com/office/drawing/2014/main"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90</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lc="http://schemas.openxmlformats.org/drawingml/2006/lockedCanvas" xmlns:a16="http://schemas.microsoft.com/office/drawing/2014/main" xmlns="" id="{0564EE5F-0678-434F-A08A-A87F902522B4}"/>
              </a:ext>
            </a:extLst>
          </p:cNvPr>
          <p:cNvPicPr>
            <a:picLocks noChangeAspect="1"/>
          </p:cNvPicPr>
          <p:nvPr/>
        </p:nvPicPr>
        <p:blipFill>
          <a:blip r:embed="rId3"/>
          <a:stretch>
            <a:fillRect/>
          </a:stretch>
        </p:blipFill>
        <p:spPr>
          <a:xfrm>
            <a:off x="228600" y="1676400"/>
            <a:ext cx="4240165" cy="3432515"/>
          </a:xfrm>
          <a:prstGeom prst="rect">
            <a:avLst/>
          </a:prstGeom>
        </p:spPr>
      </p:pic>
      <p:pic>
        <p:nvPicPr>
          <p:cNvPr id="8" name="Picture 7">
            <a:extLst>
              <a:ext uri="{FF2B5EF4-FFF2-40B4-BE49-F238E27FC236}">
                <a16:creationId xmlns:lc="http://schemas.openxmlformats.org/drawingml/2006/lockedCanvas" xmlns:a16="http://schemas.microsoft.com/office/drawing/2014/main" xmlns="" id="{A3E89411-33D1-4853-8E49-78AA4102EE21}"/>
              </a:ext>
            </a:extLst>
          </p:cNvPr>
          <p:cNvPicPr>
            <a:picLocks noChangeAspect="1"/>
          </p:cNvPicPr>
          <p:nvPr/>
        </p:nvPicPr>
        <p:blipFill>
          <a:blip r:embed="rId4"/>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 xmlns:a16="http://schemas.microsoft.com/office/drawing/2014/main"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 xmlns:a16="http://schemas.microsoft.com/office/drawing/2014/main"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3/7/2019</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91</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BB60C21B-57F3-4E68-9DCD-D06B2B10DCAA}" type="datetime1">
              <a:rPr lang="en-US" smtClean="0"/>
              <a:t>3/7/2019</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92</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10E64346-F9E3-48D4-9D5F-B092CB91C8B5}" type="datetime1">
              <a:rPr lang="en-US" smtClean="0"/>
              <a:t>3/7/2019</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a:t>
            </a:r>
            <a:r>
              <a:rPr lang="en-US" dirty="0" smtClean="0">
                <a:solidFill>
                  <a:schemeClr val="accent1">
                    <a:lumMod val="50000"/>
                  </a:schemeClr>
                </a:solidFill>
              </a:rPr>
              <a:t>MVO </a:t>
            </a:r>
            <a:r>
              <a:rPr lang="en-US" dirty="0">
                <a:solidFill>
                  <a:schemeClr val="accent1">
                    <a:lumMod val="50000"/>
                  </a:schemeClr>
                </a:solidFill>
              </a:rPr>
              <a:t>scheduled for 6/29 on 6/27.   Both ERCOT &amp; TDSP accept the cancellation.</a:t>
            </a:r>
          </a:p>
        </p:txBody>
      </p:sp>
      <p:sp>
        <p:nvSpPr>
          <p:cNvPr id="15" name="TextBox 14">
            <a:extLst>
              <a:ext uri="{FF2B5EF4-FFF2-40B4-BE49-F238E27FC236}">
                <a16:creationId xmlns=""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93</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B3473988-CDF4-4513-94AD-70D1E29254C4}" type="datetime1">
              <a:rPr lang="en-US" smtClean="0"/>
              <a:t>3/7/2019</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94</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95</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lc="http://schemas.openxmlformats.org/drawingml/2006/lockedCanvas" xmlns:a16="http://schemas.microsoft.com/office/drawing/2014/main" xmln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lc="http://schemas.openxmlformats.org/drawingml/2006/lockedCanvas" xmlns:a16="http://schemas.microsoft.com/office/drawing/2014/main" xmlns=""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lc="http://schemas.openxmlformats.org/drawingml/2006/lockedCanvas" xmlns:a16="http://schemas.microsoft.com/office/drawing/2014/main" xmlns="" id="{0444DBAC-2BDD-4EDC-844C-F8A4B49BFD70}"/>
              </a:ext>
            </a:extLst>
          </p:cNvPr>
          <p:cNvPicPr>
            <a:picLocks noChangeAspect="1"/>
          </p:cNvPicPr>
          <p:nvPr/>
        </p:nvPicPr>
        <p:blipFill>
          <a:blip r:embed="rId4"/>
          <a:stretch>
            <a:fillRect/>
          </a:stretch>
        </p:blipFill>
        <p:spPr>
          <a:xfrm>
            <a:off x="261730" y="4118339"/>
            <a:ext cx="6597052" cy="1556278"/>
          </a:xfrm>
          <a:prstGeom prst="rect">
            <a:avLst/>
          </a:prstGeom>
        </p:spPr>
      </p:pic>
      <p:cxnSp>
        <p:nvCxnSpPr>
          <p:cNvPr id="13" name="Straight Connector 12">
            <a:extLst>
              <a:ext uri="{FF2B5EF4-FFF2-40B4-BE49-F238E27FC236}">
                <a16:creationId xmlns:lc="http://schemas.openxmlformats.org/drawingml/2006/lockedCanvas" xmlns:a16="http://schemas.microsoft.com/office/drawing/2014/main" xmln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lc="http://schemas.openxmlformats.org/drawingml/2006/lockedCanvas" xmlns:a16="http://schemas.microsoft.com/office/drawing/2014/main" xmln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96</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lc="http://schemas.openxmlformats.org/drawingml/2006/lockedCanvas" xmlns:a16="http://schemas.microsoft.com/office/drawing/2014/main" xmlns=""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lc="http://schemas.openxmlformats.org/drawingml/2006/lockedCanvas" xmlns:a16="http://schemas.microsoft.com/office/drawing/2014/main" xmlns="" id="{5E6E87E6-5AC6-4F67-914B-23442D8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lc="http://schemas.openxmlformats.org/drawingml/2006/lockedCanvas" xmlns:a16="http://schemas.microsoft.com/office/drawing/2014/main" xmln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3/7/2019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lc="http://schemas.openxmlformats.org/drawingml/2006/lockedCanvas" xmlns:a16="http://schemas.microsoft.com/office/drawing/2014/main" xmlns="" id="{2090FA73-DD7F-4F3C-B1C2-0067995B6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lc="http://schemas.openxmlformats.org/drawingml/2006/lockedCanvas" xmlns:a16="http://schemas.microsoft.com/office/drawing/2014/main" xmlns="" id="{DA764BD6-5B4B-412E-ACEC-5B058E6E4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lc="http://schemas.openxmlformats.org/drawingml/2006/lockedCanvas" xmlns:a16="http://schemas.microsoft.com/office/drawing/2014/main" xmln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lc="http://schemas.openxmlformats.org/drawingml/2006/lockedCanvas" xmlns:a16="http://schemas.microsoft.com/office/drawing/2014/main" xmlns=""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lc="http://schemas.openxmlformats.org/drawingml/2006/lockedCanvas" xmlns:a16="http://schemas.microsoft.com/office/drawing/2014/main" xmlns=""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Implementation Guides</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3/7/2019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98</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3"/>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3/7/2019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99</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SLIDE_COUNT" val="1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53A6B-6B00-46BF-98A3-4F7C641BE3CB}">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c34af464-7aa1-4edd-9be4-83dffc1cb926"/>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69B9D4C-C537-40A0-BD2B-3F0EFA0140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10793</TotalTime>
  <Words>6629</Words>
  <Application>Microsoft Office PowerPoint</Application>
  <PresentationFormat>On-screen Show (4:3)</PresentationFormat>
  <Paragraphs>1668</Paragraphs>
  <Slides>126</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35" baseType="lpstr">
      <vt:lpstr>Arial</vt:lpstr>
      <vt:lpstr>Calibri</vt:lpstr>
      <vt:lpstr>Courier New</vt:lpstr>
      <vt:lpstr>Myriad Pro</vt:lpstr>
      <vt:lpstr>Osaka</vt:lpstr>
      <vt:lpstr>Times New Roman</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Checkpoint Question</vt:lpstr>
      <vt:lpstr>Group Exercise</vt:lpstr>
      <vt:lpstr>Group Exercise</vt:lpstr>
      <vt:lpstr>Group Exercise</vt:lpstr>
      <vt:lpstr>Group Questions</vt:lpstr>
      <vt:lpstr>Survey</vt:lpstr>
      <vt:lpstr>TX SET Working Group</vt:lpstr>
      <vt:lpstr>TX SET Working Group</vt:lpstr>
      <vt:lpstr>TX SET Issue Submission Process</vt:lpstr>
      <vt:lpstr>Retail Market Testing</vt:lpstr>
      <vt:lpstr>Retail Market Testing</vt:lpstr>
      <vt:lpstr>ListServe</vt:lpstr>
      <vt:lpstr>Additional resources</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408</cp:revision>
  <cp:lastPrinted>2018-08-01T16:10:22Z</cp:lastPrinted>
  <dcterms:created xsi:type="dcterms:W3CDTF">2018-02-28T17:04:58Z</dcterms:created>
  <dcterms:modified xsi:type="dcterms:W3CDTF">2019-03-07T18:13:43Z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C8B23277-638F-488D-A73C-DB973710BBF8</vt:lpwstr>
  </property>
  <property fmtid="{D5CDD505-2E9C-101B-9397-08002B2CF9AE}" pid="6" name="ArticulateProjectFull">
    <vt:lpwstr>Y:\RMTTF\2019_02 TXSET.ppta</vt:lpwstr>
  </property>
</Properties>
</file>