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58" r:id="rId8"/>
    <p:sldId id="318" r:id="rId9"/>
    <p:sldId id="341" r:id="rId10"/>
    <p:sldId id="334" r:id="rId11"/>
    <p:sldId id="342" r:id="rId12"/>
    <p:sldId id="338" r:id="rId13"/>
    <p:sldId id="343" r:id="rId14"/>
    <p:sldId id="344" r:id="rId15"/>
    <p:sldId id="346" r:id="rId16"/>
    <p:sldId id="345" r:id="rId17"/>
    <p:sldId id="29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2" d="100"/>
          <a:sy n="112" d="100"/>
        </p:scale>
        <p:origin x="28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://ep.ercot.com/portfolio/IA%20Statistics/2018/DRAFT%20IA%20Statistics%20Annual%20Report_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793864265676705E-2"/>
          <c:y val="5.1672142437625773E-2"/>
          <c:w val="0.92293741574483645"/>
          <c:h val="0.92393830606704663"/>
        </c:manualLayout>
      </c:layout>
      <c:scatterChart>
        <c:scatterStyle val="lineMarker"/>
        <c:varyColors val="0"/>
        <c:ser>
          <c:idx val="0"/>
          <c:order val="0"/>
          <c:tx>
            <c:strRef>
              <c:f>'All data'!$P$1</c:f>
              <c:strCache>
                <c:ptCount val="1"/>
                <c:pt idx="0">
                  <c:v>Actual Variance from IA Estimate Range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multiLvlStrRef>
              <c:f>'[DRAFT IA Statistics Annual Report_2018.xlsx]All data'!$A$2:$P$391</c:f>
              <c:multiLvlStrCache>
                <c:ptCount val="41"/>
                <c:lvl>
                  <c:pt idx="0">
                    <c:v>-$11,824</c:v>
                  </c:pt>
                  <c:pt idx="1">
                    <c:v>-$3,391</c:v>
                  </c:pt>
                  <c:pt idx="2">
                    <c:v>$49,955</c:v>
                  </c:pt>
                  <c:pt idx="3">
                    <c:v>-$12,318</c:v>
                  </c:pt>
                  <c:pt idx="4">
                    <c:v>$0</c:v>
                  </c:pt>
                  <c:pt idx="5">
                    <c:v>$0</c:v>
                  </c:pt>
                  <c:pt idx="6">
                    <c:v>-$70,697</c:v>
                  </c:pt>
                  <c:pt idx="7">
                    <c:v>$43,734</c:v>
                  </c:pt>
                  <c:pt idx="8">
                    <c:v>$72,991</c:v>
                  </c:pt>
                  <c:pt idx="9">
                    <c:v>$102,533</c:v>
                  </c:pt>
                  <c:pt idx="10">
                    <c:v>$104,868</c:v>
                  </c:pt>
                  <c:pt idx="11">
                    <c:v>-$35,000</c:v>
                  </c:pt>
                  <c:pt idx="12">
                    <c:v>-$36,213</c:v>
                  </c:pt>
                  <c:pt idx="13">
                    <c:v>-$21,105</c:v>
                  </c:pt>
                  <c:pt idx="14">
                    <c:v>-$11,001</c:v>
                  </c:pt>
                  <c:pt idx="15">
                    <c:v>$1,120</c:v>
                  </c:pt>
                  <c:pt idx="16">
                    <c:v>-$5,333</c:v>
                  </c:pt>
                  <c:pt idx="17">
                    <c:v>$6,569</c:v>
                  </c:pt>
                  <c:pt idx="18">
                    <c:v>-$5,911</c:v>
                  </c:pt>
                  <c:pt idx="19">
                    <c:v>-$3,242</c:v>
                  </c:pt>
                  <c:pt idx="20">
                    <c:v>$11,991</c:v>
                  </c:pt>
                  <c:pt idx="21">
                    <c:v>$0</c:v>
                  </c:pt>
                  <c:pt idx="22">
                    <c:v>$0</c:v>
                  </c:pt>
                  <c:pt idx="23">
                    <c:v>-$61,130</c:v>
                  </c:pt>
                  <c:pt idx="24">
                    <c:v>$59,424</c:v>
                  </c:pt>
                  <c:pt idx="25">
                    <c:v>$24,677</c:v>
                  </c:pt>
                  <c:pt idx="26">
                    <c:v>$0</c:v>
                  </c:pt>
                  <c:pt idx="27">
                    <c:v>$108,135</c:v>
                  </c:pt>
                  <c:pt idx="28">
                    <c:v>-$18,649</c:v>
                  </c:pt>
                  <c:pt idx="29">
                    <c:v>-$109,501</c:v>
                  </c:pt>
                  <c:pt idx="30">
                    <c:v>-$24,103</c:v>
                  </c:pt>
                  <c:pt idx="31">
                    <c:v>-$2,635</c:v>
                  </c:pt>
                  <c:pt idx="32">
                    <c:v>-$6,979</c:v>
                  </c:pt>
                  <c:pt idx="33">
                    <c:v>$0</c:v>
                  </c:pt>
                  <c:pt idx="34">
                    <c:v>$0</c:v>
                  </c:pt>
                  <c:pt idx="35">
                    <c:v>$27,046</c:v>
                  </c:pt>
                  <c:pt idx="36">
                    <c:v>$0</c:v>
                  </c:pt>
                  <c:pt idx="37">
                    <c:v>$19,236</c:v>
                  </c:pt>
                  <c:pt idx="38">
                    <c:v>$23,113</c:v>
                  </c:pt>
                  <c:pt idx="39">
                    <c:v>-$3,385</c:v>
                  </c:pt>
                  <c:pt idx="40">
                    <c:v>$0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Yes</c:v>
                  </c:pt>
                  <c:pt idx="5">
                    <c:v>Yes</c:v>
                  </c:pt>
                  <c:pt idx="6">
                    <c:v>No</c:v>
                  </c:pt>
                  <c:pt idx="7">
                    <c:v>No</c:v>
                  </c:pt>
                  <c:pt idx="8">
                    <c:v>No</c:v>
                  </c:pt>
                  <c:pt idx="9">
                    <c:v>No</c:v>
                  </c:pt>
                  <c:pt idx="10">
                    <c:v>No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No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No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Yes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No</c:v>
                  </c:pt>
                  <c:pt idx="33">
                    <c:v>Yes</c:v>
                  </c:pt>
                  <c:pt idx="34">
                    <c:v>Yes</c:v>
                  </c:pt>
                  <c:pt idx="35">
                    <c:v>No</c:v>
                  </c:pt>
                  <c:pt idx="36">
                    <c:v>Yes</c:v>
                  </c:pt>
                  <c:pt idx="37">
                    <c:v>No</c:v>
                  </c:pt>
                  <c:pt idx="38">
                    <c:v>No</c:v>
                  </c:pt>
                  <c:pt idx="39">
                    <c:v>No</c:v>
                  </c:pt>
                  <c:pt idx="40">
                    <c:v>Yes</c:v>
                  </c:pt>
                </c:lvl>
                <c:lvl>
                  <c:pt idx="0">
                    <c:v> $18,176 </c:v>
                  </c:pt>
                  <c:pt idx="1">
                    <c:v> $21,609 </c:v>
                  </c:pt>
                  <c:pt idx="2">
                    <c:v> $79,955 </c:v>
                  </c:pt>
                  <c:pt idx="3">
                    <c:v> $87,682 </c:v>
                  </c:pt>
                  <c:pt idx="4">
                    <c:v> $93,731 </c:v>
                  </c:pt>
                  <c:pt idx="5">
                    <c:v> $104,965 </c:v>
                  </c:pt>
                  <c:pt idx="6">
                    <c:v> $114,303 </c:v>
                  </c:pt>
                  <c:pt idx="7">
                    <c:v> $153,734 </c:v>
                  </c:pt>
                  <c:pt idx="8">
                    <c:v> $357,991 </c:v>
                  </c:pt>
                  <c:pt idx="9">
                    <c:v> $367,533 </c:v>
                  </c:pt>
                  <c:pt idx="10">
                    <c:v> $1,329,868 </c:v>
                  </c:pt>
                  <c:pt idx="11">
                    <c:v> $-   </c:v>
                  </c:pt>
                  <c:pt idx="12">
                    <c:v> $3,787 </c:v>
                  </c:pt>
                  <c:pt idx="13">
                    <c:v> $38,895 </c:v>
                  </c:pt>
                  <c:pt idx="14">
                    <c:v> $38,999 </c:v>
                  </c:pt>
                  <c:pt idx="15">
                    <c:v> $41,120 </c:v>
                  </c:pt>
                  <c:pt idx="16">
                    <c:v> $44,667 </c:v>
                  </c:pt>
                  <c:pt idx="17">
                    <c:v> $46,569 </c:v>
                  </c:pt>
                  <c:pt idx="18">
                    <c:v> $49,089 </c:v>
                  </c:pt>
                  <c:pt idx="19">
                    <c:v> $56,758 </c:v>
                  </c:pt>
                  <c:pt idx="20">
                    <c:v> $56,991 </c:v>
                  </c:pt>
                  <c:pt idx="21">
                    <c:v> $81,915 </c:v>
                  </c:pt>
                  <c:pt idx="22">
                    <c:v> $111,390 </c:v>
                  </c:pt>
                  <c:pt idx="23">
                    <c:v> $113,870 </c:v>
                  </c:pt>
                  <c:pt idx="24">
                    <c:v> $179,424 </c:v>
                  </c:pt>
                  <c:pt idx="25">
                    <c:v> $184,677 </c:v>
                  </c:pt>
                  <c:pt idx="26">
                    <c:v> $213,921 </c:v>
                  </c:pt>
                  <c:pt idx="27">
                    <c:v> $508,135 </c:v>
                  </c:pt>
                  <c:pt idx="28">
                    <c:v> $6,351 </c:v>
                  </c:pt>
                  <c:pt idx="29">
                    <c:v> $10,499 </c:v>
                  </c:pt>
                  <c:pt idx="30">
                    <c:v> $15,897 </c:v>
                  </c:pt>
                  <c:pt idx="31">
                    <c:v> $17,365 </c:v>
                  </c:pt>
                  <c:pt idx="32">
                    <c:v> $18,021 </c:v>
                  </c:pt>
                  <c:pt idx="33">
                    <c:v> $19,780 </c:v>
                  </c:pt>
                  <c:pt idx="34">
                    <c:v> $29,623 </c:v>
                  </c:pt>
                  <c:pt idx="35">
                    <c:v> $67,046 </c:v>
                  </c:pt>
                  <c:pt idx="36">
                    <c:v> $83,360 </c:v>
                  </c:pt>
                  <c:pt idx="37">
                    <c:v> $109,236 </c:v>
                  </c:pt>
                  <c:pt idx="38">
                    <c:v> $123,113 </c:v>
                  </c:pt>
                  <c:pt idx="39">
                    <c:v> $146,615 </c:v>
                  </c:pt>
                  <c:pt idx="40">
                    <c:v> $189,937 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No</c:v>
                  </c:pt>
                  <c:pt idx="7">
                    <c:v>No</c:v>
                  </c:pt>
                  <c:pt idx="8">
                    <c:v>No</c:v>
                  </c:pt>
                  <c:pt idx="9">
                    <c:v>No</c:v>
                  </c:pt>
                  <c:pt idx="10">
                    <c:v>No</c:v>
                  </c:pt>
                  <c:pt idx="11">
                    <c:v>No</c:v>
                  </c:pt>
                  <c:pt idx="12">
                    <c:v>Yes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Yes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Yes</c:v>
                  </c:pt>
                  <c:pt idx="20">
                    <c:v>No</c:v>
                  </c:pt>
                  <c:pt idx="21">
                    <c:v>No</c:v>
                  </c:pt>
                  <c:pt idx="22">
                    <c:v>No</c:v>
                  </c:pt>
                  <c:pt idx="23">
                    <c:v>No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No</c:v>
                  </c:pt>
                  <c:pt idx="33">
                    <c:v>No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  <c:pt idx="39">
                    <c:v>No</c:v>
                  </c:pt>
                  <c:pt idx="40">
                    <c:v>Yes</c:v>
                  </c:pt>
                </c:lvl>
                <c:lvl>
                  <c:pt idx="0">
                    <c:v>1 - Less than $50k</c:v>
                  </c:pt>
                  <c:pt idx="1">
                    <c:v>1 - Less than $50k</c:v>
                  </c:pt>
                  <c:pt idx="2">
                    <c:v>1 - Less than $50k</c:v>
                  </c:pt>
                  <c:pt idx="3">
                    <c:v>3 - $100k to $250k</c:v>
                  </c:pt>
                  <c:pt idx="4">
                    <c:v>2 - $50k to $100k</c:v>
                  </c:pt>
                  <c:pt idx="5">
                    <c:v>2 - $50k to $100k</c:v>
                  </c:pt>
                  <c:pt idx="6">
                    <c:v>3 - $100k to $250k</c:v>
                  </c:pt>
                  <c:pt idx="7">
                    <c:v>2 - $50k to $100k</c:v>
                  </c:pt>
                  <c:pt idx="8">
                    <c:v>4 - $250k to $500k</c:v>
                  </c:pt>
                  <c:pt idx="9">
                    <c:v>3 - $100k to $250k</c:v>
                  </c:pt>
                  <c:pt idx="10">
                    <c:v>6 - $1M to $5M</c:v>
                  </c:pt>
                  <c:pt idx="11">
                    <c:v>2 - $50k to $100k</c:v>
                  </c:pt>
                  <c:pt idx="12">
                    <c:v>1 - Less than $50k</c:v>
                  </c:pt>
                  <c:pt idx="13">
                    <c:v>2 - $50k to $100k</c:v>
                  </c:pt>
                  <c:pt idx="14">
                    <c:v>2 - $50k to $100k</c:v>
                  </c:pt>
                  <c:pt idx="15">
                    <c:v>1 - Less than $50k</c:v>
                  </c:pt>
                  <c:pt idx="16">
                    <c:v>2 - $50k to $100k</c:v>
                  </c:pt>
                  <c:pt idx="17">
                    <c:v>1 - Less than $50k</c:v>
                  </c:pt>
                  <c:pt idx="18">
                    <c:v>2 - $50k to $100k</c:v>
                  </c:pt>
                  <c:pt idx="19">
                    <c:v>2 - $50k to $100k</c:v>
                  </c:pt>
                  <c:pt idx="20">
                    <c:v>1 - Less than $50k</c:v>
                  </c:pt>
                  <c:pt idx="21">
                    <c:v>2 - $50k to $100k</c:v>
                  </c:pt>
                  <c:pt idx="22">
                    <c:v>3 - $100k to $250k</c:v>
                  </c:pt>
                  <c:pt idx="23">
                    <c:v>3 - $100k to $250k</c:v>
                  </c:pt>
                  <c:pt idx="24">
                    <c:v>3 - $100k to $250k</c:v>
                  </c:pt>
                  <c:pt idx="25">
                    <c:v>3 - $100k to $250k</c:v>
                  </c:pt>
                  <c:pt idx="26">
                    <c:v>3 - $100k to $250k</c:v>
                  </c:pt>
                  <c:pt idx="27">
                    <c:v>4 - $250k to $500k</c:v>
                  </c:pt>
                  <c:pt idx="28">
                    <c:v>1 - Less than $50k</c:v>
                  </c:pt>
                  <c:pt idx="29">
                    <c:v>3 - $100k to $250k</c:v>
                  </c:pt>
                  <c:pt idx="30">
                    <c:v>1 - Less than $50k</c:v>
                  </c:pt>
                  <c:pt idx="31">
                    <c:v>1 - Less than $50k</c:v>
                  </c:pt>
                  <c:pt idx="32">
                    <c:v>1 - Less than $50k</c:v>
                  </c:pt>
                  <c:pt idx="33">
                    <c:v>1 - Less than $50k</c:v>
                  </c:pt>
                  <c:pt idx="34">
                    <c:v>1 - Less than $50k</c:v>
                  </c:pt>
                  <c:pt idx="35">
                    <c:v>1 - Less than $50k</c:v>
                  </c:pt>
                  <c:pt idx="36">
                    <c:v>2 - $50k to $100k</c:v>
                  </c:pt>
                  <c:pt idx="37">
                    <c:v>2 - $50k to $100k</c:v>
                  </c:pt>
                  <c:pt idx="38">
                    <c:v>2 - $50k to $100k</c:v>
                  </c:pt>
                  <c:pt idx="39">
                    <c:v>3 - $100k to $250k</c:v>
                  </c:pt>
                  <c:pt idx="40">
                    <c:v>3 - $100k to $250k</c:v>
                  </c:pt>
                </c:lvl>
                <c:lvl>
                  <c:pt idx="0">
                    <c:v> $20,000 </c:v>
                  </c:pt>
                  <c:pt idx="1">
                    <c:v> $20,000 </c:v>
                  </c:pt>
                  <c:pt idx="2">
                    <c:v> $5,000 </c:v>
                  </c:pt>
                  <c:pt idx="3">
                    <c:v> $50,000 </c:v>
                  </c:pt>
                  <c:pt idx="4">
                    <c:v> $30,000 </c:v>
                  </c:pt>
                  <c:pt idx="5">
                    <c:v> $40,000 </c:v>
                  </c:pt>
                  <c:pt idx="6">
                    <c:v> $50,000 </c:v>
                  </c:pt>
                  <c:pt idx="7">
                    <c:v> $30,000 </c:v>
                  </c:pt>
                  <c:pt idx="8">
                    <c:v> $25,000 </c:v>
                  </c:pt>
                  <c:pt idx="9">
                    <c:v> $80,000 </c:v>
                  </c:pt>
                  <c:pt idx="10">
                    <c:v> $310,000 </c:v>
                  </c:pt>
                  <c:pt idx="11">
                    <c:v> $5,000 </c:v>
                  </c:pt>
                  <c:pt idx="12">
                    <c:v> $10,000 </c:v>
                  </c:pt>
                  <c:pt idx="13">
                    <c:v> $20,000 </c:v>
                  </c:pt>
                  <c:pt idx="14">
                    <c:v> $25,000 </c:v>
                  </c:pt>
                  <c:pt idx="15">
                    <c:v> $20,000 </c:v>
                  </c:pt>
                  <c:pt idx="16">
                    <c:v> $25,000 </c:v>
                  </c:pt>
                  <c:pt idx="17">
                    <c:v> $10,000 </c:v>
                  </c:pt>
                  <c:pt idx="18">
                    <c:v> $20,000 </c:v>
                  </c:pt>
                  <c:pt idx="19">
                    <c:v> $30,000 </c:v>
                  </c:pt>
                  <c:pt idx="20">
                    <c:v> $10,000 </c:v>
                  </c:pt>
                  <c:pt idx="21">
                    <c:v> $30,000 </c:v>
                  </c:pt>
                  <c:pt idx="22">
                    <c:v> $50,000 </c:v>
                  </c:pt>
                  <c:pt idx="23">
                    <c:v> $60,000 </c:v>
                  </c:pt>
                  <c:pt idx="24">
                    <c:v> $20,000 </c:v>
                  </c:pt>
                  <c:pt idx="25">
                    <c:v> $15,000 </c:v>
                  </c:pt>
                  <c:pt idx="26">
                    <c:v> $50,000 </c:v>
                  </c:pt>
                  <c:pt idx="27">
                    <c:v> $100,000 </c:v>
                  </c:pt>
                  <c:pt idx="28">
                    <c:v> $15,000 </c:v>
                  </c:pt>
                  <c:pt idx="29">
                    <c:v> $40,000 </c:v>
                  </c:pt>
                  <c:pt idx="30">
                    <c:v> $20,000 </c:v>
                  </c:pt>
                  <c:pt idx="31">
                    <c:v> $10,000 </c:v>
                  </c:pt>
                  <c:pt idx="32">
                    <c:v> $10,000 </c:v>
                  </c:pt>
                  <c:pt idx="33">
                    <c:v> $10,000 </c:v>
                  </c:pt>
                  <c:pt idx="34">
                    <c:v> $25,000 </c:v>
                  </c:pt>
                  <c:pt idx="35">
                    <c:v> $10,000 </c:v>
                  </c:pt>
                  <c:pt idx="36">
                    <c:v> $20,000 </c:v>
                  </c:pt>
                  <c:pt idx="37">
                    <c:v> $20,000 </c:v>
                  </c:pt>
                  <c:pt idx="38">
                    <c:v> $30,000 </c:v>
                  </c:pt>
                  <c:pt idx="39">
                    <c:v> $50,000 </c:v>
                  </c:pt>
                  <c:pt idx="40">
                    <c:v> $60,000 </c:v>
                  </c:pt>
                </c:lvl>
                <c:lvl>
                  <c:pt idx="0">
                    <c:v> $50,000 </c:v>
                  </c:pt>
                  <c:pt idx="1">
                    <c:v> $45,000 </c:v>
                  </c:pt>
                  <c:pt idx="2">
                    <c:v> $30,000 </c:v>
                  </c:pt>
                  <c:pt idx="3">
                    <c:v> $150,000 </c:v>
                  </c:pt>
                  <c:pt idx="4">
                    <c:v> $100,000 </c:v>
                  </c:pt>
                  <c:pt idx="5">
                    <c:v> $120,000 </c:v>
                  </c:pt>
                  <c:pt idx="6">
                    <c:v> $235,000 </c:v>
                  </c:pt>
                  <c:pt idx="7">
                    <c:v> $110,000 </c:v>
                  </c:pt>
                  <c:pt idx="8">
                    <c:v> $285,000 </c:v>
                  </c:pt>
                  <c:pt idx="9">
                    <c:v> $265,000 </c:v>
                  </c:pt>
                  <c:pt idx="10">
                    <c:v> $1,225,000 </c:v>
                  </c:pt>
                  <c:pt idx="11">
                    <c:v> $40,000 </c:v>
                  </c:pt>
                  <c:pt idx="12">
                    <c:v> $50,000 </c:v>
                  </c:pt>
                  <c:pt idx="13">
                    <c:v> $80,000 </c:v>
                  </c:pt>
                  <c:pt idx="14">
                    <c:v> $75,000 </c:v>
                  </c:pt>
                  <c:pt idx="15">
                    <c:v> $40,000 </c:v>
                  </c:pt>
                  <c:pt idx="16">
                    <c:v> $75,000 </c:v>
                  </c:pt>
                  <c:pt idx="17">
                    <c:v> $40,000 </c:v>
                  </c:pt>
                  <c:pt idx="18">
                    <c:v> $75,000 </c:v>
                  </c:pt>
                  <c:pt idx="19">
                    <c:v> $90,000 </c:v>
                  </c:pt>
                  <c:pt idx="20">
                    <c:v> $45,000 </c:v>
                  </c:pt>
                  <c:pt idx="21">
                    <c:v> $85,000 </c:v>
                  </c:pt>
                  <c:pt idx="22">
                    <c:v> $150,000 </c:v>
                  </c:pt>
                  <c:pt idx="23">
                    <c:v> $235,000 </c:v>
                  </c:pt>
                  <c:pt idx="24">
                    <c:v> $120,000 </c:v>
                  </c:pt>
                  <c:pt idx="25">
                    <c:v> $160,000 </c:v>
                  </c:pt>
                  <c:pt idx="26">
                    <c:v> $250,000 </c:v>
                  </c:pt>
                  <c:pt idx="27">
                    <c:v> $400,000 </c:v>
                  </c:pt>
                  <c:pt idx="28">
                    <c:v> $40,000 </c:v>
                  </c:pt>
                  <c:pt idx="29">
                    <c:v> $160,000 </c:v>
                  </c:pt>
                  <c:pt idx="30">
                    <c:v> $60,000 </c:v>
                  </c:pt>
                  <c:pt idx="31">
                    <c:v> $30,000 </c:v>
                  </c:pt>
                  <c:pt idx="32">
                    <c:v> $35,000 </c:v>
                  </c:pt>
                  <c:pt idx="33">
                    <c:v> $25,000 </c:v>
                  </c:pt>
                  <c:pt idx="34">
                    <c:v> $50,000 </c:v>
                  </c:pt>
                  <c:pt idx="35">
                    <c:v> $40,000 </c:v>
                  </c:pt>
                  <c:pt idx="36">
                    <c:v> $90,000 </c:v>
                  </c:pt>
                  <c:pt idx="37">
                    <c:v> $90,000 </c:v>
                  </c:pt>
                  <c:pt idx="38">
                    <c:v> $100,000 </c:v>
                  </c:pt>
                  <c:pt idx="39">
                    <c:v> $200,000 </c:v>
                  </c:pt>
                  <c:pt idx="40">
                    <c:v> $190,000 </c:v>
                  </c:pt>
                </c:lvl>
                <c:lvl>
                  <c:pt idx="0">
                    <c:v> $40,000 </c:v>
                  </c:pt>
                  <c:pt idx="1">
                    <c:v> $35,000 </c:v>
                  </c:pt>
                  <c:pt idx="2">
                    <c:v> $27,500 </c:v>
                  </c:pt>
                  <c:pt idx="3">
                    <c:v> $125,000 </c:v>
                  </c:pt>
                  <c:pt idx="4">
                    <c:v> $85,000 </c:v>
                  </c:pt>
                  <c:pt idx="5">
                    <c:v> $100,000 </c:v>
                  </c:pt>
                  <c:pt idx="6">
                    <c:v> $210,000 </c:v>
                  </c:pt>
                  <c:pt idx="7">
                    <c:v> $95,000 </c:v>
                  </c:pt>
                  <c:pt idx="8">
                    <c:v> $272,500 </c:v>
                  </c:pt>
                  <c:pt idx="9">
                    <c:v> $225,000 </c:v>
                  </c:pt>
                  <c:pt idx="10">
                    <c:v> $1,070,000 </c:v>
                  </c:pt>
                  <c:pt idx="11">
                    <c:v> $37,500 </c:v>
                  </c:pt>
                  <c:pt idx="12">
                    <c:v> $45,000 </c:v>
                  </c:pt>
                  <c:pt idx="13">
                    <c:v> $70,000 </c:v>
                  </c:pt>
                  <c:pt idx="14">
                    <c:v> $62,500 </c:v>
                  </c:pt>
                  <c:pt idx="15">
                    <c:v> $30,000 </c:v>
                  </c:pt>
                  <c:pt idx="16">
                    <c:v> $62,500 </c:v>
                  </c:pt>
                  <c:pt idx="17">
                    <c:v> $35,000 </c:v>
                  </c:pt>
                  <c:pt idx="18">
                    <c:v> $65,000 </c:v>
                  </c:pt>
                  <c:pt idx="19">
                    <c:v> $75,000 </c:v>
                  </c:pt>
                  <c:pt idx="20">
                    <c:v> $40,000 </c:v>
                  </c:pt>
                  <c:pt idx="21">
                    <c:v> $70,000 </c:v>
                  </c:pt>
                  <c:pt idx="22">
                    <c:v> $125,000 </c:v>
                  </c:pt>
                  <c:pt idx="23">
                    <c:v> $205,000 </c:v>
                  </c:pt>
                  <c:pt idx="24">
                    <c:v> $110,000 </c:v>
                  </c:pt>
                  <c:pt idx="25">
                    <c:v> $152,500 </c:v>
                  </c:pt>
                  <c:pt idx="26">
                    <c:v> $225,000 </c:v>
                  </c:pt>
                  <c:pt idx="27">
                    <c:v> $350,000 </c:v>
                  </c:pt>
                  <c:pt idx="28">
                    <c:v> $32,500 </c:v>
                  </c:pt>
                  <c:pt idx="29">
                    <c:v> $140,000 </c:v>
                  </c:pt>
                  <c:pt idx="30">
                    <c:v> $50,000 </c:v>
                  </c:pt>
                  <c:pt idx="31">
                    <c:v> $25,000 </c:v>
                  </c:pt>
                  <c:pt idx="32">
                    <c:v> $30,000 </c:v>
                  </c:pt>
                  <c:pt idx="33">
                    <c:v> $20,000 </c:v>
                  </c:pt>
                  <c:pt idx="34">
                    <c:v> $37,500 </c:v>
                  </c:pt>
                  <c:pt idx="35">
                    <c:v> $35,000 </c:v>
                  </c:pt>
                  <c:pt idx="36">
                    <c:v> $80,000 </c:v>
                  </c:pt>
                  <c:pt idx="37">
                    <c:v> $80,000 </c:v>
                  </c:pt>
                  <c:pt idx="38">
                    <c:v> $85,000 </c:v>
                  </c:pt>
                  <c:pt idx="39">
                    <c:v> $175,000 </c:v>
                  </c:pt>
                  <c:pt idx="40">
                    <c:v> $160,000 </c:v>
                  </c:pt>
                </c:lvl>
                <c:lvl>
                  <c:pt idx="0">
                    <c:v> $30,000 </c:v>
                  </c:pt>
                  <c:pt idx="1">
                    <c:v> $25,000 </c:v>
                  </c:pt>
                  <c:pt idx="2">
                    <c:v> $25,000 </c:v>
                  </c:pt>
                  <c:pt idx="3">
                    <c:v> $100,000 </c:v>
                  </c:pt>
                  <c:pt idx="4">
                    <c:v> $70,000 </c:v>
                  </c:pt>
                  <c:pt idx="5">
                    <c:v> $80,000 </c:v>
                  </c:pt>
                  <c:pt idx="6">
                    <c:v> $185,000 </c:v>
                  </c:pt>
                  <c:pt idx="7">
                    <c:v> $80,000 </c:v>
                  </c:pt>
                  <c:pt idx="8">
                    <c:v> $260,000 </c:v>
                  </c:pt>
                  <c:pt idx="9">
                    <c:v> $185,000 </c:v>
                  </c:pt>
                  <c:pt idx="10">
                    <c:v> $915,000 </c:v>
                  </c:pt>
                  <c:pt idx="11">
                    <c:v> $35,000 </c:v>
                  </c:pt>
                  <c:pt idx="12">
                    <c:v> $40,000 </c:v>
                  </c:pt>
                  <c:pt idx="13">
                    <c:v> $60,000 </c:v>
                  </c:pt>
                  <c:pt idx="14">
                    <c:v> $50,000 </c:v>
                  </c:pt>
                  <c:pt idx="15">
                    <c:v> $20,000 </c:v>
                  </c:pt>
                  <c:pt idx="16">
                    <c:v> $50,000 </c:v>
                  </c:pt>
                  <c:pt idx="17">
                    <c:v> $30,000 </c:v>
                  </c:pt>
                  <c:pt idx="18">
                    <c:v> $55,000 </c:v>
                  </c:pt>
                  <c:pt idx="19">
                    <c:v> $60,000 </c:v>
                  </c:pt>
                  <c:pt idx="20">
                    <c:v> $35,000 </c:v>
                  </c:pt>
                  <c:pt idx="21">
                    <c:v> $55,000 </c:v>
                  </c:pt>
                  <c:pt idx="22">
                    <c:v> $100,000 </c:v>
                  </c:pt>
                  <c:pt idx="23">
                    <c:v> $175,000 </c:v>
                  </c:pt>
                  <c:pt idx="24">
                    <c:v> $100,000 </c:v>
                  </c:pt>
                  <c:pt idx="25">
                    <c:v> $145,000 </c:v>
                  </c:pt>
                  <c:pt idx="26">
                    <c:v> $200,000 </c:v>
                  </c:pt>
                  <c:pt idx="27">
                    <c:v> $300,000 </c:v>
                  </c:pt>
                  <c:pt idx="28">
                    <c:v> $25,000 </c:v>
                  </c:pt>
                  <c:pt idx="29">
                    <c:v> $120,000 </c:v>
                  </c:pt>
                  <c:pt idx="30">
                    <c:v> $40,000 </c:v>
                  </c:pt>
                  <c:pt idx="31">
                    <c:v> $20,000 </c:v>
                  </c:pt>
                  <c:pt idx="32">
                    <c:v> $25,000 </c:v>
                  </c:pt>
                  <c:pt idx="33">
                    <c:v> $15,000 </c:v>
                  </c:pt>
                  <c:pt idx="34">
                    <c:v> $25,000 </c:v>
                  </c:pt>
                  <c:pt idx="35">
                    <c:v> $30,000 </c:v>
                  </c:pt>
                  <c:pt idx="36">
                    <c:v> $70,000 </c:v>
                  </c:pt>
                  <c:pt idx="37">
                    <c:v> $70,000 </c:v>
                  </c:pt>
                  <c:pt idx="38">
                    <c:v> $70,000 </c:v>
                  </c:pt>
                  <c:pt idx="39">
                    <c:v> $150,000 </c:v>
                  </c:pt>
                  <c:pt idx="40">
                    <c:v> $130,000 </c:v>
                  </c:pt>
                </c:lvl>
                <c:lvl>
                  <c:pt idx="0">
                    <c:v>Market</c:v>
                  </c:pt>
                  <c:pt idx="1">
                    <c:v>ERCOT</c:v>
                  </c:pt>
                  <c:pt idx="2">
                    <c:v>ERCOT</c:v>
                  </c:pt>
                  <c:pt idx="3">
                    <c:v>Market</c:v>
                  </c:pt>
                  <c:pt idx="4">
                    <c:v>Market</c:v>
                  </c:pt>
                  <c:pt idx="5">
                    <c:v>Market</c:v>
                  </c:pt>
                  <c:pt idx="6">
                    <c:v>Both</c:v>
                  </c:pt>
                  <c:pt idx="7">
                    <c:v>Market</c:v>
                  </c:pt>
                  <c:pt idx="8">
                    <c:v>ERCOT</c:v>
                  </c:pt>
                  <c:pt idx="9">
                    <c:v>Market</c:v>
                  </c:pt>
                  <c:pt idx="10">
                    <c:v>Both</c:v>
                  </c:pt>
                  <c:pt idx="11">
                    <c:v>ERCOT</c:v>
                  </c:pt>
                  <c:pt idx="12">
                    <c:v>Market</c:v>
                  </c:pt>
                  <c:pt idx="13">
                    <c:v>Market</c:v>
                  </c:pt>
                  <c:pt idx="14">
                    <c:v>ERCOT</c:v>
                  </c:pt>
                  <c:pt idx="15">
                    <c:v>Market</c:v>
                  </c:pt>
                  <c:pt idx="16">
                    <c:v>Market</c:v>
                  </c:pt>
                  <c:pt idx="17">
                    <c:v>ERCOT</c:v>
                  </c:pt>
                  <c:pt idx="18">
                    <c:v>ERCOT</c:v>
                  </c:pt>
                  <c:pt idx="19">
                    <c:v>ERCOT</c:v>
                  </c:pt>
                  <c:pt idx="20">
                    <c:v>ERCOT</c:v>
                  </c:pt>
                  <c:pt idx="21">
                    <c:v>ERCOT</c:v>
                  </c:pt>
                  <c:pt idx="22">
                    <c:v>ERCOT</c:v>
                  </c:pt>
                  <c:pt idx="23">
                    <c:v>Mixed</c:v>
                  </c:pt>
                  <c:pt idx="24">
                    <c:v>Market</c:v>
                  </c:pt>
                  <c:pt idx="25">
                    <c:v>ERCOT</c:v>
                  </c:pt>
                  <c:pt idx="26">
                    <c:v>ERCOT</c:v>
                  </c:pt>
                  <c:pt idx="27">
                    <c:v>ERCOT</c:v>
                  </c:pt>
                  <c:pt idx="28">
                    <c:v>ERCOT</c:v>
                  </c:pt>
                  <c:pt idx="29">
                    <c:v>ERCOT</c:v>
                  </c:pt>
                  <c:pt idx="30">
                    <c:v>ERCOT</c:v>
                  </c:pt>
                  <c:pt idx="31">
                    <c:v>Market</c:v>
                  </c:pt>
                  <c:pt idx="32">
                    <c:v>Market</c:v>
                  </c:pt>
                  <c:pt idx="33">
                    <c:v>Market</c:v>
                  </c:pt>
                  <c:pt idx="34">
                    <c:v>ERCOT</c:v>
                  </c:pt>
                  <c:pt idx="35">
                    <c:v>ERCOT</c:v>
                  </c:pt>
                  <c:pt idx="36">
                    <c:v>Market</c:v>
                  </c:pt>
                  <c:pt idx="37">
                    <c:v>ERCOT</c:v>
                  </c:pt>
                  <c:pt idx="38">
                    <c:v>ERCOT</c:v>
                  </c:pt>
                  <c:pt idx="39">
                    <c:v>Market</c:v>
                  </c:pt>
                  <c:pt idx="40">
                    <c:v>ERCOT</c:v>
                  </c:pt>
                </c:lvl>
                <c:lvl>
                  <c:pt idx="0">
                    <c:v>SCR788</c:v>
                  </c:pt>
                  <c:pt idx="1">
                    <c:v>NPRR754</c:v>
                  </c:pt>
                  <c:pt idx="2">
                    <c:v>NPRR419</c:v>
                  </c:pt>
                  <c:pt idx="3">
                    <c:v>SCR786</c:v>
                  </c:pt>
                  <c:pt idx="4">
                    <c:v>NOGRR147, SCR787</c:v>
                  </c:pt>
                  <c:pt idx="5">
                    <c:v>NPRR662</c:v>
                  </c:pt>
                  <c:pt idx="6">
                    <c:v>NPRR495, NPRR736, NPRR770</c:v>
                  </c:pt>
                  <c:pt idx="7">
                    <c:v>NPRR617, NPRR700</c:v>
                  </c:pt>
                  <c:pt idx="8">
                    <c:v>NPRR515</c:v>
                  </c:pt>
                  <c:pt idx="9">
                    <c:v>NPRR588, NPRR615</c:v>
                  </c:pt>
                  <c:pt idx="10">
                    <c:v>NPRR219, SCR783, NOGRR050</c:v>
                  </c:pt>
                  <c:pt idx="11">
                    <c:v>NPRR785</c:v>
                  </c:pt>
                  <c:pt idx="12">
                    <c:v>NPRR808</c:v>
                  </c:pt>
                  <c:pt idx="13">
                    <c:v>NPRR789, NPRR797</c:v>
                  </c:pt>
                  <c:pt idx="14">
                    <c:v>NPRR649</c:v>
                  </c:pt>
                  <c:pt idx="15">
                    <c:v>SCR790</c:v>
                  </c:pt>
                  <c:pt idx="16">
                    <c:v>NPRR778</c:v>
                  </c:pt>
                  <c:pt idx="17">
                    <c:v>RMGRR134</c:v>
                  </c:pt>
                  <c:pt idx="18">
                    <c:v>NPRR764</c:v>
                  </c:pt>
                  <c:pt idx="19">
                    <c:v>NPRR782</c:v>
                  </c:pt>
                  <c:pt idx="20">
                    <c:v>NPRR746</c:v>
                  </c:pt>
                  <c:pt idx="21">
                    <c:v>NPRR573,
NPRR801</c:v>
                  </c:pt>
                  <c:pt idx="22">
                    <c:v>NPRR831</c:v>
                  </c:pt>
                  <c:pt idx="23">
                    <c:v>RRGRR003, RRGRR006, RRGRR007, RRGRR009</c:v>
                  </c:pt>
                  <c:pt idx="24">
                    <c:v>RMGRR140</c:v>
                  </c:pt>
                  <c:pt idx="25">
                    <c:v>NPRR272</c:v>
                  </c:pt>
                  <c:pt idx="26">
                    <c:v>NPRR744</c:v>
                  </c:pt>
                  <c:pt idx="27">
                    <c:v>NPRR758</c:v>
                  </c:pt>
                  <c:pt idx="28">
                    <c:v>NPRR810</c:v>
                  </c:pt>
                  <c:pt idx="29">
                    <c:v>NPRR830</c:v>
                  </c:pt>
                  <c:pt idx="30">
                    <c:v>SCR792</c:v>
                  </c:pt>
                  <c:pt idx="31">
                    <c:v>NPRR854</c:v>
                  </c:pt>
                  <c:pt idx="32">
                    <c:v>SCR791</c:v>
                  </c:pt>
                  <c:pt idx="33">
                    <c:v>NPRR844</c:v>
                  </c:pt>
                  <c:pt idx="34">
                    <c:v>NPRR819</c:v>
                  </c:pt>
                  <c:pt idx="35">
                    <c:v>SCR795</c:v>
                  </c:pt>
                  <c:pt idx="36">
                    <c:v>NPRR815</c:v>
                  </c:pt>
                  <c:pt idx="37">
                    <c:v>NPRR843</c:v>
                  </c:pt>
                  <c:pt idx="38">
                    <c:v>NPRR776</c:v>
                  </c:pt>
                  <c:pt idx="39">
                    <c:v>NPRR864</c:v>
                  </c:pt>
                  <c:pt idx="40">
                    <c:v>OBDRR002, NPRR768</c:v>
                  </c:pt>
                </c:lvl>
                <c:lvl>
                  <c:pt idx="0">
                    <c:v>Yes</c:v>
                  </c:pt>
                  <c:pt idx="1">
                    <c:v>Yes</c:v>
                  </c:pt>
                  <c:pt idx="2">
                    <c:v>Yes</c:v>
                  </c:pt>
                  <c:pt idx="3">
                    <c:v>Yes</c:v>
                  </c:pt>
                  <c:pt idx="4">
                    <c:v>Yes</c:v>
                  </c:pt>
                  <c:pt idx="5">
                    <c:v>Yes</c:v>
                  </c:pt>
                  <c:pt idx="6">
                    <c:v>Yes</c:v>
                  </c:pt>
                  <c:pt idx="7">
                    <c:v>Yes</c:v>
                  </c:pt>
                  <c:pt idx="8">
                    <c:v>Yes</c:v>
                  </c:pt>
                  <c:pt idx="9">
                    <c:v>Yes</c:v>
                  </c:pt>
                  <c:pt idx="10">
                    <c:v>Yes</c:v>
                  </c:pt>
                  <c:pt idx="11">
                    <c:v>Yes</c:v>
                  </c:pt>
                  <c:pt idx="12">
                    <c:v>Yes</c:v>
                  </c:pt>
                  <c:pt idx="13">
                    <c:v>Yes</c:v>
                  </c:pt>
                  <c:pt idx="14">
                    <c:v>Yes</c:v>
                  </c:pt>
                  <c:pt idx="15">
                    <c:v>Yes</c:v>
                  </c:pt>
                  <c:pt idx="16">
                    <c:v>Yes</c:v>
                  </c:pt>
                  <c:pt idx="17">
                    <c:v>Yes</c:v>
                  </c:pt>
                  <c:pt idx="18">
                    <c:v>Yes</c:v>
                  </c:pt>
                  <c:pt idx="19">
                    <c:v>Yes</c:v>
                  </c:pt>
                  <c:pt idx="20">
                    <c:v>Yes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Yes</c:v>
                  </c:pt>
                  <c:pt idx="24">
                    <c:v>Yes</c:v>
                  </c:pt>
                  <c:pt idx="25">
                    <c:v>Yes</c:v>
                  </c:pt>
                  <c:pt idx="26">
                    <c:v>Yes</c:v>
                  </c:pt>
                  <c:pt idx="27">
                    <c:v>Yes</c:v>
                  </c:pt>
                  <c:pt idx="28">
                    <c:v>Yes</c:v>
                  </c:pt>
                  <c:pt idx="29">
                    <c:v>Yes</c:v>
                  </c:pt>
                  <c:pt idx="30">
                    <c:v>Yes</c:v>
                  </c:pt>
                  <c:pt idx="31">
                    <c:v>Yes</c:v>
                  </c:pt>
                  <c:pt idx="32">
                    <c:v>Yes</c:v>
                  </c:pt>
                  <c:pt idx="33">
                    <c:v>Yes</c:v>
                  </c:pt>
                  <c:pt idx="34">
                    <c:v>Yes</c:v>
                  </c:pt>
                  <c:pt idx="35">
                    <c:v>Yes</c:v>
                  </c:pt>
                  <c:pt idx="36">
                    <c:v>Yes</c:v>
                  </c:pt>
                  <c:pt idx="37">
                    <c:v>Yes</c:v>
                  </c:pt>
                  <c:pt idx="38">
                    <c:v>Yes</c:v>
                  </c:pt>
                  <c:pt idx="39">
                    <c:v>Yes</c:v>
                  </c:pt>
                  <c:pt idx="40">
                    <c:v>Yes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Yes</c:v>
                  </c:pt>
                  <c:pt idx="5">
                    <c:v>No</c:v>
                  </c:pt>
                  <c:pt idx="6">
                    <c:v>Yes</c:v>
                  </c:pt>
                  <c:pt idx="7">
                    <c:v>Yes</c:v>
                  </c:pt>
                  <c:pt idx="8">
                    <c:v>No</c:v>
                  </c:pt>
                  <c:pt idx="9">
                    <c:v>Yes</c:v>
                  </c:pt>
                  <c:pt idx="10">
                    <c:v>Yes</c:v>
                  </c:pt>
                  <c:pt idx="11">
                    <c:v>Yes</c:v>
                  </c:pt>
                  <c:pt idx="12">
                    <c:v>No</c:v>
                  </c:pt>
                  <c:pt idx="13">
                    <c:v>Yes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No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Yes</c:v>
                  </c:pt>
                  <c:pt idx="22">
                    <c:v>No</c:v>
                  </c:pt>
                  <c:pt idx="23">
                    <c:v>Yes</c:v>
                  </c:pt>
                  <c:pt idx="24">
                    <c:v>Yes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Yes</c:v>
                  </c:pt>
                  <c:pt idx="32">
                    <c:v>No</c:v>
                  </c:pt>
                  <c:pt idx="33">
                    <c:v>Yes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  <c:pt idx="39">
                    <c:v>No</c:v>
                  </c:pt>
                  <c:pt idx="40">
                    <c:v>Yes</c:v>
                  </c:pt>
                </c:lvl>
                <c:lvl>
                  <c:pt idx="0">
                    <c:v>SCR788 Addition of Integral ACE Feedback to GTBD Calculation</c:v>
                  </c:pt>
                  <c:pt idx="1">
                    <c:v>Revise Load Distribution Factors Report Posting Frequency</c:v>
                  </c:pt>
                  <c:pt idx="2">
                    <c:v>NPRR419 Revise Real Time Energy Imbalance and RMR Adjustment Charge</c:v>
                  </c:pt>
                  <c:pt idx="3">
                    <c:v>Retail Market Test Environment</c:v>
                  </c:pt>
                  <c:pt idx="4">
                    <c:v>NOGRR147 and SCR787 NDCRC Enhancement</c:v>
                  </c:pt>
                  <c:pt idx="5">
                    <c:v>NPRR662 Proxy Energy Offer Curves</c:v>
                  </c:pt>
                  <c:pt idx="6">
                    <c:v>NPRR495 and NPRR736 Changes to Ancillary Services Capacity Monitor</c:v>
                  </c:pt>
                  <c:pt idx="7">
                    <c:v>NPRR617 and 700 Implementation</c:v>
                  </c:pt>
                  <c:pt idx="8">
                    <c:v>NPRR515 Day-Ahead Market Self-Commitment of Generation Resources</c:v>
                  </c:pt>
                  <c:pt idx="9">
                    <c:v>NPRRs 588 and 615</c:v>
                  </c:pt>
                  <c:pt idx="10">
                    <c:v>2015 Outage Scheduler Enhancements</c:v>
                  </c:pt>
                  <c:pt idx="11">
                    <c:v>Synchronizing WGR and PVGR COPs with the Short Term Wind and PhotoVoltaic Forecasts</c:v>
                  </c:pt>
                  <c:pt idx="12">
                    <c:v>Three Year CRR Auction</c:v>
                  </c:pt>
                  <c:pt idx="13">
                    <c:v>NPRR797 &amp; NPRR789 Load Forecast Enhancements</c:v>
                  </c:pt>
                  <c:pt idx="14">
                    <c:v>Addressing Issues Surrounding High Dispatch Limit (HDL) Overrides</c:v>
                  </c:pt>
                  <c:pt idx="15">
                    <c:v>Wind Resource Power Production and Forecast Transparency</c:v>
                  </c:pt>
                  <c:pt idx="16">
                    <c:v>Modifications to Date Change and Cancellation Evaluation Window</c:v>
                  </c:pt>
                  <c:pt idx="17">
                    <c:v>Allow AMS Data Submittal Process for TDSP-Read Non-Modeled Generators</c:v>
                  </c:pt>
                  <c:pt idx="18">
                    <c:v>QSE Capacity Short Calculations Based on an 80% Probability of Exceedance (P80)</c:v>
                  </c:pt>
                  <c:pt idx="19">
                    <c:v>Settlement of Infeasible Ancillary Services Due to Transmission Constraints</c:v>
                  </c:pt>
                  <c:pt idx="20">
                    <c:v>Adjustments Due to Negative Load</c:v>
                  </c:pt>
                  <c:pt idx="21">
                    <c:v>Implementation of NPRR573 &amp; NPRR801</c:v>
                  </c:pt>
                  <c:pt idx="22">
                    <c:v>Inclusion of Private Use Networks in Load Zone Price Calculations</c:v>
                  </c:pt>
                  <c:pt idx="23">
                    <c:v>2016 RARF Enhancements</c:v>
                  </c:pt>
                  <c:pt idx="24">
                    <c:v>Mass Transition/Acquisition Enhancements (MTAQ)</c:v>
                  </c:pt>
                  <c:pt idx="25">
                    <c:v>Definition and Participation of Quick Start Generation Resources</c:v>
                  </c:pt>
                  <c:pt idx="26">
                    <c:v>RUC Trigger for the Reliability Deployment Price Adder and Alignment with RUC Settlement</c:v>
                  </c:pt>
                  <c:pt idx="27">
                    <c:v>Improved Transparency for Outages Potentially Having a High Economic Impact</c:v>
                  </c:pt>
                  <c:pt idx="28">
                    <c:v>Applicability of RMR Incentive Factor on Reservation and Transportation Costs Associated with Firm Fuel Supplies</c:v>
                  </c:pt>
                  <c:pt idx="29">
                    <c:v>Revision of 4-Coincident Peak Methodology</c:v>
                  </c:pt>
                  <c:pt idx="30">
                    <c:v>Enhance Communications of BAAL Exceedances</c:v>
                  </c:pt>
                  <c:pt idx="31">
                    <c:v>NOIE TDSP Submittal of Meters with Bidirectional Flow Caused by Generation Interconnected at Distribution Voltage</c:v>
                  </c:pt>
                  <c:pt idx="32">
                    <c:v>Correction of 60-day SCED GRD Disclosure Report</c:v>
                  </c:pt>
                  <c:pt idx="33">
                    <c:v>Clarification to Outage Report</c:v>
                  </c:pt>
                  <c:pt idx="34">
                    <c:v>Modification of Non-Price Error Resettlement Thresholds and Resettlement Clean-Ups</c:v>
                  </c:pt>
                  <c:pt idx="35">
                    <c:v>Addition of Intra-Hour Wind Forecast to GTBD Calculation</c:v>
                  </c:pt>
                  <c:pt idx="36">
                    <c:v>Revise the Limitation of Load Resources Providing Responsive Reserve (RRS) Service</c:v>
                  </c:pt>
                  <c:pt idx="37">
                    <c:v>Short-Term System Adequacy and AS Offer Disclosure Reports Additions</c:v>
                  </c:pt>
                  <c:pt idx="38">
                    <c:v>Voltage Set Point Communication</c:v>
                  </c:pt>
                  <c:pt idx="39">
                    <c:v>RUC Modifications to Consider Market-Based Solutions</c:v>
                  </c:pt>
                  <c:pt idx="40">
                    <c:v>Revisions to Real-Time On-Line Reliability Deployment Price Adder Categories</c:v>
                  </c:pt>
                </c:lvl>
                <c:lvl>
                  <c:pt idx="0">
                    <c:v>208-01</c:v>
                  </c:pt>
                  <c:pt idx="1">
                    <c:v>204-01</c:v>
                  </c:pt>
                  <c:pt idx="2">
                    <c:v>182-01</c:v>
                  </c:pt>
                  <c:pt idx="3">
                    <c:v>192-01</c:v>
                  </c:pt>
                  <c:pt idx="4">
                    <c:v>199-01</c:v>
                  </c:pt>
                  <c:pt idx="5">
                    <c:v>186-01</c:v>
                  </c:pt>
                  <c:pt idx="6">
                    <c:v>195-01</c:v>
                  </c:pt>
                  <c:pt idx="7">
                    <c:v>184-01</c:v>
                  </c:pt>
                  <c:pt idx="8">
                    <c:v>175-01</c:v>
                  </c:pt>
                  <c:pt idx="9">
                    <c:v>161-01</c:v>
                  </c:pt>
                  <c:pt idx="10">
                    <c:v>174-01</c:v>
                  </c:pt>
                  <c:pt idx="11">
                    <c:v>231-01</c:v>
                  </c:pt>
                  <c:pt idx="12">
                    <c:v>252-01</c:v>
                  </c:pt>
                  <c:pt idx="13">
                    <c:v>236-01</c:v>
                  </c:pt>
                  <c:pt idx="14">
                    <c:v>213-01</c:v>
                  </c:pt>
                  <c:pt idx="15">
                    <c:v>207-01</c:v>
                  </c:pt>
                  <c:pt idx="16">
                    <c:v>248-01</c:v>
                  </c:pt>
                  <c:pt idx="17">
                    <c:v>232-01</c:v>
                  </c:pt>
                  <c:pt idx="18">
                    <c:v>201-01</c:v>
                  </c:pt>
                  <c:pt idx="19">
                    <c:v>237-01</c:v>
                  </c:pt>
                  <c:pt idx="20">
                    <c:v>226-01</c:v>
                  </c:pt>
                  <c:pt idx="21">
                    <c:v>159-01</c:v>
                  </c:pt>
                  <c:pt idx="22">
                    <c:v>251-01</c:v>
                  </c:pt>
                  <c:pt idx="23">
                    <c:v>200-01</c:v>
                  </c:pt>
                  <c:pt idx="24">
                    <c:v>188-01</c:v>
                  </c:pt>
                  <c:pt idx="25">
                    <c:v>194-01</c:v>
                  </c:pt>
                  <c:pt idx="26">
                    <c:v>225-01</c:v>
                  </c:pt>
                  <c:pt idx="27">
                    <c:v>215-01</c:v>
                  </c:pt>
                  <c:pt idx="28">
                    <c:v>233-31</c:v>
                  </c:pt>
                  <c:pt idx="29">
                    <c:v>270-01</c:v>
                  </c:pt>
                  <c:pt idx="30">
                    <c:v>273-01</c:v>
                  </c:pt>
                  <c:pt idx="31">
                    <c:v>276-02</c:v>
                  </c:pt>
                  <c:pt idx="32">
                    <c:v>281-01</c:v>
                  </c:pt>
                  <c:pt idx="33">
                    <c:v>276-01</c:v>
                  </c:pt>
                  <c:pt idx="34">
                    <c:v>283-01</c:v>
                  </c:pt>
                  <c:pt idx="35">
                    <c:v>289-01</c:v>
                  </c:pt>
                  <c:pt idx="36">
                    <c:v>278-01</c:v>
                  </c:pt>
                  <c:pt idx="37">
                    <c:v>285-01</c:v>
                  </c:pt>
                  <c:pt idx="38">
                    <c:v>256-01</c:v>
                  </c:pt>
                  <c:pt idx="39">
                    <c:v>284-01</c:v>
                  </c:pt>
                  <c:pt idx="40">
                    <c:v>277-01</c:v>
                  </c:pt>
                </c:lvl>
                <c:lvl>
                  <c:pt idx="0">
                    <c:v>2016</c:v>
                  </c:pt>
                  <c:pt idx="1">
                    <c:v>2016</c:v>
                  </c:pt>
                  <c:pt idx="2">
                    <c:v>2016</c:v>
                  </c:pt>
                  <c:pt idx="3">
                    <c:v>2016</c:v>
                  </c:pt>
                  <c:pt idx="4">
                    <c:v>2016</c:v>
                  </c:pt>
                  <c:pt idx="5">
                    <c:v>2016</c:v>
                  </c:pt>
                  <c:pt idx="6">
                    <c:v>2016</c:v>
                  </c:pt>
                  <c:pt idx="7">
                    <c:v>2016</c:v>
                  </c:pt>
                  <c:pt idx="8">
                    <c:v>2016</c:v>
                  </c:pt>
                  <c:pt idx="9">
                    <c:v>2016</c:v>
                  </c:pt>
                  <c:pt idx="10">
                    <c:v>2016</c:v>
                  </c:pt>
                  <c:pt idx="11">
                    <c:v>2017</c:v>
                  </c:pt>
                  <c:pt idx="12">
                    <c:v>2017</c:v>
                  </c:pt>
                  <c:pt idx="13">
                    <c:v>2017</c:v>
                  </c:pt>
                  <c:pt idx="14">
                    <c:v>2017</c:v>
                  </c:pt>
                  <c:pt idx="15">
                    <c:v>2017</c:v>
                  </c:pt>
                  <c:pt idx="16">
                    <c:v>2017</c:v>
                  </c:pt>
                  <c:pt idx="17">
                    <c:v>2017</c:v>
                  </c:pt>
                  <c:pt idx="18">
                    <c:v>2017</c:v>
                  </c:pt>
                  <c:pt idx="19">
                    <c:v>2017</c:v>
                  </c:pt>
                  <c:pt idx="20">
                    <c:v>2017</c:v>
                  </c:pt>
                  <c:pt idx="21">
                    <c:v>2017</c:v>
                  </c:pt>
                  <c:pt idx="22">
                    <c:v>2017</c:v>
                  </c:pt>
                  <c:pt idx="23">
                    <c:v>2017</c:v>
                  </c:pt>
                  <c:pt idx="24">
                    <c:v>2017</c:v>
                  </c:pt>
                  <c:pt idx="25">
                    <c:v>2017</c:v>
                  </c:pt>
                  <c:pt idx="26">
                    <c:v>2017</c:v>
                  </c:pt>
                  <c:pt idx="27">
                    <c:v>2017</c:v>
                  </c:pt>
                  <c:pt idx="28">
                    <c:v>2018</c:v>
                  </c:pt>
                  <c:pt idx="29">
                    <c:v>2018</c:v>
                  </c:pt>
                  <c:pt idx="30">
                    <c:v>2018</c:v>
                  </c:pt>
                  <c:pt idx="31">
                    <c:v>2018</c:v>
                  </c:pt>
                  <c:pt idx="32">
                    <c:v>2018</c:v>
                  </c:pt>
                  <c:pt idx="33">
                    <c:v>2018</c:v>
                  </c:pt>
                  <c:pt idx="34">
                    <c:v>2018</c:v>
                  </c:pt>
                  <c:pt idx="35">
                    <c:v>2018</c:v>
                  </c:pt>
                  <c:pt idx="36">
                    <c:v>2018</c:v>
                  </c:pt>
                  <c:pt idx="37">
                    <c:v>2018</c:v>
                  </c:pt>
                  <c:pt idx="38">
                    <c:v>2018</c:v>
                  </c:pt>
                  <c:pt idx="39">
                    <c:v>2018</c:v>
                  </c:pt>
                  <c:pt idx="40">
                    <c:v>2018</c:v>
                  </c:pt>
                </c:lvl>
              </c:multiLvlStrCache>
            </c:multiLvlStrRef>
          </c:xVal>
          <c:yVal>
            <c:numRef>
              <c:f>'All data'!$P$2:$P$391</c:f>
              <c:numCache>
                <c:formatCode>"$"#,##0</c:formatCode>
                <c:ptCount val="333"/>
                <c:pt idx="0">
                  <c:v>-11823.529999999999</c:v>
                </c:pt>
                <c:pt idx="1">
                  <c:v>-3391.34</c:v>
                </c:pt>
                <c:pt idx="2">
                  <c:v>49954.86</c:v>
                </c:pt>
                <c:pt idx="3">
                  <c:v>-12318</c:v>
                </c:pt>
                <c:pt idx="4">
                  <c:v>0</c:v>
                </c:pt>
                <c:pt idx="5">
                  <c:v>0</c:v>
                </c:pt>
                <c:pt idx="6">
                  <c:v>-70696.800000000003</c:v>
                </c:pt>
                <c:pt idx="7">
                  <c:v>43734.23000000001</c:v>
                </c:pt>
                <c:pt idx="8">
                  <c:v>72990.799999999988</c:v>
                </c:pt>
                <c:pt idx="9">
                  <c:v>102533.38</c:v>
                </c:pt>
                <c:pt idx="10">
                  <c:v>104867.86999999988</c:v>
                </c:pt>
                <c:pt idx="11">
                  <c:v>-35000</c:v>
                </c:pt>
                <c:pt idx="12">
                  <c:v>-36213</c:v>
                </c:pt>
                <c:pt idx="13">
                  <c:v>-21105</c:v>
                </c:pt>
                <c:pt idx="14">
                  <c:v>-11000.800000000003</c:v>
                </c:pt>
                <c:pt idx="15">
                  <c:v>1119.9700000000012</c:v>
                </c:pt>
                <c:pt idx="16">
                  <c:v>-5333</c:v>
                </c:pt>
                <c:pt idx="17">
                  <c:v>6568.5200000000041</c:v>
                </c:pt>
                <c:pt idx="18">
                  <c:v>-5911.3800000000047</c:v>
                </c:pt>
                <c:pt idx="19">
                  <c:v>-3242</c:v>
                </c:pt>
                <c:pt idx="20">
                  <c:v>11991.100000000006</c:v>
                </c:pt>
                <c:pt idx="21">
                  <c:v>0</c:v>
                </c:pt>
                <c:pt idx="22">
                  <c:v>0</c:v>
                </c:pt>
                <c:pt idx="23">
                  <c:v>-61130.259999999995</c:v>
                </c:pt>
                <c:pt idx="24">
                  <c:v>59424.359999999986</c:v>
                </c:pt>
                <c:pt idx="25">
                  <c:v>24677.149999999994</c:v>
                </c:pt>
                <c:pt idx="26">
                  <c:v>0</c:v>
                </c:pt>
                <c:pt idx="27">
                  <c:v>108135</c:v>
                </c:pt>
                <c:pt idx="28">
                  <c:v>-18649</c:v>
                </c:pt>
                <c:pt idx="29">
                  <c:v>-109500.9</c:v>
                </c:pt>
                <c:pt idx="30">
                  <c:v>-24102.73</c:v>
                </c:pt>
                <c:pt idx="31">
                  <c:v>-2634.9300000000003</c:v>
                </c:pt>
                <c:pt idx="32">
                  <c:v>-6979.4500000000007</c:v>
                </c:pt>
                <c:pt idx="33">
                  <c:v>0</c:v>
                </c:pt>
                <c:pt idx="34">
                  <c:v>0</c:v>
                </c:pt>
                <c:pt idx="35">
                  <c:v>27046.009999999995</c:v>
                </c:pt>
                <c:pt idx="36">
                  <c:v>0</c:v>
                </c:pt>
                <c:pt idx="37">
                  <c:v>19236.050000000003</c:v>
                </c:pt>
                <c:pt idx="38">
                  <c:v>23113.119999999995</c:v>
                </c:pt>
                <c:pt idx="39">
                  <c:v>-3385.0799999999872</c:v>
                </c:pt>
                <c:pt idx="40">
                  <c:v>0</c:v>
                </c:pt>
              </c:numCache>
            </c:numRef>
          </c:yVal>
          <c:smooth val="0"/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'Cost Scatter Chart RR'!$X$1:$Y$1</c:f>
              <c:numCache>
                <c:formatCode>General</c:formatCode>
                <c:ptCount val="2"/>
              </c:numCache>
            </c:numRef>
          </c:xVal>
          <c:yVal>
            <c:numRef>
              <c:f>'Cost Scatter Chart RR'!$Z$1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'Cost Scatter Chart RR'!$X$1:$Y$1</c:f>
              <c:numCache>
                <c:formatCode>General</c:formatCode>
                <c:ptCount val="2"/>
              </c:numCache>
            </c:numRef>
          </c:xVal>
          <c:yVal>
            <c:numRef>
              <c:f>'Cost Scatter Chart RR'!$AA$1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'Cost Scatter Chart RR'!$X$1:$Y$1</c:f>
              <c:numCache>
                <c:formatCode>General</c:formatCode>
                <c:ptCount val="2"/>
              </c:numCache>
            </c:numRef>
          </c:xVal>
          <c:yVal>
            <c:numRef>
              <c:f>'Cost Scatter Chart RR'!$AB$1</c:f>
              <c:numCache>
                <c:formatCode>General</c:formatCode>
                <c:ptCount val="1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530440"/>
        <c:axId val="406532400"/>
      </c:scatterChart>
      <c:valAx>
        <c:axId val="406530440"/>
        <c:scaling>
          <c:orientation val="minMax"/>
          <c:max val="45"/>
          <c:min val="0"/>
        </c:scaling>
        <c:delete val="1"/>
        <c:axPos val="b"/>
        <c:majorTickMark val="out"/>
        <c:minorTickMark val="none"/>
        <c:tickLblPos val="nextTo"/>
        <c:crossAx val="406532400"/>
        <c:crosses val="autoZero"/>
        <c:crossBetween val="midCat"/>
      </c:valAx>
      <c:valAx>
        <c:axId val="406532400"/>
        <c:scaling>
          <c:orientation val="minMax"/>
          <c:max val="200000"/>
          <c:min val="-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30440"/>
        <c:crosses val="autoZero"/>
        <c:crossBetween val="midCat"/>
        <c:majorUnit val="1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0283977760171E-2"/>
          <c:y val="6.0903121987035666E-2"/>
          <c:w val="0.94761154855643048"/>
          <c:h val="0.92103448275862065"/>
        </c:manualLayout>
      </c:layout>
      <c:scatterChart>
        <c:scatterStyle val="lineMarker"/>
        <c:varyColors val="0"/>
        <c:ser>
          <c:idx val="0"/>
          <c:order val="0"/>
          <c:tx>
            <c:strRef>
              <c:f>'All data'!$AD$1</c:f>
              <c:strCache>
                <c:ptCount val="1"/>
                <c:pt idx="0">
                  <c:v>Actual Variance from IA Duration Range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multiLvlStrRef>
              <c:f>'[DRAFT IA Statistics Annual Report_2018.xlsx]All data'!$A$2:$Q$391</c:f>
              <c:multiLvlStrCache>
                <c:ptCount val="41"/>
                <c:lvl>
                  <c:pt idx="0">
                    <c:v>1</c:v>
                  </c:pt>
                  <c:pt idx="1">
                    <c:v>2</c:v>
                  </c:pt>
                  <c:pt idx="2">
                    <c:v>5</c:v>
                  </c:pt>
                  <c:pt idx="3">
                    <c:v>6</c:v>
                  </c:pt>
                  <c:pt idx="4">
                    <c:v>8</c:v>
                  </c:pt>
                  <c:pt idx="5">
                    <c:v>10</c:v>
                  </c:pt>
                  <c:pt idx="6">
                    <c:v>11</c:v>
                  </c:pt>
                  <c:pt idx="7">
                    <c:v>12</c:v>
                  </c:pt>
                  <c:pt idx="8">
                    <c:v>15</c:v>
                  </c:pt>
                  <c:pt idx="9">
                    <c:v>17</c:v>
                  </c:pt>
                  <c:pt idx="10">
                    <c:v>23</c:v>
                  </c:pt>
                  <c:pt idx="11">
                    <c:v>24</c:v>
                  </c:pt>
                  <c:pt idx="12">
                    <c:v>25</c:v>
                  </c:pt>
                  <c:pt idx="13">
                    <c:v>27</c:v>
                  </c:pt>
                  <c:pt idx="14">
                    <c:v>28</c:v>
                  </c:pt>
                  <c:pt idx="15">
                    <c:v>29</c:v>
                  </c:pt>
                  <c:pt idx="16">
                    <c:v>30</c:v>
                  </c:pt>
                  <c:pt idx="17">
                    <c:v>32</c:v>
                  </c:pt>
                  <c:pt idx="18">
                    <c:v>33</c:v>
                  </c:pt>
                  <c:pt idx="19">
                    <c:v>34</c:v>
                  </c:pt>
                  <c:pt idx="20">
                    <c:v>35</c:v>
                  </c:pt>
                  <c:pt idx="21">
                    <c:v>36</c:v>
                  </c:pt>
                  <c:pt idx="22">
                    <c:v>39</c:v>
                  </c:pt>
                  <c:pt idx="23">
                    <c:v>40</c:v>
                  </c:pt>
                  <c:pt idx="24">
                    <c:v>48</c:v>
                  </c:pt>
                  <c:pt idx="25">
                    <c:v>49</c:v>
                  </c:pt>
                  <c:pt idx="26">
                    <c:v>51</c:v>
                  </c:pt>
                  <c:pt idx="27">
                    <c:v>60</c:v>
                  </c:pt>
                  <c:pt idx="28">
                    <c:v>69</c:v>
                  </c:pt>
                  <c:pt idx="29">
                    <c:v>70</c:v>
                  </c:pt>
                  <c:pt idx="30">
                    <c:v>71</c:v>
                  </c:pt>
                  <c:pt idx="31">
                    <c:v>72</c:v>
                  </c:pt>
                  <c:pt idx="32">
                    <c:v>73</c:v>
                  </c:pt>
                  <c:pt idx="33">
                    <c:v>74</c:v>
                  </c:pt>
                  <c:pt idx="34">
                    <c:v>75</c:v>
                  </c:pt>
                  <c:pt idx="35">
                    <c:v>78</c:v>
                  </c:pt>
                  <c:pt idx="36">
                    <c:v>82</c:v>
                  </c:pt>
                  <c:pt idx="37">
                    <c:v>83</c:v>
                  </c:pt>
                  <c:pt idx="38">
                    <c:v>84</c:v>
                  </c:pt>
                  <c:pt idx="39">
                    <c:v>85</c:v>
                  </c:pt>
                  <c:pt idx="40">
                    <c:v>87</c:v>
                  </c:pt>
                </c:lvl>
                <c:lvl>
                  <c:pt idx="0">
                    <c:v>-$11,824</c:v>
                  </c:pt>
                  <c:pt idx="1">
                    <c:v>-$3,391</c:v>
                  </c:pt>
                  <c:pt idx="2">
                    <c:v>$49,955</c:v>
                  </c:pt>
                  <c:pt idx="3">
                    <c:v>-$12,318</c:v>
                  </c:pt>
                  <c:pt idx="4">
                    <c:v>$0</c:v>
                  </c:pt>
                  <c:pt idx="5">
                    <c:v>$0</c:v>
                  </c:pt>
                  <c:pt idx="6">
                    <c:v>-$70,697</c:v>
                  </c:pt>
                  <c:pt idx="7">
                    <c:v>$43,734</c:v>
                  </c:pt>
                  <c:pt idx="8">
                    <c:v>$72,991</c:v>
                  </c:pt>
                  <c:pt idx="9">
                    <c:v>$102,533</c:v>
                  </c:pt>
                  <c:pt idx="10">
                    <c:v>$104,868</c:v>
                  </c:pt>
                  <c:pt idx="11">
                    <c:v>-$35,000</c:v>
                  </c:pt>
                  <c:pt idx="12">
                    <c:v>-$36,213</c:v>
                  </c:pt>
                  <c:pt idx="13">
                    <c:v>-$21,105</c:v>
                  </c:pt>
                  <c:pt idx="14">
                    <c:v>-$11,001</c:v>
                  </c:pt>
                  <c:pt idx="15">
                    <c:v>$1,120</c:v>
                  </c:pt>
                  <c:pt idx="16">
                    <c:v>-$5,333</c:v>
                  </c:pt>
                  <c:pt idx="17">
                    <c:v>$6,569</c:v>
                  </c:pt>
                  <c:pt idx="18">
                    <c:v>-$5,911</c:v>
                  </c:pt>
                  <c:pt idx="19">
                    <c:v>-$3,242</c:v>
                  </c:pt>
                  <c:pt idx="20">
                    <c:v>$11,991</c:v>
                  </c:pt>
                  <c:pt idx="21">
                    <c:v>$0</c:v>
                  </c:pt>
                  <c:pt idx="22">
                    <c:v>$0</c:v>
                  </c:pt>
                  <c:pt idx="23">
                    <c:v>-$61,130</c:v>
                  </c:pt>
                  <c:pt idx="24">
                    <c:v>$59,424</c:v>
                  </c:pt>
                  <c:pt idx="25">
                    <c:v>$24,677</c:v>
                  </c:pt>
                  <c:pt idx="26">
                    <c:v>$0</c:v>
                  </c:pt>
                  <c:pt idx="27">
                    <c:v>$108,135</c:v>
                  </c:pt>
                  <c:pt idx="28">
                    <c:v>-$18,649</c:v>
                  </c:pt>
                  <c:pt idx="29">
                    <c:v>-$109,501</c:v>
                  </c:pt>
                  <c:pt idx="30">
                    <c:v>-$24,103</c:v>
                  </c:pt>
                  <c:pt idx="31">
                    <c:v>-$2,635</c:v>
                  </c:pt>
                  <c:pt idx="32">
                    <c:v>-$6,979</c:v>
                  </c:pt>
                  <c:pt idx="33">
                    <c:v>$0</c:v>
                  </c:pt>
                  <c:pt idx="34">
                    <c:v>$0</c:v>
                  </c:pt>
                  <c:pt idx="35">
                    <c:v>$27,046</c:v>
                  </c:pt>
                  <c:pt idx="36">
                    <c:v>$0</c:v>
                  </c:pt>
                  <c:pt idx="37">
                    <c:v>$19,236</c:v>
                  </c:pt>
                  <c:pt idx="38">
                    <c:v>$23,113</c:v>
                  </c:pt>
                  <c:pt idx="39">
                    <c:v>-$3,385</c:v>
                  </c:pt>
                  <c:pt idx="40">
                    <c:v>$0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Yes</c:v>
                  </c:pt>
                  <c:pt idx="5">
                    <c:v>Yes</c:v>
                  </c:pt>
                  <c:pt idx="6">
                    <c:v>No</c:v>
                  </c:pt>
                  <c:pt idx="7">
                    <c:v>No</c:v>
                  </c:pt>
                  <c:pt idx="8">
                    <c:v>No</c:v>
                  </c:pt>
                  <c:pt idx="9">
                    <c:v>No</c:v>
                  </c:pt>
                  <c:pt idx="10">
                    <c:v>No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No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No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Yes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No</c:v>
                  </c:pt>
                  <c:pt idx="33">
                    <c:v>Yes</c:v>
                  </c:pt>
                  <c:pt idx="34">
                    <c:v>Yes</c:v>
                  </c:pt>
                  <c:pt idx="35">
                    <c:v>No</c:v>
                  </c:pt>
                  <c:pt idx="36">
                    <c:v>Yes</c:v>
                  </c:pt>
                  <c:pt idx="37">
                    <c:v>No</c:v>
                  </c:pt>
                  <c:pt idx="38">
                    <c:v>No</c:v>
                  </c:pt>
                  <c:pt idx="39">
                    <c:v>No</c:v>
                  </c:pt>
                  <c:pt idx="40">
                    <c:v>Yes</c:v>
                  </c:pt>
                </c:lvl>
                <c:lvl>
                  <c:pt idx="0">
                    <c:v> $18,176 </c:v>
                  </c:pt>
                  <c:pt idx="1">
                    <c:v> $21,609 </c:v>
                  </c:pt>
                  <c:pt idx="2">
                    <c:v> $79,955 </c:v>
                  </c:pt>
                  <c:pt idx="3">
                    <c:v> $87,682 </c:v>
                  </c:pt>
                  <c:pt idx="4">
                    <c:v> $93,731 </c:v>
                  </c:pt>
                  <c:pt idx="5">
                    <c:v> $104,965 </c:v>
                  </c:pt>
                  <c:pt idx="6">
                    <c:v> $114,303 </c:v>
                  </c:pt>
                  <c:pt idx="7">
                    <c:v> $153,734 </c:v>
                  </c:pt>
                  <c:pt idx="8">
                    <c:v> $357,991 </c:v>
                  </c:pt>
                  <c:pt idx="9">
                    <c:v> $367,533 </c:v>
                  </c:pt>
                  <c:pt idx="10">
                    <c:v> $1,329,868 </c:v>
                  </c:pt>
                  <c:pt idx="11">
                    <c:v> $-   </c:v>
                  </c:pt>
                  <c:pt idx="12">
                    <c:v> $3,787 </c:v>
                  </c:pt>
                  <c:pt idx="13">
                    <c:v> $38,895 </c:v>
                  </c:pt>
                  <c:pt idx="14">
                    <c:v> $38,999 </c:v>
                  </c:pt>
                  <c:pt idx="15">
                    <c:v> $41,120 </c:v>
                  </c:pt>
                  <c:pt idx="16">
                    <c:v> $44,667 </c:v>
                  </c:pt>
                  <c:pt idx="17">
                    <c:v> $46,569 </c:v>
                  </c:pt>
                  <c:pt idx="18">
                    <c:v> $49,089 </c:v>
                  </c:pt>
                  <c:pt idx="19">
                    <c:v> $56,758 </c:v>
                  </c:pt>
                  <c:pt idx="20">
                    <c:v> $56,991 </c:v>
                  </c:pt>
                  <c:pt idx="21">
                    <c:v> $81,915 </c:v>
                  </c:pt>
                  <c:pt idx="22">
                    <c:v> $111,390 </c:v>
                  </c:pt>
                  <c:pt idx="23">
                    <c:v> $113,870 </c:v>
                  </c:pt>
                  <c:pt idx="24">
                    <c:v> $179,424 </c:v>
                  </c:pt>
                  <c:pt idx="25">
                    <c:v> $184,677 </c:v>
                  </c:pt>
                  <c:pt idx="26">
                    <c:v> $213,921 </c:v>
                  </c:pt>
                  <c:pt idx="27">
                    <c:v> $508,135 </c:v>
                  </c:pt>
                  <c:pt idx="28">
                    <c:v> $6,351 </c:v>
                  </c:pt>
                  <c:pt idx="29">
                    <c:v> $10,499 </c:v>
                  </c:pt>
                  <c:pt idx="30">
                    <c:v> $15,897 </c:v>
                  </c:pt>
                  <c:pt idx="31">
                    <c:v> $17,365 </c:v>
                  </c:pt>
                  <c:pt idx="32">
                    <c:v> $18,021 </c:v>
                  </c:pt>
                  <c:pt idx="33">
                    <c:v> $19,780 </c:v>
                  </c:pt>
                  <c:pt idx="34">
                    <c:v> $29,623 </c:v>
                  </c:pt>
                  <c:pt idx="35">
                    <c:v> $67,046 </c:v>
                  </c:pt>
                  <c:pt idx="36">
                    <c:v> $83,360 </c:v>
                  </c:pt>
                  <c:pt idx="37">
                    <c:v> $109,236 </c:v>
                  </c:pt>
                  <c:pt idx="38">
                    <c:v> $123,113 </c:v>
                  </c:pt>
                  <c:pt idx="39">
                    <c:v> $146,615 </c:v>
                  </c:pt>
                  <c:pt idx="40">
                    <c:v> $189,937 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No</c:v>
                  </c:pt>
                  <c:pt idx="7">
                    <c:v>No</c:v>
                  </c:pt>
                  <c:pt idx="8">
                    <c:v>No</c:v>
                  </c:pt>
                  <c:pt idx="9">
                    <c:v>No</c:v>
                  </c:pt>
                  <c:pt idx="10">
                    <c:v>No</c:v>
                  </c:pt>
                  <c:pt idx="11">
                    <c:v>No</c:v>
                  </c:pt>
                  <c:pt idx="12">
                    <c:v>Yes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Yes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Yes</c:v>
                  </c:pt>
                  <c:pt idx="20">
                    <c:v>No</c:v>
                  </c:pt>
                  <c:pt idx="21">
                    <c:v>No</c:v>
                  </c:pt>
                  <c:pt idx="22">
                    <c:v>No</c:v>
                  </c:pt>
                  <c:pt idx="23">
                    <c:v>No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No</c:v>
                  </c:pt>
                  <c:pt idx="33">
                    <c:v>No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  <c:pt idx="39">
                    <c:v>No</c:v>
                  </c:pt>
                  <c:pt idx="40">
                    <c:v>Yes</c:v>
                  </c:pt>
                </c:lvl>
                <c:lvl>
                  <c:pt idx="0">
                    <c:v>1 - Less than $50k</c:v>
                  </c:pt>
                  <c:pt idx="1">
                    <c:v>1 - Less than $50k</c:v>
                  </c:pt>
                  <c:pt idx="2">
                    <c:v>1 - Less than $50k</c:v>
                  </c:pt>
                  <c:pt idx="3">
                    <c:v>3 - $100k to $250k</c:v>
                  </c:pt>
                  <c:pt idx="4">
                    <c:v>2 - $50k to $100k</c:v>
                  </c:pt>
                  <c:pt idx="5">
                    <c:v>2 - $50k to $100k</c:v>
                  </c:pt>
                  <c:pt idx="6">
                    <c:v>3 - $100k to $250k</c:v>
                  </c:pt>
                  <c:pt idx="7">
                    <c:v>2 - $50k to $100k</c:v>
                  </c:pt>
                  <c:pt idx="8">
                    <c:v>4 - $250k to $500k</c:v>
                  </c:pt>
                  <c:pt idx="9">
                    <c:v>3 - $100k to $250k</c:v>
                  </c:pt>
                  <c:pt idx="10">
                    <c:v>6 - $1M to $5M</c:v>
                  </c:pt>
                  <c:pt idx="11">
                    <c:v>2 - $50k to $100k</c:v>
                  </c:pt>
                  <c:pt idx="12">
                    <c:v>1 - Less than $50k</c:v>
                  </c:pt>
                  <c:pt idx="13">
                    <c:v>2 - $50k to $100k</c:v>
                  </c:pt>
                  <c:pt idx="14">
                    <c:v>2 - $50k to $100k</c:v>
                  </c:pt>
                  <c:pt idx="15">
                    <c:v>1 - Less than $50k</c:v>
                  </c:pt>
                  <c:pt idx="16">
                    <c:v>2 - $50k to $100k</c:v>
                  </c:pt>
                  <c:pt idx="17">
                    <c:v>1 - Less than $50k</c:v>
                  </c:pt>
                  <c:pt idx="18">
                    <c:v>2 - $50k to $100k</c:v>
                  </c:pt>
                  <c:pt idx="19">
                    <c:v>2 - $50k to $100k</c:v>
                  </c:pt>
                  <c:pt idx="20">
                    <c:v>1 - Less than $50k</c:v>
                  </c:pt>
                  <c:pt idx="21">
                    <c:v>2 - $50k to $100k</c:v>
                  </c:pt>
                  <c:pt idx="22">
                    <c:v>3 - $100k to $250k</c:v>
                  </c:pt>
                  <c:pt idx="23">
                    <c:v>3 - $100k to $250k</c:v>
                  </c:pt>
                  <c:pt idx="24">
                    <c:v>3 - $100k to $250k</c:v>
                  </c:pt>
                  <c:pt idx="25">
                    <c:v>3 - $100k to $250k</c:v>
                  </c:pt>
                  <c:pt idx="26">
                    <c:v>3 - $100k to $250k</c:v>
                  </c:pt>
                  <c:pt idx="27">
                    <c:v>4 - $250k to $500k</c:v>
                  </c:pt>
                  <c:pt idx="28">
                    <c:v>1 - Less than $50k</c:v>
                  </c:pt>
                  <c:pt idx="29">
                    <c:v>3 - $100k to $250k</c:v>
                  </c:pt>
                  <c:pt idx="30">
                    <c:v>1 - Less than $50k</c:v>
                  </c:pt>
                  <c:pt idx="31">
                    <c:v>1 - Less than $50k</c:v>
                  </c:pt>
                  <c:pt idx="32">
                    <c:v>1 - Less than $50k</c:v>
                  </c:pt>
                  <c:pt idx="33">
                    <c:v>1 - Less than $50k</c:v>
                  </c:pt>
                  <c:pt idx="34">
                    <c:v>1 - Less than $50k</c:v>
                  </c:pt>
                  <c:pt idx="35">
                    <c:v>1 - Less than $50k</c:v>
                  </c:pt>
                  <c:pt idx="36">
                    <c:v>2 - $50k to $100k</c:v>
                  </c:pt>
                  <c:pt idx="37">
                    <c:v>2 - $50k to $100k</c:v>
                  </c:pt>
                  <c:pt idx="38">
                    <c:v>2 - $50k to $100k</c:v>
                  </c:pt>
                  <c:pt idx="39">
                    <c:v>3 - $100k to $250k</c:v>
                  </c:pt>
                  <c:pt idx="40">
                    <c:v>3 - $100k to $250k</c:v>
                  </c:pt>
                </c:lvl>
                <c:lvl>
                  <c:pt idx="0">
                    <c:v> $20,000 </c:v>
                  </c:pt>
                  <c:pt idx="1">
                    <c:v> $20,000 </c:v>
                  </c:pt>
                  <c:pt idx="2">
                    <c:v> $5,000 </c:v>
                  </c:pt>
                  <c:pt idx="3">
                    <c:v> $50,000 </c:v>
                  </c:pt>
                  <c:pt idx="4">
                    <c:v> $30,000 </c:v>
                  </c:pt>
                  <c:pt idx="5">
                    <c:v> $40,000 </c:v>
                  </c:pt>
                  <c:pt idx="6">
                    <c:v> $50,000 </c:v>
                  </c:pt>
                  <c:pt idx="7">
                    <c:v> $30,000 </c:v>
                  </c:pt>
                  <c:pt idx="8">
                    <c:v> $25,000 </c:v>
                  </c:pt>
                  <c:pt idx="9">
                    <c:v> $80,000 </c:v>
                  </c:pt>
                  <c:pt idx="10">
                    <c:v> $310,000 </c:v>
                  </c:pt>
                  <c:pt idx="11">
                    <c:v> $5,000 </c:v>
                  </c:pt>
                  <c:pt idx="12">
                    <c:v> $10,000 </c:v>
                  </c:pt>
                  <c:pt idx="13">
                    <c:v> $20,000 </c:v>
                  </c:pt>
                  <c:pt idx="14">
                    <c:v> $25,000 </c:v>
                  </c:pt>
                  <c:pt idx="15">
                    <c:v> $20,000 </c:v>
                  </c:pt>
                  <c:pt idx="16">
                    <c:v> $25,000 </c:v>
                  </c:pt>
                  <c:pt idx="17">
                    <c:v> $10,000 </c:v>
                  </c:pt>
                  <c:pt idx="18">
                    <c:v> $20,000 </c:v>
                  </c:pt>
                  <c:pt idx="19">
                    <c:v> $30,000 </c:v>
                  </c:pt>
                  <c:pt idx="20">
                    <c:v> $10,000 </c:v>
                  </c:pt>
                  <c:pt idx="21">
                    <c:v> $30,000 </c:v>
                  </c:pt>
                  <c:pt idx="22">
                    <c:v> $50,000 </c:v>
                  </c:pt>
                  <c:pt idx="23">
                    <c:v> $60,000 </c:v>
                  </c:pt>
                  <c:pt idx="24">
                    <c:v> $20,000 </c:v>
                  </c:pt>
                  <c:pt idx="25">
                    <c:v> $15,000 </c:v>
                  </c:pt>
                  <c:pt idx="26">
                    <c:v> $50,000 </c:v>
                  </c:pt>
                  <c:pt idx="27">
                    <c:v> $100,000 </c:v>
                  </c:pt>
                  <c:pt idx="28">
                    <c:v> $15,000 </c:v>
                  </c:pt>
                  <c:pt idx="29">
                    <c:v> $40,000 </c:v>
                  </c:pt>
                  <c:pt idx="30">
                    <c:v> $20,000 </c:v>
                  </c:pt>
                  <c:pt idx="31">
                    <c:v> $10,000 </c:v>
                  </c:pt>
                  <c:pt idx="32">
                    <c:v> $10,000 </c:v>
                  </c:pt>
                  <c:pt idx="33">
                    <c:v> $10,000 </c:v>
                  </c:pt>
                  <c:pt idx="34">
                    <c:v> $25,000 </c:v>
                  </c:pt>
                  <c:pt idx="35">
                    <c:v> $10,000 </c:v>
                  </c:pt>
                  <c:pt idx="36">
                    <c:v> $20,000 </c:v>
                  </c:pt>
                  <c:pt idx="37">
                    <c:v> $20,000 </c:v>
                  </c:pt>
                  <c:pt idx="38">
                    <c:v> $30,000 </c:v>
                  </c:pt>
                  <c:pt idx="39">
                    <c:v> $50,000 </c:v>
                  </c:pt>
                  <c:pt idx="40">
                    <c:v> $60,000 </c:v>
                  </c:pt>
                </c:lvl>
                <c:lvl>
                  <c:pt idx="0">
                    <c:v> $50,000 </c:v>
                  </c:pt>
                  <c:pt idx="1">
                    <c:v> $45,000 </c:v>
                  </c:pt>
                  <c:pt idx="2">
                    <c:v> $30,000 </c:v>
                  </c:pt>
                  <c:pt idx="3">
                    <c:v> $150,000 </c:v>
                  </c:pt>
                  <c:pt idx="4">
                    <c:v> $100,000 </c:v>
                  </c:pt>
                  <c:pt idx="5">
                    <c:v> $120,000 </c:v>
                  </c:pt>
                  <c:pt idx="6">
                    <c:v> $235,000 </c:v>
                  </c:pt>
                  <c:pt idx="7">
                    <c:v> $110,000 </c:v>
                  </c:pt>
                  <c:pt idx="8">
                    <c:v> $285,000 </c:v>
                  </c:pt>
                  <c:pt idx="9">
                    <c:v> $265,000 </c:v>
                  </c:pt>
                  <c:pt idx="10">
                    <c:v> $1,225,000 </c:v>
                  </c:pt>
                  <c:pt idx="11">
                    <c:v> $40,000 </c:v>
                  </c:pt>
                  <c:pt idx="12">
                    <c:v> $50,000 </c:v>
                  </c:pt>
                  <c:pt idx="13">
                    <c:v> $80,000 </c:v>
                  </c:pt>
                  <c:pt idx="14">
                    <c:v> $75,000 </c:v>
                  </c:pt>
                  <c:pt idx="15">
                    <c:v> $40,000 </c:v>
                  </c:pt>
                  <c:pt idx="16">
                    <c:v> $75,000 </c:v>
                  </c:pt>
                  <c:pt idx="17">
                    <c:v> $40,000 </c:v>
                  </c:pt>
                  <c:pt idx="18">
                    <c:v> $75,000 </c:v>
                  </c:pt>
                  <c:pt idx="19">
                    <c:v> $90,000 </c:v>
                  </c:pt>
                  <c:pt idx="20">
                    <c:v> $45,000 </c:v>
                  </c:pt>
                  <c:pt idx="21">
                    <c:v> $85,000 </c:v>
                  </c:pt>
                  <c:pt idx="22">
                    <c:v> $150,000 </c:v>
                  </c:pt>
                  <c:pt idx="23">
                    <c:v> $235,000 </c:v>
                  </c:pt>
                  <c:pt idx="24">
                    <c:v> $120,000 </c:v>
                  </c:pt>
                  <c:pt idx="25">
                    <c:v> $160,000 </c:v>
                  </c:pt>
                  <c:pt idx="26">
                    <c:v> $250,000 </c:v>
                  </c:pt>
                  <c:pt idx="27">
                    <c:v> $400,000 </c:v>
                  </c:pt>
                  <c:pt idx="28">
                    <c:v> $40,000 </c:v>
                  </c:pt>
                  <c:pt idx="29">
                    <c:v> $160,000 </c:v>
                  </c:pt>
                  <c:pt idx="30">
                    <c:v> $60,000 </c:v>
                  </c:pt>
                  <c:pt idx="31">
                    <c:v> $30,000 </c:v>
                  </c:pt>
                  <c:pt idx="32">
                    <c:v> $35,000 </c:v>
                  </c:pt>
                  <c:pt idx="33">
                    <c:v> $25,000 </c:v>
                  </c:pt>
                  <c:pt idx="34">
                    <c:v> $50,000 </c:v>
                  </c:pt>
                  <c:pt idx="35">
                    <c:v> $40,000 </c:v>
                  </c:pt>
                  <c:pt idx="36">
                    <c:v> $90,000 </c:v>
                  </c:pt>
                  <c:pt idx="37">
                    <c:v> $90,000 </c:v>
                  </c:pt>
                  <c:pt idx="38">
                    <c:v> $100,000 </c:v>
                  </c:pt>
                  <c:pt idx="39">
                    <c:v> $200,000 </c:v>
                  </c:pt>
                  <c:pt idx="40">
                    <c:v> $190,000 </c:v>
                  </c:pt>
                </c:lvl>
                <c:lvl>
                  <c:pt idx="0">
                    <c:v> $40,000 </c:v>
                  </c:pt>
                  <c:pt idx="1">
                    <c:v> $35,000 </c:v>
                  </c:pt>
                  <c:pt idx="2">
                    <c:v> $27,500 </c:v>
                  </c:pt>
                  <c:pt idx="3">
                    <c:v> $125,000 </c:v>
                  </c:pt>
                  <c:pt idx="4">
                    <c:v> $85,000 </c:v>
                  </c:pt>
                  <c:pt idx="5">
                    <c:v> $100,000 </c:v>
                  </c:pt>
                  <c:pt idx="6">
                    <c:v> $210,000 </c:v>
                  </c:pt>
                  <c:pt idx="7">
                    <c:v> $95,000 </c:v>
                  </c:pt>
                  <c:pt idx="8">
                    <c:v> $272,500 </c:v>
                  </c:pt>
                  <c:pt idx="9">
                    <c:v> $225,000 </c:v>
                  </c:pt>
                  <c:pt idx="10">
                    <c:v> $1,070,000 </c:v>
                  </c:pt>
                  <c:pt idx="11">
                    <c:v> $37,500 </c:v>
                  </c:pt>
                  <c:pt idx="12">
                    <c:v> $45,000 </c:v>
                  </c:pt>
                  <c:pt idx="13">
                    <c:v> $70,000 </c:v>
                  </c:pt>
                  <c:pt idx="14">
                    <c:v> $62,500 </c:v>
                  </c:pt>
                  <c:pt idx="15">
                    <c:v> $30,000 </c:v>
                  </c:pt>
                  <c:pt idx="16">
                    <c:v> $62,500 </c:v>
                  </c:pt>
                  <c:pt idx="17">
                    <c:v> $35,000 </c:v>
                  </c:pt>
                  <c:pt idx="18">
                    <c:v> $65,000 </c:v>
                  </c:pt>
                  <c:pt idx="19">
                    <c:v> $75,000 </c:v>
                  </c:pt>
                  <c:pt idx="20">
                    <c:v> $40,000 </c:v>
                  </c:pt>
                  <c:pt idx="21">
                    <c:v> $70,000 </c:v>
                  </c:pt>
                  <c:pt idx="22">
                    <c:v> $125,000 </c:v>
                  </c:pt>
                  <c:pt idx="23">
                    <c:v> $205,000 </c:v>
                  </c:pt>
                  <c:pt idx="24">
                    <c:v> $110,000 </c:v>
                  </c:pt>
                  <c:pt idx="25">
                    <c:v> $152,500 </c:v>
                  </c:pt>
                  <c:pt idx="26">
                    <c:v> $225,000 </c:v>
                  </c:pt>
                  <c:pt idx="27">
                    <c:v> $350,000 </c:v>
                  </c:pt>
                  <c:pt idx="28">
                    <c:v> $32,500 </c:v>
                  </c:pt>
                  <c:pt idx="29">
                    <c:v> $140,000 </c:v>
                  </c:pt>
                  <c:pt idx="30">
                    <c:v> $50,000 </c:v>
                  </c:pt>
                  <c:pt idx="31">
                    <c:v> $25,000 </c:v>
                  </c:pt>
                  <c:pt idx="32">
                    <c:v> $30,000 </c:v>
                  </c:pt>
                  <c:pt idx="33">
                    <c:v> $20,000 </c:v>
                  </c:pt>
                  <c:pt idx="34">
                    <c:v> $37,500 </c:v>
                  </c:pt>
                  <c:pt idx="35">
                    <c:v> $35,000 </c:v>
                  </c:pt>
                  <c:pt idx="36">
                    <c:v> $80,000 </c:v>
                  </c:pt>
                  <c:pt idx="37">
                    <c:v> $80,000 </c:v>
                  </c:pt>
                  <c:pt idx="38">
                    <c:v> $85,000 </c:v>
                  </c:pt>
                  <c:pt idx="39">
                    <c:v> $175,000 </c:v>
                  </c:pt>
                  <c:pt idx="40">
                    <c:v> $160,000 </c:v>
                  </c:pt>
                </c:lvl>
                <c:lvl>
                  <c:pt idx="0">
                    <c:v> $30,000 </c:v>
                  </c:pt>
                  <c:pt idx="1">
                    <c:v> $25,000 </c:v>
                  </c:pt>
                  <c:pt idx="2">
                    <c:v> $25,000 </c:v>
                  </c:pt>
                  <c:pt idx="3">
                    <c:v> $100,000 </c:v>
                  </c:pt>
                  <c:pt idx="4">
                    <c:v> $70,000 </c:v>
                  </c:pt>
                  <c:pt idx="5">
                    <c:v> $80,000 </c:v>
                  </c:pt>
                  <c:pt idx="6">
                    <c:v> $185,000 </c:v>
                  </c:pt>
                  <c:pt idx="7">
                    <c:v> $80,000 </c:v>
                  </c:pt>
                  <c:pt idx="8">
                    <c:v> $260,000 </c:v>
                  </c:pt>
                  <c:pt idx="9">
                    <c:v> $185,000 </c:v>
                  </c:pt>
                  <c:pt idx="10">
                    <c:v> $915,000 </c:v>
                  </c:pt>
                  <c:pt idx="11">
                    <c:v> $35,000 </c:v>
                  </c:pt>
                  <c:pt idx="12">
                    <c:v> $40,000 </c:v>
                  </c:pt>
                  <c:pt idx="13">
                    <c:v> $60,000 </c:v>
                  </c:pt>
                  <c:pt idx="14">
                    <c:v> $50,000 </c:v>
                  </c:pt>
                  <c:pt idx="15">
                    <c:v> $20,000 </c:v>
                  </c:pt>
                  <c:pt idx="16">
                    <c:v> $50,000 </c:v>
                  </c:pt>
                  <c:pt idx="17">
                    <c:v> $30,000 </c:v>
                  </c:pt>
                  <c:pt idx="18">
                    <c:v> $55,000 </c:v>
                  </c:pt>
                  <c:pt idx="19">
                    <c:v> $60,000 </c:v>
                  </c:pt>
                  <c:pt idx="20">
                    <c:v> $35,000 </c:v>
                  </c:pt>
                  <c:pt idx="21">
                    <c:v> $55,000 </c:v>
                  </c:pt>
                  <c:pt idx="22">
                    <c:v> $100,000 </c:v>
                  </c:pt>
                  <c:pt idx="23">
                    <c:v> $175,000 </c:v>
                  </c:pt>
                  <c:pt idx="24">
                    <c:v> $100,000 </c:v>
                  </c:pt>
                  <c:pt idx="25">
                    <c:v> $145,000 </c:v>
                  </c:pt>
                  <c:pt idx="26">
                    <c:v> $200,000 </c:v>
                  </c:pt>
                  <c:pt idx="27">
                    <c:v> $300,000 </c:v>
                  </c:pt>
                  <c:pt idx="28">
                    <c:v> $25,000 </c:v>
                  </c:pt>
                  <c:pt idx="29">
                    <c:v> $120,000 </c:v>
                  </c:pt>
                  <c:pt idx="30">
                    <c:v> $40,000 </c:v>
                  </c:pt>
                  <c:pt idx="31">
                    <c:v> $20,000 </c:v>
                  </c:pt>
                  <c:pt idx="32">
                    <c:v> $25,000 </c:v>
                  </c:pt>
                  <c:pt idx="33">
                    <c:v> $15,000 </c:v>
                  </c:pt>
                  <c:pt idx="34">
                    <c:v> $25,000 </c:v>
                  </c:pt>
                  <c:pt idx="35">
                    <c:v> $30,000 </c:v>
                  </c:pt>
                  <c:pt idx="36">
                    <c:v> $70,000 </c:v>
                  </c:pt>
                  <c:pt idx="37">
                    <c:v> $70,000 </c:v>
                  </c:pt>
                  <c:pt idx="38">
                    <c:v> $70,000 </c:v>
                  </c:pt>
                  <c:pt idx="39">
                    <c:v> $150,000 </c:v>
                  </c:pt>
                  <c:pt idx="40">
                    <c:v> $130,000 </c:v>
                  </c:pt>
                </c:lvl>
                <c:lvl>
                  <c:pt idx="0">
                    <c:v>Market</c:v>
                  </c:pt>
                  <c:pt idx="1">
                    <c:v>ERCOT</c:v>
                  </c:pt>
                  <c:pt idx="2">
                    <c:v>ERCOT</c:v>
                  </c:pt>
                  <c:pt idx="3">
                    <c:v>Market</c:v>
                  </c:pt>
                  <c:pt idx="4">
                    <c:v>Market</c:v>
                  </c:pt>
                  <c:pt idx="5">
                    <c:v>Market</c:v>
                  </c:pt>
                  <c:pt idx="6">
                    <c:v>Both</c:v>
                  </c:pt>
                  <c:pt idx="7">
                    <c:v>Market</c:v>
                  </c:pt>
                  <c:pt idx="8">
                    <c:v>ERCOT</c:v>
                  </c:pt>
                  <c:pt idx="9">
                    <c:v>Market</c:v>
                  </c:pt>
                  <c:pt idx="10">
                    <c:v>Both</c:v>
                  </c:pt>
                  <c:pt idx="11">
                    <c:v>ERCOT</c:v>
                  </c:pt>
                  <c:pt idx="12">
                    <c:v>Market</c:v>
                  </c:pt>
                  <c:pt idx="13">
                    <c:v>Market</c:v>
                  </c:pt>
                  <c:pt idx="14">
                    <c:v>ERCOT</c:v>
                  </c:pt>
                  <c:pt idx="15">
                    <c:v>Market</c:v>
                  </c:pt>
                  <c:pt idx="16">
                    <c:v>Market</c:v>
                  </c:pt>
                  <c:pt idx="17">
                    <c:v>ERCOT</c:v>
                  </c:pt>
                  <c:pt idx="18">
                    <c:v>ERCOT</c:v>
                  </c:pt>
                  <c:pt idx="19">
                    <c:v>ERCOT</c:v>
                  </c:pt>
                  <c:pt idx="20">
                    <c:v>ERCOT</c:v>
                  </c:pt>
                  <c:pt idx="21">
                    <c:v>ERCOT</c:v>
                  </c:pt>
                  <c:pt idx="22">
                    <c:v>ERCOT</c:v>
                  </c:pt>
                  <c:pt idx="23">
                    <c:v>Mixed</c:v>
                  </c:pt>
                  <c:pt idx="24">
                    <c:v>Market</c:v>
                  </c:pt>
                  <c:pt idx="25">
                    <c:v>ERCOT</c:v>
                  </c:pt>
                  <c:pt idx="26">
                    <c:v>ERCOT</c:v>
                  </c:pt>
                  <c:pt idx="27">
                    <c:v>ERCOT</c:v>
                  </c:pt>
                  <c:pt idx="28">
                    <c:v>ERCOT</c:v>
                  </c:pt>
                  <c:pt idx="29">
                    <c:v>ERCOT</c:v>
                  </c:pt>
                  <c:pt idx="30">
                    <c:v>ERCOT</c:v>
                  </c:pt>
                  <c:pt idx="31">
                    <c:v>Market</c:v>
                  </c:pt>
                  <c:pt idx="32">
                    <c:v>Market</c:v>
                  </c:pt>
                  <c:pt idx="33">
                    <c:v>Market</c:v>
                  </c:pt>
                  <c:pt idx="34">
                    <c:v>ERCOT</c:v>
                  </c:pt>
                  <c:pt idx="35">
                    <c:v>ERCOT</c:v>
                  </c:pt>
                  <c:pt idx="36">
                    <c:v>Market</c:v>
                  </c:pt>
                  <c:pt idx="37">
                    <c:v>ERCOT</c:v>
                  </c:pt>
                  <c:pt idx="38">
                    <c:v>ERCOT</c:v>
                  </c:pt>
                  <c:pt idx="39">
                    <c:v>Market</c:v>
                  </c:pt>
                  <c:pt idx="40">
                    <c:v>ERCOT</c:v>
                  </c:pt>
                </c:lvl>
                <c:lvl>
                  <c:pt idx="0">
                    <c:v>SCR788</c:v>
                  </c:pt>
                  <c:pt idx="1">
                    <c:v>NPRR754</c:v>
                  </c:pt>
                  <c:pt idx="2">
                    <c:v>NPRR419</c:v>
                  </c:pt>
                  <c:pt idx="3">
                    <c:v>SCR786</c:v>
                  </c:pt>
                  <c:pt idx="4">
                    <c:v>NOGRR147, SCR787</c:v>
                  </c:pt>
                  <c:pt idx="5">
                    <c:v>NPRR662</c:v>
                  </c:pt>
                  <c:pt idx="6">
                    <c:v>NPRR495, NPRR736, NPRR770</c:v>
                  </c:pt>
                  <c:pt idx="7">
                    <c:v>NPRR617, NPRR700</c:v>
                  </c:pt>
                  <c:pt idx="8">
                    <c:v>NPRR515</c:v>
                  </c:pt>
                  <c:pt idx="9">
                    <c:v>NPRR588, NPRR615</c:v>
                  </c:pt>
                  <c:pt idx="10">
                    <c:v>NPRR219, SCR783, NOGRR050</c:v>
                  </c:pt>
                  <c:pt idx="11">
                    <c:v>NPRR785</c:v>
                  </c:pt>
                  <c:pt idx="12">
                    <c:v>NPRR808</c:v>
                  </c:pt>
                  <c:pt idx="13">
                    <c:v>NPRR789, NPRR797</c:v>
                  </c:pt>
                  <c:pt idx="14">
                    <c:v>NPRR649</c:v>
                  </c:pt>
                  <c:pt idx="15">
                    <c:v>SCR790</c:v>
                  </c:pt>
                  <c:pt idx="16">
                    <c:v>NPRR778</c:v>
                  </c:pt>
                  <c:pt idx="17">
                    <c:v>RMGRR134</c:v>
                  </c:pt>
                  <c:pt idx="18">
                    <c:v>NPRR764</c:v>
                  </c:pt>
                  <c:pt idx="19">
                    <c:v>NPRR782</c:v>
                  </c:pt>
                  <c:pt idx="20">
                    <c:v>NPRR746</c:v>
                  </c:pt>
                  <c:pt idx="21">
                    <c:v>NPRR573,
NPRR801</c:v>
                  </c:pt>
                  <c:pt idx="22">
                    <c:v>NPRR831</c:v>
                  </c:pt>
                  <c:pt idx="23">
                    <c:v>RRGRR003, RRGRR006, RRGRR007, RRGRR009</c:v>
                  </c:pt>
                  <c:pt idx="24">
                    <c:v>RMGRR140</c:v>
                  </c:pt>
                  <c:pt idx="25">
                    <c:v>NPRR272</c:v>
                  </c:pt>
                  <c:pt idx="26">
                    <c:v>NPRR744</c:v>
                  </c:pt>
                  <c:pt idx="27">
                    <c:v>NPRR758</c:v>
                  </c:pt>
                  <c:pt idx="28">
                    <c:v>NPRR810</c:v>
                  </c:pt>
                  <c:pt idx="29">
                    <c:v>NPRR830</c:v>
                  </c:pt>
                  <c:pt idx="30">
                    <c:v>SCR792</c:v>
                  </c:pt>
                  <c:pt idx="31">
                    <c:v>NPRR854</c:v>
                  </c:pt>
                  <c:pt idx="32">
                    <c:v>SCR791</c:v>
                  </c:pt>
                  <c:pt idx="33">
                    <c:v>NPRR844</c:v>
                  </c:pt>
                  <c:pt idx="34">
                    <c:v>NPRR819</c:v>
                  </c:pt>
                  <c:pt idx="35">
                    <c:v>SCR795</c:v>
                  </c:pt>
                  <c:pt idx="36">
                    <c:v>NPRR815</c:v>
                  </c:pt>
                  <c:pt idx="37">
                    <c:v>NPRR843</c:v>
                  </c:pt>
                  <c:pt idx="38">
                    <c:v>NPRR776</c:v>
                  </c:pt>
                  <c:pt idx="39">
                    <c:v>NPRR864</c:v>
                  </c:pt>
                  <c:pt idx="40">
                    <c:v>OBDRR002, NPRR768</c:v>
                  </c:pt>
                </c:lvl>
                <c:lvl>
                  <c:pt idx="0">
                    <c:v>Yes</c:v>
                  </c:pt>
                  <c:pt idx="1">
                    <c:v>Yes</c:v>
                  </c:pt>
                  <c:pt idx="2">
                    <c:v>Yes</c:v>
                  </c:pt>
                  <c:pt idx="3">
                    <c:v>Yes</c:v>
                  </c:pt>
                  <c:pt idx="4">
                    <c:v>Yes</c:v>
                  </c:pt>
                  <c:pt idx="5">
                    <c:v>Yes</c:v>
                  </c:pt>
                  <c:pt idx="6">
                    <c:v>Yes</c:v>
                  </c:pt>
                  <c:pt idx="7">
                    <c:v>Yes</c:v>
                  </c:pt>
                  <c:pt idx="8">
                    <c:v>Yes</c:v>
                  </c:pt>
                  <c:pt idx="9">
                    <c:v>Yes</c:v>
                  </c:pt>
                  <c:pt idx="10">
                    <c:v>Yes</c:v>
                  </c:pt>
                  <c:pt idx="11">
                    <c:v>Yes</c:v>
                  </c:pt>
                  <c:pt idx="12">
                    <c:v>Yes</c:v>
                  </c:pt>
                  <c:pt idx="13">
                    <c:v>Yes</c:v>
                  </c:pt>
                  <c:pt idx="14">
                    <c:v>Yes</c:v>
                  </c:pt>
                  <c:pt idx="15">
                    <c:v>Yes</c:v>
                  </c:pt>
                  <c:pt idx="16">
                    <c:v>Yes</c:v>
                  </c:pt>
                  <c:pt idx="17">
                    <c:v>Yes</c:v>
                  </c:pt>
                  <c:pt idx="18">
                    <c:v>Yes</c:v>
                  </c:pt>
                  <c:pt idx="19">
                    <c:v>Yes</c:v>
                  </c:pt>
                  <c:pt idx="20">
                    <c:v>Yes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Yes</c:v>
                  </c:pt>
                  <c:pt idx="24">
                    <c:v>Yes</c:v>
                  </c:pt>
                  <c:pt idx="25">
                    <c:v>Yes</c:v>
                  </c:pt>
                  <c:pt idx="26">
                    <c:v>Yes</c:v>
                  </c:pt>
                  <c:pt idx="27">
                    <c:v>Yes</c:v>
                  </c:pt>
                  <c:pt idx="28">
                    <c:v>Yes</c:v>
                  </c:pt>
                  <c:pt idx="29">
                    <c:v>Yes</c:v>
                  </c:pt>
                  <c:pt idx="30">
                    <c:v>Yes</c:v>
                  </c:pt>
                  <c:pt idx="31">
                    <c:v>Yes</c:v>
                  </c:pt>
                  <c:pt idx="32">
                    <c:v>Yes</c:v>
                  </c:pt>
                  <c:pt idx="33">
                    <c:v>Yes</c:v>
                  </c:pt>
                  <c:pt idx="34">
                    <c:v>Yes</c:v>
                  </c:pt>
                  <c:pt idx="35">
                    <c:v>Yes</c:v>
                  </c:pt>
                  <c:pt idx="36">
                    <c:v>Yes</c:v>
                  </c:pt>
                  <c:pt idx="37">
                    <c:v>Yes</c:v>
                  </c:pt>
                  <c:pt idx="38">
                    <c:v>Yes</c:v>
                  </c:pt>
                  <c:pt idx="39">
                    <c:v>Yes</c:v>
                  </c:pt>
                  <c:pt idx="40">
                    <c:v>Yes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Yes</c:v>
                  </c:pt>
                  <c:pt idx="5">
                    <c:v>No</c:v>
                  </c:pt>
                  <c:pt idx="6">
                    <c:v>Yes</c:v>
                  </c:pt>
                  <c:pt idx="7">
                    <c:v>Yes</c:v>
                  </c:pt>
                  <c:pt idx="8">
                    <c:v>No</c:v>
                  </c:pt>
                  <c:pt idx="9">
                    <c:v>Yes</c:v>
                  </c:pt>
                  <c:pt idx="10">
                    <c:v>Yes</c:v>
                  </c:pt>
                  <c:pt idx="11">
                    <c:v>Yes</c:v>
                  </c:pt>
                  <c:pt idx="12">
                    <c:v>No</c:v>
                  </c:pt>
                  <c:pt idx="13">
                    <c:v>Yes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No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Yes</c:v>
                  </c:pt>
                  <c:pt idx="22">
                    <c:v>No</c:v>
                  </c:pt>
                  <c:pt idx="23">
                    <c:v>Yes</c:v>
                  </c:pt>
                  <c:pt idx="24">
                    <c:v>Yes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Yes</c:v>
                  </c:pt>
                  <c:pt idx="32">
                    <c:v>No</c:v>
                  </c:pt>
                  <c:pt idx="33">
                    <c:v>Yes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  <c:pt idx="39">
                    <c:v>No</c:v>
                  </c:pt>
                  <c:pt idx="40">
                    <c:v>Yes</c:v>
                  </c:pt>
                </c:lvl>
                <c:lvl>
                  <c:pt idx="0">
                    <c:v>SCR788 Addition of Integral ACE Feedback to GTBD Calculation</c:v>
                  </c:pt>
                  <c:pt idx="1">
                    <c:v>Revise Load Distribution Factors Report Posting Frequency</c:v>
                  </c:pt>
                  <c:pt idx="2">
                    <c:v>NPRR419 Revise Real Time Energy Imbalance and RMR Adjustment Charge</c:v>
                  </c:pt>
                  <c:pt idx="3">
                    <c:v>Retail Market Test Environment</c:v>
                  </c:pt>
                  <c:pt idx="4">
                    <c:v>NOGRR147 and SCR787 NDCRC Enhancement</c:v>
                  </c:pt>
                  <c:pt idx="5">
                    <c:v>NPRR662 Proxy Energy Offer Curves</c:v>
                  </c:pt>
                  <c:pt idx="6">
                    <c:v>NPRR495 and NPRR736 Changes to Ancillary Services Capacity Monitor</c:v>
                  </c:pt>
                  <c:pt idx="7">
                    <c:v>NPRR617 and 700 Implementation</c:v>
                  </c:pt>
                  <c:pt idx="8">
                    <c:v>NPRR515 Day-Ahead Market Self-Commitment of Generation Resources</c:v>
                  </c:pt>
                  <c:pt idx="9">
                    <c:v>NPRRs 588 and 615</c:v>
                  </c:pt>
                  <c:pt idx="10">
                    <c:v>2015 Outage Scheduler Enhancements</c:v>
                  </c:pt>
                  <c:pt idx="11">
                    <c:v>Synchronizing WGR and PVGR COPs with the Short Term Wind and PhotoVoltaic Forecasts</c:v>
                  </c:pt>
                  <c:pt idx="12">
                    <c:v>Three Year CRR Auction</c:v>
                  </c:pt>
                  <c:pt idx="13">
                    <c:v>NPRR797 &amp; NPRR789 Load Forecast Enhancements</c:v>
                  </c:pt>
                  <c:pt idx="14">
                    <c:v>Addressing Issues Surrounding High Dispatch Limit (HDL) Overrides</c:v>
                  </c:pt>
                  <c:pt idx="15">
                    <c:v>Wind Resource Power Production and Forecast Transparency</c:v>
                  </c:pt>
                  <c:pt idx="16">
                    <c:v>Modifications to Date Change and Cancellation Evaluation Window</c:v>
                  </c:pt>
                  <c:pt idx="17">
                    <c:v>Allow AMS Data Submittal Process for TDSP-Read Non-Modeled Generators</c:v>
                  </c:pt>
                  <c:pt idx="18">
                    <c:v>QSE Capacity Short Calculations Based on an 80% Probability of Exceedance (P80)</c:v>
                  </c:pt>
                  <c:pt idx="19">
                    <c:v>Settlement of Infeasible Ancillary Services Due to Transmission Constraints</c:v>
                  </c:pt>
                  <c:pt idx="20">
                    <c:v>Adjustments Due to Negative Load</c:v>
                  </c:pt>
                  <c:pt idx="21">
                    <c:v>Implementation of NPRR573 &amp; NPRR801</c:v>
                  </c:pt>
                  <c:pt idx="22">
                    <c:v>Inclusion of Private Use Networks in Load Zone Price Calculations</c:v>
                  </c:pt>
                  <c:pt idx="23">
                    <c:v>2016 RARF Enhancements</c:v>
                  </c:pt>
                  <c:pt idx="24">
                    <c:v>Mass Transition/Acquisition Enhancements (MTAQ)</c:v>
                  </c:pt>
                  <c:pt idx="25">
                    <c:v>Definition and Participation of Quick Start Generation Resources</c:v>
                  </c:pt>
                  <c:pt idx="26">
                    <c:v>RUC Trigger for the Reliability Deployment Price Adder and Alignment with RUC Settlement</c:v>
                  </c:pt>
                  <c:pt idx="27">
                    <c:v>Improved Transparency for Outages Potentially Having a High Economic Impact</c:v>
                  </c:pt>
                  <c:pt idx="28">
                    <c:v>Applicability of RMR Incentive Factor on Reservation and Transportation Costs Associated with Firm Fuel Supplies</c:v>
                  </c:pt>
                  <c:pt idx="29">
                    <c:v>Revision of 4-Coincident Peak Methodology</c:v>
                  </c:pt>
                  <c:pt idx="30">
                    <c:v>Enhance Communications of BAAL Exceedances</c:v>
                  </c:pt>
                  <c:pt idx="31">
                    <c:v>NOIE TDSP Submittal of Meters with Bidirectional Flow Caused by Generation Interconnected at Distribution Voltage</c:v>
                  </c:pt>
                  <c:pt idx="32">
                    <c:v>Correction of 60-day SCED GRD Disclosure Report</c:v>
                  </c:pt>
                  <c:pt idx="33">
                    <c:v>Clarification to Outage Report</c:v>
                  </c:pt>
                  <c:pt idx="34">
                    <c:v>Modification of Non-Price Error Resettlement Thresholds and Resettlement Clean-Ups</c:v>
                  </c:pt>
                  <c:pt idx="35">
                    <c:v>Addition of Intra-Hour Wind Forecast to GTBD Calculation</c:v>
                  </c:pt>
                  <c:pt idx="36">
                    <c:v>Revise the Limitation of Load Resources Providing Responsive Reserve (RRS) Service</c:v>
                  </c:pt>
                  <c:pt idx="37">
                    <c:v>Short-Term System Adequacy and AS Offer Disclosure Reports Additions</c:v>
                  </c:pt>
                  <c:pt idx="38">
                    <c:v>Voltage Set Point Communication</c:v>
                  </c:pt>
                  <c:pt idx="39">
                    <c:v>RUC Modifications to Consider Market-Based Solutions</c:v>
                  </c:pt>
                  <c:pt idx="40">
                    <c:v>Revisions to Real-Time On-Line Reliability Deployment Price Adder Categories</c:v>
                  </c:pt>
                </c:lvl>
                <c:lvl>
                  <c:pt idx="0">
                    <c:v>208-01</c:v>
                  </c:pt>
                  <c:pt idx="1">
                    <c:v>204-01</c:v>
                  </c:pt>
                  <c:pt idx="2">
                    <c:v>182-01</c:v>
                  </c:pt>
                  <c:pt idx="3">
                    <c:v>192-01</c:v>
                  </c:pt>
                  <c:pt idx="4">
                    <c:v>199-01</c:v>
                  </c:pt>
                  <c:pt idx="5">
                    <c:v>186-01</c:v>
                  </c:pt>
                  <c:pt idx="6">
                    <c:v>195-01</c:v>
                  </c:pt>
                  <c:pt idx="7">
                    <c:v>184-01</c:v>
                  </c:pt>
                  <c:pt idx="8">
                    <c:v>175-01</c:v>
                  </c:pt>
                  <c:pt idx="9">
                    <c:v>161-01</c:v>
                  </c:pt>
                  <c:pt idx="10">
                    <c:v>174-01</c:v>
                  </c:pt>
                  <c:pt idx="11">
                    <c:v>231-01</c:v>
                  </c:pt>
                  <c:pt idx="12">
                    <c:v>252-01</c:v>
                  </c:pt>
                  <c:pt idx="13">
                    <c:v>236-01</c:v>
                  </c:pt>
                  <c:pt idx="14">
                    <c:v>213-01</c:v>
                  </c:pt>
                  <c:pt idx="15">
                    <c:v>207-01</c:v>
                  </c:pt>
                  <c:pt idx="16">
                    <c:v>248-01</c:v>
                  </c:pt>
                  <c:pt idx="17">
                    <c:v>232-01</c:v>
                  </c:pt>
                  <c:pt idx="18">
                    <c:v>201-01</c:v>
                  </c:pt>
                  <c:pt idx="19">
                    <c:v>237-01</c:v>
                  </c:pt>
                  <c:pt idx="20">
                    <c:v>226-01</c:v>
                  </c:pt>
                  <c:pt idx="21">
                    <c:v>159-01</c:v>
                  </c:pt>
                  <c:pt idx="22">
                    <c:v>251-01</c:v>
                  </c:pt>
                  <c:pt idx="23">
                    <c:v>200-01</c:v>
                  </c:pt>
                  <c:pt idx="24">
                    <c:v>188-01</c:v>
                  </c:pt>
                  <c:pt idx="25">
                    <c:v>194-01</c:v>
                  </c:pt>
                  <c:pt idx="26">
                    <c:v>225-01</c:v>
                  </c:pt>
                  <c:pt idx="27">
                    <c:v>215-01</c:v>
                  </c:pt>
                  <c:pt idx="28">
                    <c:v>233-31</c:v>
                  </c:pt>
                  <c:pt idx="29">
                    <c:v>270-01</c:v>
                  </c:pt>
                  <c:pt idx="30">
                    <c:v>273-01</c:v>
                  </c:pt>
                  <c:pt idx="31">
                    <c:v>276-02</c:v>
                  </c:pt>
                  <c:pt idx="32">
                    <c:v>281-01</c:v>
                  </c:pt>
                  <c:pt idx="33">
                    <c:v>276-01</c:v>
                  </c:pt>
                  <c:pt idx="34">
                    <c:v>283-01</c:v>
                  </c:pt>
                  <c:pt idx="35">
                    <c:v>289-01</c:v>
                  </c:pt>
                  <c:pt idx="36">
                    <c:v>278-01</c:v>
                  </c:pt>
                  <c:pt idx="37">
                    <c:v>285-01</c:v>
                  </c:pt>
                  <c:pt idx="38">
                    <c:v>256-01</c:v>
                  </c:pt>
                  <c:pt idx="39">
                    <c:v>284-01</c:v>
                  </c:pt>
                  <c:pt idx="40">
                    <c:v>277-01</c:v>
                  </c:pt>
                </c:lvl>
                <c:lvl>
                  <c:pt idx="0">
                    <c:v>2016</c:v>
                  </c:pt>
                  <c:pt idx="1">
                    <c:v>2016</c:v>
                  </c:pt>
                  <c:pt idx="2">
                    <c:v>2016</c:v>
                  </c:pt>
                  <c:pt idx="3">
                    <c:v>2016</c:v>
                  </c:pt>
                  <c:pt idx="4">
                    <c:v>2016</c:v>
                  </c:pt>
                  <c:pt idx="5">
                    <c:v>2016</c:v>
                  </c:pt>
                  <c:pt idx="6">
                    <c:v>2016</c:v>
                  </c:pt>
                  <c:pt idx="7">
                    <c:v>2016</c:v>
                  </c:pt>
                  <c:pt idx="8">
                    <c:v>2016</c:v>
                  </c:pt>
                  <c:pt idx="9">
                    <c:v>2016</c:v>
                  </c:pt>
                  <c:pt idx="10">
                    <c:v>2016</c:v>
                  </c:pt>
                  <c:pt idx="11">
                    <c:v>2017</c:v>
                  </c:pt>
                  <c:pt idx="12">
                    <c:v>2017</c:v>
                  </c:pt>
                  <c:pt idx="13">
                    <c:v>2017</c:v>
                  </c:pt>
                  <c:pt idx="14">
                    <c:v>2017</c:v>
                  </c:pt>
                  <c:pt idx="15">
                    <c:v>2017</c:v>
                  </c:pt>
                  <c:pt idx="16">
                    <c:v>2017</c:v>
                  </c:pt>
                  <c:pt idx="17">
                    <c:v>2017</c:v>
                  </c:pt>
                  <c:pt idx="18">
                    <c:v>2017</c:v>
                  </c:pt>
                  <c:pt idx="19">
                    <c:v>2017</c:v>
                  </c:pt>
                  <c:pt idx="20">
                    <c:v>2017</c:v>
                  </c:pt>
                  <c:pt idx="21">
                    <c:v>2017</c:v>
                  </c:pt>
                  <c:pt idx="22">
                    <c:v>2017</c:v>
                  </c:pt>
                  <c:pt idx="23">
                    <c:v>2017</c:v>
                  </c:pt>
                  <c:pt idx="24">
                    <c:v>2017</c:v>
                  </c:pt>
                  <c:pt idx="25">
                    <c:v>2017</c:v>
                  </c:pt>
                  <c:pt idx="26">
                    <c:v>2017</c:v>
                  </c:pt>
                  <c:pt idx="27">
                    <c:v>2017</c:v>
                  </c:pt>
                  <c:pt idx="28">
                    <c:v>2018</c:v>
                  </c:pt>
                  <c:pt idx="29">
                    <c:v>2018</c:v>
                  </c:pt>
                  <c:pt idx="30">
                    <c:v>2018</c:v>
                  </c:pt>
                  <c:pt idx="31">
                    <c:v>2018</c:v>
                  </c:pt>
                  <c:pt idx="32">
                    <c:v>2018</c:v>
                  </c:pt>
                  <c:pt idx="33">
                    <c:v>2018</c:v>
                  </c:pt>
                  <c:pt idx="34">
                    <c:v>2018</c:v>
                  </c:pt>
                  <c:pt idx="35">
                    <c:v>2018</c:v>
                  </c:pt>
                  <c:pt idx="36">
                    <c:v>2018</c:v>
                  </c:pt>
                  <c:pt idx="37">
                    <c:v>2018</c:v>
                  </c:pt>
                  <c:pt idx="38">
                    <c:v>2018</c:v>
                  </c:pt>
                  <c:pt idx="39">
                    <c:v>2018</c:v>
                  </c:pt>
                  <c:pt idx="40">
                    <c:v>2018</c:v>
                  </c:pt>
                </c:lvl>
              </c:multiLvlStrCache>
            </c:multiLvlStrRef>
          </c:xVal>
          <c:yVal>
            <c:numRef>
              <c:f>'All data'!$AD$2:$AD$391</c:f>
              <c:numCache>
                <c:formatCode>0.0</c:formatCode>
                <c:ptCount val="333"/>
                <c:pt idx="0">
                  <c:v>0</c:v>
                </c:pt>
                <c:pt idx="1">
                  <c:v>0</c:v>
                </c:pt>
                <c:pt idx="2">
                  <c:v>0.33333333333333304</c:v>
                </c:pt>
                <c:pt idx="3">
                  <c:v>2.7666666666666675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3.6333333333333329</c:v>
                </c:pt>
                <c:pt idx="9">
                  <c:v>4.5999999999999996</c:v>
                </c:pt>
                <c:pt idx="10">
                  <c:v>0</c:v>
                </c:pt>
                <c:pt idx="11">
                  <c:v>0</c:v>
                </c:pt>
                <c:pt idx="12">
                  <c:v>1.4333333333333336</c:v>
                </c:pt>
                <c:pt idx="13">
                  <c:v>0</c:v>
                </c:pt>
                <c:pt idx="14">
                  <c:v>0</c:v>
                </c:pt>
                <c:pt idx="15">
                  <c:v>2.4333333333333336</c:v>
                </c:pt>
                <c:pt idx="16">
                  <c:v>0</c:v>
                </c:pt>
                <c:pt idx="17">
                  <c:v>0</c:v>
                </c:pt>
                <c:pt idx="18">
                  <c:v>0.79999999999999982</c:v>
                </c:pt>
                <c:pt idx="19">
                  <c:v>3.3666666666666671</c:v>
                </c:pt>
                <c:pt idx="20">
                  <c:v>0.46666666666666679</c:v>
                </c:pt>
                <c:pt idx="21">
                  <c:v>0</c:v>
                </c:pt>
                <c:pt idx="22">
                  <c:v>0</c:v>
                </c:pt>
                <c:pt idx="23">
                  <c:v>0.19999999999999929</c:v>
                </c:pt>
                <c:pt idx="24">
                  <c:v>4.8000000000000007</c:v>
                </c:pt>
                <c:pt idx="25">
                  <c:v>5</c:v>
                </c:pt>
                <c:pt idx="26">
                  <c:v>0</c:v>
                </c:pt>
                <c:pt idx="27">
                  <c:v>0</c:v>
                </c:pt>
                <c:pt idx="28">
                  <c:v>1.166666666666667</c:v>
                </c:pt>
                <c:pt idx="29">
                  <c:v>-6.6666666666666874E-2</c:v>
                </c:pt>
                <c:pt idx="30">
                  <c:v>0</c:v>
                </c:pt>
                <c:pt idx="31">
                  <c:v>0.76666666666666661</c:v>
                </c:pt>
                <c:pt idx="32">
                  <c:v>0.63333333333333375</c:v>
                </c:pt>
                <c:pt idx="33">
                  <c:v>6.666666666666643E-2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1.5</c:v>
                </c:pt>
                <c:pt idx="38">
                  <c:v>0.90000000000000036</c:v>
                </c:pt>
                <c:pt idx="39">
                  <c:v>0</c:v>
                </c:pt>
                <c:pt idx="4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530048"/>
        <c:axId val="406532008"/>
      </c:scatterChart>
      <c:valAx>
        <c:axId val="406530048"/>
        <c:scaling>
          <c:orientation val="minMax"/>
          <c:max val="45"/>
          <c:min val="0"/>
        </c:scaling>
        <c:delete val="1"/>
        <c:axPos val="b"/>
        <c:majorTickMark val="out"/>
        <c:minorTickMark val="none"/>
        <c:tickLblPos val="nextTo"/>
        <c:crossAx val="406532008"/>
        <c:crosses val="autoZero"/>
        <c:crossBetween val="midCat"/>
      </c:valAx>
      <c:valAx>
        <c:axId val="406532008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30048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84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0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72400" y="6553200"/>
            <a:ext cx="8382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Mar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March 14,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Revision Request Project Legend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00" y="838200"/>
            <a:ext cx="8763000" cy="5590085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SCR788 </a:t>
            </a:r>
            <a:r>
              <a:rPr lang="en-US" sz="950" dirty="0"/>
              <a:t>Addition of Integral ACE Feedback to GTBD </a:t>
            </a:r>
            <a:r>
              <a:rPr lang="en-US" sz="950" dirty="0" smtClean="0"/>
              <a:t>Calculation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NPRR754, </a:t>
            </a:r>
            <a:r>
              <a:rPr lang="en-US" sz="950" dirty="0"/>
              <a:t>Revise Load Distribution Factors Report Posting </a:t>
            </a:r>
            <a:r>
              <a:rPr lang="en-US" sz="950" dirty="0" smtClean="0"/>
              <a:t>	Frequency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NPRR419 </a:t>
            </a:r>
            <a:r>
              <a:rPr lang="en-US" sz="950" dirty="0"/>
              <a:t>Revise Real Time Energy Imbalance and RMR Adjustment </a:t>
            </a:r>
            <a:r>
              <a:rPr lang="en-US" sz="950" dirty="0" smtClean="0"/>
              <a:t>	Charge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SCR786, </a:t>
            </a:r>
            <a:r>
              <a:rPr lang="en-US" sz="950" dirty="0"/>
              <a:t>Retail Market Test Environment,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NOGRR147, </a:t>
            </a:r>
            <a:r>
              <a:rPr lang="en-US" sz="950" dirty="0" smtClean="0"/>
              <a:t>SCR787, </a:t>
            </a:r>
            <a:r>
              <a:rPr lang="en-US" sz="950" dirty="0"/>
              <a:t>NOGRR147 and SCR787 NDCRC </a:t>
            </a:r>
            <a:r>
              <a:rPr lang="en-US" sz="950" dirty="0" smtClean="0"/>
              <a:t>	Enhancement,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NPRR662 </a:t>
            </a:r>
            <a:r>
              <a:rPr lang="en-US" sz="950" dirty="0"/>
              <a:t>Proxy Energy Offer Curves, </a:t>
            </a:r>
            <a:r>
              <a:rPr lang="en-US" sz="950" dirty="0" smtClean="0"/>
              <a:t>(</a:t>
            </a:r>
            <a:r>
              <a:rPr lang="en-US" sz="950" dirty="0"/>
              <a:t>M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NPRR770, </a:t>
            </a:r>
            <a:r>
              <a:rPr lang="en-US" sz="950" dirty="0"/>
              <a:t>NPRR495 and NPRR736 Changes to Ancillary Services </a:t>
            </a:r>
            <a:r>
              <a:rPr lang="en-US" sz="950" dirty="0" smtClean="0"/>
              <a:t>	Capacity </a:t>
            </a:r>
            <a:r>
              <a:rPr lang="en-US" sz="950" dirty="0"/>
              <a:t>Monitor, </a:t>
            </a:r>
            <a:r>
              <a:rPr lang="en-US" sz="950" dirty="0" smtClean="0"/>
              <a:t>(</a:t>
            </a:r>
            <a:r>
              <a:rPr lang="en-US" sz="950" dirty="0"/>
              <a:t>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NPRR617 </a:t>
            </a:r>
            <a:r>
              <a:rPr lang="en-US" sz="950" dirty="0"/>
              <a:t>and </a:t>
            </a:r>
            <a:r>
              <a:rPr lang="en-US" sz="950" dirty="0" smtClean="0"/>
              <a:t>NPRR700 Implementation,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NPRR515 </a:t>
            </a:r>
            <a:r>
              <a:rPr lang="en-US" sz="950" dirty="0"/>
              <a:t>Day-Ahead Market Self-Commitment of Generation </a:t>
            </a:r>
            <a:r>
              <a:rPr lang="en-US" sz="950" dirty="0" smtClean="0"/>
              <a:t>	Resources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NPRR588, </a:t>
            </a:r>
            <a:r>
              <a:rPr lang="en-US" sz="950" dirty="0" smtClean="0"/>
              <a:t>NPRR615</a:t>
            </a:r>
            <a:r>
              <a:rPr lang="en-US" sz="950" b="1" dirty="0" smtClean="0"/>
              <a:t>,</a:t>
            </a:r>
            <a:r>
              <a:rPr lang="en-US" sz="950" dirty="0" smtClean="0"/>
              <a:t> </a:t>
            </a:r>
            <a:r>
              <a:rPr lang="en-US" sz="950" dirty="0"/>
              <a:t>NPRRs 588 and 615, </a:t>
            </a:r>
            <a:r>
              <a:rPr lang="en-US" sz="950" dirty="0" smtClean="0"/>
              <a:t>(</a:t>
            </a:r>
            <a:r>
              <a:rPr lang="en-US" sz="950" dirty="0"/>
              <a:t>M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NPRR219, SCR783, </a:t>
            </a:r>
            <a:r>
              <a:rPr lang="en-US" sz="950" dirty="0" smtClean="0"/>
              <a:t>NOGRR050, </a:t>
            </a:r>
            <a:r>
              <a:rPr lang="en-US" sz="950" dirty="0"/>
              <a:t>2015 Outage Scheduler </a:t>
            </a:r>
            <a:r>
              <a:rPr lang="en-US" sz="950" dirty="0" smtClean="0"/>
              <a:t>	Enhancements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V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NPRR785, </a:t>
            </a:r>
            <a:r>
              <a:rPr lang="en-US" sz="950" dirty="0"/>
              <a:t>Synchronizing WGR and PVGR COPs with the Short Term </a:t>
            </a:r>
            <a:r>
              <a:rPr lang="en-US" sz="950" dirty="0" smtClean="0"/>
              <a:t>	Wind </a:t>
            </a:r>
            <a:r>
              <a:rPr lang="en-US" sz="950" dirty="0"/>
              <a:t>and </a:t>
            </a:r>
            <a:r>
              <a:rPr lang="en-US" sz="950" dirty="0" err="1"/>
              <a:t>PhotoVoltaic</a:t>
            </a:r>
            <a:r>
              <a:rPr lang="en-US" sz="950" dirty="0"/>
              <a:t> Forecasts, </a:t>
            </a:r>
            <a:r>
              <a:rPr lang="en-US" sz="950" dirty="0" smtClean="0"/>
              <a:t>(</a:t>
            </a:r>
            <a:r>
              <a:rPr lang="en-US" sz="950" dirty="0"/>
              <a:t>E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NPRR808, </a:t>
            </a:r>
            <a:r>
              <a:rPr lang="en-US" sz="950" dirty="0"/>
              <a:t>Three Year CRR Auction, </a:t>
            </a:r>
            <a:r>
              <a:rPr lang="en-US" sz="950" dirty="0" smtClean="0"/>
              <a:t>(</a:t>
            </a:r>
            <a:r>
              <a:rPr lang="en-US" sz="950" dirty="0"/>
              <a:t>M</a:t>
            </a:r>
            <a:r>
              <a:rPr lang="en-US" sz="950" dirty="0" smtClean="0"/>
              <a:t>)</a:t>
            </a:r>
            <a:endParaRPr lang="en-US" sz="950" dirty="0"/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NPRR797 &amp; NPRR789 Load Forecast Enhancements,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NPRR649, Addressing Issues Surrounding High Dispatch Limit (HDL) 	Overrides,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SCR790, </a:t>
            </a:r>
            <a:r>
              <a:rPr lang="en-US" sz="950" dirty="0"/>
              <a:t>Wind </a:t>
            </a:r>
            <a:r>
              <a:rPr lang="en-US" sz="950" dirty="0" smtClean="0"/>
              <a:t>Resource Power Production and Forecast 	Transparency,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NPRR778, </a:t>
            </a:r>
            <a:r>
              <a:rPr lang="en-US" sz="950" dirty="0"/>
              <a:t>Modifications to Date Change and Cancellation Evaluation </a:t>
            </a:r>
            <a:r>
              <a:rPr lang="en-US" sz="950" dirty="0" smtClean="0"/>
              <a:t>	Window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RMGRR134, Allow AMS Data Submittal Process for TDSP – Read 	Non-Modeled Generators,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NPRR764, QSE Capacity Short Calculations Based on an 80% 	Probability of Exceedance (P80), (E)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NPRR782, </a:t>
            </a:r>
            <a:r>
              <a:rPr lang="en-US" sz="950" dirty="0"/>
              <a:t>Settlement of Infeasible Ancillary Services Due to </a:t>
            </a:r>
            <a:r>
              <a:rPr lang="en-US" sz="950" dirty="0" smtClean="0"/>
              <a:t>	Transmission </a:t>
            </a:r>
            <a:r>
              <a:rPr lang="en-US" sz="950" dirty="0"/>
              <a:t>Constraints, </a:t>
            </a:r>
            <a:r>
              <a:rPr lang="en-US" sz="950" dirty="0" smtClean="0"/>
              <a:t>(</a:t>
            </a:r>
            <a:r>
              <a:rPr lang="en-US" sz="950" dirty="0"/>
              <a:t>E</a:t>
            </a:r>
            <a:r>
              <a:rPr lang="en-US" sz="950" dirty="0" smtClean="0"/>
              <a:t>)</a:t>
            </a:r>
            <a:endParaRPr lang="en-US" sz="950" dirty="0"/>
          </a:p>
          <a:p>
            <a:pPr marL="514350" indent="-514350">
              <a:buFont typeface="+mj-lt"/>
              <a:buAutoNum type="arabicPeriod"/>
            </a:pPr>
            <a:endParaRPr lang="en-US" sz="950" dirty="0" smtClean="0"/>
          </a:p>
          <a:p>
            <a:pPr marL="514350" indent="-514350">
              <a:buFont typeface="+mj-lt"/>
              <a:buAutoNum type="arabicPeriod"/>
            </a:pPr>
            <a:endParaRPr lang="en-US" sz="950" dirty="0" smtClean="0"/>
          </a:p>
          <a:p>
            <a:pPr marL="514350" indent="-514350">
              <a:buFont typeface="+mj-lt"/>
              <a:buAutoNum type="arabicPeriod"/>
            </a:pPr>
            <a:endParaRPr lang="en-US" sz="950" dirty="0"/>
          </a:p>
          <a:p>
            <a:pPr marL="514350" indent="-514350">
              <a:buFont typeface="+mj-lt"/>
              <a:buAutoNum type="arabicPeriod"/>
            </a:pPr>
            <a:endParaRPr lang="en-US" sz="950" dirty="0"/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NPRR746, Adjustments Due to Negative Load,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NPRR573, </a:t>
            </a:r>
            <a:r>
              <a:rPr lang="en-US" sz="950" dirty="0" smtClean="0"/>
              <a:t>NPRR801, Implementation of NPRR573 &amp; NPRR801,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NPRR821, </a:t>
            </a:r>
            <a:r>
              <a:rPr lang="en-US" sz="950" dirty="0"/>
              <a:t>Inclusion of Private Use Networks in Load Zone Price </a:t>
            </a:r>
            <a:r>
              <a:rPr lang="en-US" sz="950" dirty="0" smtClean="0"/>
              <a:t>	Calculations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RRGRR003, RRGRR006, RRGRR007, </a:t>
            </a:r>
            <a:r>
              <a:rPr lang="en-US" sz="950" dirty="0" smtClean="0"/>
              <a:t>RRGRR009, 2016 RARF 	Enhancements, (V)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RMGRR140, Mass Transition/Acquisition Enhancements (MTAQ),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NPRR272, Definition and Participation of Quick Start Generation 	Resources,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NPRR744, RUC Trigger for the Reliability Deployment Price Adder 	and Alignment with RUC Settlement,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NPRR758, </a:t>
            </a:r>
            <a:r>
              <a:rPr lang="en-US" sz="950" dirty="0"/>
              <a:t>Improved </a:t>
            </a:r>
            <a:r>
              <a:rPr lang="en-US" sz="950" dirty="0" smtClean="0"/>
              <a:t>Transparency for Outages Potentially having a 	High Economic Impact,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NPRR810, </a:t>
            </a:r>
            <a:r>
              <a:rPr lang="en-US" sz="950" dirty="0"/>
              <a:t>Applicability of RMR Incentive Factor on Reservation and Transportation Costs Associated with Firm Fuel </a:t>
            </a:r>
            <a:r>
              <a:rPr lang="en-US" sz="950" dirty="0" smtClean="0"/>
              <a:t>Supplies, (E)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NPRR830, </a:t>
            </a:r>
            <a:r>
              <a:rPr lang="en-US" sz="950" dirty="0"/>
              <a:t>Revision of 4-Coincident Peak </a:t>
            </a:r>
            <a:r>
              <a:rPr lang="en-US" sz="950" dirty="0" smtClean="0"/>
              <a:t>Methodology, (E)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SCR792, </a:t>
            </a:r>
            <a:r>
              <a:rPr lang="en-US" sz="950" dirty="0"/>
              <a:t>Enhance Communications of BAAL </a:t>
            </a:r>
            <a:r>
              <a:rPr lang="en-US" sz="950" dirty="0" smtClean="0"/>
              <a:t>Exceedances, (E)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NPRR854, </a:t>
            </a:r>
            <a:r>
              <a:rPr lang="en-US" sz="950" dirty="0"/>
              <a:t>NOIE TDSP Submittal of Meters with Bidirectional Flow Caused by Generation Interconnected at Distribution </a:t>
            </a:r>
            <a:r>
              <a:rPr lang="en-US" sz="950" dirty="0" smtClean="0"/>
              <a:t>Voltage,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SCR791, </a:t>
            </a:r>
            <a:r>
              <a:rPr lang="en-US" sz="950" dirty="0"/>
              <a:t>Correction of 60-day SCED GRD Disclosure </a:t>
            </a:r>
            <a:r>
              <a:rPr lang="en-US" sz="950" dirty="0" smtClean="0"/>
              <a:t>Report,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NPRR844, </a:t>
            </a:r>
            <a:r>
              <a:rPr lang="en-US" sz="950" dirty="0"/>
              <a:t>Clarification to Outage </a:t>
            </a:r>
            <a:r>
              <a:rPr lang="en-US" sz="950" dirty="0" smtClean="0"/>
              <a:t>Report,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NPRR819, </a:t>
            </a:r>
            <a:r>
              <a:rPr lang="en-US" sz="950" dirty="0"/>
              <a:t>Modification of Non-Price Error Resettlement Thresholds and Resettlement </a:t>
            </a:r>
            <a:r>
              <a:rPr lang="en-US" sz="950" dirty="0" smtClean="0"/>
              <a:t>Clean-Ups, (E)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SCR795, </a:t>
            </a:r>
            <a:r>
              <a:rPr lang="en-US" sz="950" dirty="0"/>
              <a:t>Addition of Intra-Hour Wind Forecast to GTBD </a:t>
            </a:r>
            <a:r>
              <a:rPr lang="en-US" sz="950" dirty="0" smtClean="0"/>
              <a:t>Calculation,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NPRR815, </a:t>
            </a:r>
            <a:r>
              <a:rPr lang="en-US" sz="950" dirty="0"/>
              <a:t>Revise the Limitation of Load Resources Providing Responsive Reserve (RRS) </a:t>
            </a:r>
            <a:r>
              <a:rPr lang="en-US" sz="950" dirty="0" smtClean="0"/>
              <a:t>Service,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NPRR843, </a:t>
            </a:r>
            <a:r>
              <a:rPr lang="en-US" sz="950" dirty="0"/>
              <a:t>Short-Term System Adequacy and AS Offer Disclosure Reports </a:t>
            </a:r>
            <a:r>
              <a:rPr lang="en-US" sz="950" dirty="0" smtClean="0"/>
              <a:t>Additions, </a:t>
            </a:r>
            <a:r>
              <a:rPr lang="en-US" sz="950" dirty="0"/>
              <a:t>(E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NPRR776, </a:t>
            </a:r>
            <a:r>
              <a:rPr lang="en-US" sz="950" dirty="0"/>
              <a:t>Voltage Set Point </a:t>
            </a:r>
            <a:r>
              <a:rPr lang="en-US" sz="950" dirty="0" smtClean="0"/>
              <a:t>Communication, </a:t>
            </a:r>
            <a:r>
              <a:rPr lang="en-US" sz="950" dirty="0"/>
              <a:t>(E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NPRR864, </a:t>
            </a:r>
            <a:r>
              <a:rPr lang="en-US" sz="950" dirty="0"/>
              <a:t>RUC Modifications to Consider Market-Based </a:t>
            </a:r>
            <a:r>
              <a:rPr lang="en-US" sz="950" dirty="0" smtClean="0"/>
              <a:t>Solutions,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OBDRR002, </a:t>
            </a:r>
            <a:r>
              <a:rPr lang="en-US" sz="950" dirty="0" smtClean="0"/>
              <a:t>NPRR768, </a:t>
            </a:r>
            <a:r>
              <a:rPr lang="en-US" sz="950" dirty="0"/>
              <a:t>Revisions to Real-Time On-Line Reliability Deployment Price Adder Categories, (E)</a:t>
            </a:r>
            <a:endParaRPr lang="en-US" sz="950" dirty="0" smtClean="0"/>
          </a:p>
          <a:p>
            <a:pPr marL="0" indent="0">
              <a:buNone/>
            </a:pPr>
            <a:endParaRPr lang="en-US" sz="950" dirty="0"/>
          </a:p>
          <a:p>
            <a:pPr marL="0" indent="0">
              <a:buNone/>
            </a:pPr>
            <a:endParaRPr lang="en-US" sz="950" dirty="0" smtClean="0"/>
          </a:p>
          <a:p>
            <a:pPr marL="514350" indent="-514350">
              <a:buFont typeface="+mj-lt"/>
              <a:buAutoNum type="arabicPeriod"/>
            </a:pPr>
            <a:endParaRPr lang="en-US" sz="9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93107" y="167482"/>
            <a:ext cx="126669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(E)  ERCOT Sponsored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(M)  Market Sponsored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(V)  Various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4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825" y="304800"/>
            <a:ext cx="6023975" cy="533400"/>
          </a:xfrm>
        </p:spPr>
        <p:txBody>
          <a:bodyPr/>
          <a:lstStyle/>
          <a:p>
            <a:r>
              <a:rPr lang="en-US" dirty="0" smtClean="0"/>
              <a:t>Statistics Report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221375"/>
              </p:ext>
            </p:extLst>
          </p:nvPr>
        </p:nvGraphicFramePr>
        <p:xfrm>
          <a:off x="307602" y="1447800"/>
          <a:ext cx="8504536" cy="3733800"/>
        </p:xfrm>
        <a:graphic>
          <a:graphicData uri="http://schemas.openxmlformats.org/drawingml/2006/table">
            <a:tbl>
              <a:tblPr/>
              <a:tblGrid>
                <a:gridCol w="1265537"/>
                <a:gridCol w="3048000"/>
                <a:gridCol w="4190999"/>
              </a:tblGrid>
              <a:tr h="344517">
                <a:tc gridSpan="3"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443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Revision Requests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Reason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for Exclusion from Report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964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CMM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Phase 1a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NPRR863, NPRR743, NPRR760, NPRR800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Difficult to apply metrics – multiple RRs in a multi-phase</a:t>
                      </a:r>
                      <a:r>
                        <a:rPr lang="en-US" sz="1100" baseline="0" dirty="0" smtClean="0">
                          <a:latin typeface="+mn-lt"/>
                        </a:rPr>
                        <a:t> project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O&amp;M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Revision Requests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</a:rPr>
                        <a:t>NPRR659, NPRR846, NPRR562(b),</a:t>
                      </a:r>
                      <a:r>
                        <a:rPr lang="fr-FR" sz="1100" baseline="0" dirty="0" smtClean="0">
                          <a:latin typeface="+mn-lt"/>
                        </a:rPr>
                        <a:t> NPRR875, </a:t>
                      </a:r>
                      <a:r>
                        <a:rPr lang="fr-FR" sz="1100" baseline="0" dirty="0" smtClean="0">
                          <a:latin typeface="+mn-lt"/>
                        </a:rPr>
                        <a:t>PGRR063, NOGRR167, PGRR042</a:t>
                      </a:r>
                      <a:endParaRPr lang="fr-FR" sz="1100" dirty="0" smtClean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O&amp;M Revision Requests do not have IA</a:t>
                      </a:r>
                      <a:r>
                        <a:rPr lang="en-US" sz="1100" baseline="0" dirty="0" smtClean="0">
                          <a:latin typeface="+mn-lt"/>
                        </a:rPr>
                        <a:t> estimates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Not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Complete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PGRR057(a</a:t>
                      </a:r>
                      <a:r>
                        <a:rPr lang="en-US" sz="1100" dirty="0" smtClean="0">
                          <a:latin typeface="+mn-lt"/>
                        </a:rPr>
                        <a:t>),</a:t>
                      </a:r>
                      <a:r>
                        <a:rPr lang="en-US" sz="1100" baseline="0" dirty="0" smtClean="0">
                          <a:latin typeface="+mn-lt"/>
                        </a:rPr>
                        <a:t> RRGRR015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Early releases of</a:t>
                      </a:r>
                      <a:r>
                        <a:rPr lang="en-US" sz="1100" baseline="0" dirty="0" smtClean="0">
                          <a:latin typeface="+mn-lt"/>
                        </a:rPr>
                        <a:t> projects that are still in flight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Partial Scope Delivered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>
                          <a:latin typeface="+mn-lt"/>
                        </a:rPr>
                        <a:t>NPRR825(a</a:t>
                      </a:r>
                      <a:r>
                        <a:rPr lang="en-US" sz="1100" baseline="0" dirty="0" smtClean="0">
                          <a:latin typeface="+mn-lt"/>
                        </a:rPr>
                        <a:t>), </a:t>
                      </a:r>
                      <a:r>
                        <a:rPr lang="en-US" sz="1100" baseline="0" dirty="0" smtClean="0">
                          <a:latin typeface="+mn-lt"/>
                        </a:rPr>
                        <a:t>NPRR702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Partial</a:t>
                      </a:r>
                      <a:r>
                        <a:rPr lang="en-US" sz="1100" baseline="0" dirty="0" smtClean="0">
                          <a:latin typeface="+mn-lt"/>
                        </a:rPr>
                        <a:t> scope delivered – Remaining scope to be delivered in future projects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Combined with System Upgrade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SCR777, NPRR831(b)</a:t>
                      </a:r>
                      <a:endParaRPr lang="en-US" sz="1100" dirty="0" smtClean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Small additions</a:t>
                      </a:r>
                      <a:r>
                        <a:rPr lang="en-US" sz="1100" baseline="0" dirty="0" smtClean="0">
                          <a:latin typeface="+mn-lt"/>
                        </a:rPr>
                        <a:t> to</a:t>
                      </a:r>
                      <a:r>
                        <a:rPr lang="en-US" sz="1100" dirty="0" smtClean="0">
                          <a:latin typeface="+mn-lt"/>
                        </a:rPr>
                        <a:t> CRR Framework Upgrade</a:t>
                      </a:r>
                      <a:r>
                        <a:rPr lang="en-US" sz="1100" baseline="0" dirty="0" smtClean="0">
                          <a:latin typeface="+mn-lt"/>
                        </a:rPr>
                        <a:t> project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189415"/>
            <a:ext cx="77724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The following Revision Requests aren’t included in the IA Statistics Report </a:t>
            </a:r>
          </a:p>
        </p:txBody>
      </p:sp>
    </p:spTree>
    <p:extLst>
      <p:ext uri="{BB962C8B-B14F-4D97-AF65-F5344CB8AC3E}">
        <p14:creationId xmlns:p14="http://schemas.microsoft.com/office/powerpoint/2010/main" val="280433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27014"/>
              </p:ext>
            </p:extLst>
          </p:nvPr>
        </p:nvGraphicFramePr>
        <p:xfrm>
          <a:off x="228600" y="1417454"/>
          <a:ext cx="8686799" cy="1325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to Ramp Rate Calculation in Resource Limit Calculator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425268"/>
              </p:ext>
            </p:extLst>
          </p:nvPr>
        </p:nvGraphicFramePr>
        <p:xfrm>
          <a:off x="4729051" y="111902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4836" y="6005780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</a:t>
            </a:r>
            <a:r>
              <a:rPr lang="en-US" sz="900" b="0" kern="0" dirty="0" smtClean="0">
                <a:solidFill>
                  <a:srgbClr val="000000"/>
                </a:solidFill>
              </a:rPr>
              <a:t>2690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2018 Impact Analysis Statistics</a:t>
            </a:r>
          </a:p>
          <a:p>
            <a:pPr lvl="2"/>
            <a:r>
              <a:rPr lang="en-US" sz="1600" dirty="0" smtClean="0"/>
              <a:t>Cost </a:t>
            </a:r>
            <a:r>
              <a:rPr lang="en-US" sz="1600" dirty="0"/>
              <a:t>Estimate Accuracy</a:t>
            </a:r>
          </a:p>
          <a:p>
            <a:pPr lvl="2"/>
            <a:r>
              <a:rPr lang="en-US" sz="1600" dirty="0"/>
              <a:t>Duration Estimate </a:t>
            </a:r>
            <a:r>
              <a:rPr lang="en-US" sz="1600" dirty="0" smtClean="0"/>
              <a:t>Accuracy</a:t>
            </a:r>
          </a:p>
          <a:p>
            <a:pPr lvl="2"/>
            <a:r>
              <a:rPr lang="en-US" sz="1600" dirty="0" smtClean="0"/>
              <a:t>Legend</a:t>
            </a:r>
          </a:p>
          <a:p>
            <a:pPr lvl="2"/>
            <a:r>
              <a:rPr lang="en-US" sz="1600" dirty="0" smtClean="0"/>
              <a:t>Report Exceptions</a:t>
            </a:r>
            <a:endParaRPr lang="en-US" sz="14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9248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40981"/>
            <a:ext cx="8949560" cy="5569548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2019 February Release </a:t>
            </a:r>
            <a:r>
              <a:rPr lang="en-US" sz="1800" dirty="0"/>
              <a:t>– </a:t>
            </a:r>
            <a:r>
              <a:rPr lang="en-US" sz="1800" dirty="0" smtClean="0"/>
              <a:t>2/5/2019 </a:t>
            </a:r>
            <a:r>
              <a:rPr lang="en-US" sz="1800" dirty="0"/>
              <a:t>– </a:t>
            </a:r>
            <a:r>
              <a:rPr lang="en-US" sz="1800" dirty="0" smtClean="0"/>
              <a:t>2/7/2019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NPRR842 </a:t>
            </a:r>
            <a:r>
              <a:rPr lang="en-US" sz="1400" dirty="0"/>
              <a:t>– Study Area Load Information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NPRR858 – </a:t>
            </a:r>
            <a:r>
              <a:rPr lang="en-US" sz="1400" dirty="0"/>
              <a:t>Provide Complete Current Operating Plan (COP) </a:t>
            </a:r>
            <a:r>
              <a:rPr lang="en-US" sz="1400" dirty="0" smtClean="0"/>
              <a:t>Data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NPRR878 – ERS Obligation Report for TDSPs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SCR794 – </a:t>
            </a:r>
            <a:r>
              <a:rPr lang="en-US" sz="1400" dirty="0"/>
              <a:t>Update SCED Limit </a:t>
            </a:r>
            <a:r>
              <a:rPr lang="en-US" sz="1400" dirty="0" smtClean="0"/>
              <a:t>Calculation</a:t>
            </a:r>
          </a:p>
          <a:p>
            <a:pPr lvl="1">
              <a:tabLst>
                <a:tab pos="7199313" algn="l"/>
              </a:tabLst>
            </a:pPr>
            <a:endParaRPr lang="en-US" sz="500" dirty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Off-Cycle </a:t>
            </a:r>
            <a:r>
              <a:rPr lang="en-US" sz="1800" dirty="0" smtClean="0"/>
              <a:t>Release </a:t>
            </a:r>
            <a:r>
              <a:rPr lang="en-US" sz="1800" dirty="0" smtClean="0"/>
              <a:t>– 3/1/2019	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OBDRR011 – </a:t>
            </a:r>
            <a:r>
              <a:rPr lang="en-US" sz="1400" dirty="0"/>
              <a:t>ORDC OBD Revisions for PUCT Project 48551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endParaRPr lang="en-US" sz="500" dirty="0" smtClean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2019 April Release </a:t>
            </a:r>
            <a:r>
              <a:rPr lang="en-US" sz="1800" dirty="0"/>
              <a:t>– </a:t>
            </a:r>
            <a:r>
              <a:rPr lang="en-US" sz="1800" dirty="0" smtClean="0"/>
              <a:t>4/2/2019 </a:t>
            </a:r>
            <a:r>
              <a:rPr lang="en-US" sz="1800" dirty="0"/>
              <a:t>– </a:t>
            </a:r>
            <a:r>
              <a:rPr lang="en-US" sz="1800" dirty="0" smtClean="0"/>
              <a:t>4/4/2019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NPRR817 </a:t>
            </a:r>
            <a:r>
              <a:rPr lang="en-US" sz="1400" dirty="0"/>
              <a:t>– Create a Panhandle Hub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NPRR845 </a:t>
            </a:r>
            <a:r>
              <a:rPr lang="en-US" sz="1400" dirty="0"/>
              <a:t>– RMR Process and Agreement Revisions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NPRR847 </a:t>
            </a:r>
            <a:r>
              <a:rPr lang="en-US" sz="1400" dirty="0"/>
              <a:t>– Exceptional Fuel Cost Included in the Mitigated Offer Cap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NPRR865 </a:t>
            </a:r>
            <a:r>
              <a:rPr lang="en-US" sz="1400" dirty="0"/>
              <a:t>– Publish RTM Shift Factors for Hubs, Load Zones, and DC Ties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NPRR866 </a:t>
            </a:r>
            <a:r>
              <a:rPr lang="en-US" sz="1600" dirty="0"/>
              <a:t>– </a:t>
            </a:r>
            <a:r>
              <a:rPr lang="en-US" sz="1300" dirty="0"/>
              <a:t>Mapping Registered </a:t>
            </a:r>
            <a:r>
              <a:rPr lang="en-US" sz="1300" dirty="0" smtClean="0"/>
              <a:t>DG </a:t>
            </a:r>
            <a:r>
              <a:rPr lang="en-US" sz="1300" dirty="0"/>
              <a:t>and Load Resources to Transmission Loads in the Network </a:t>
            </a:r>
            <a:r>
              <a:rPr lang="en-US" sz="1300" dirty="0" smtClean="0"/>
              <a:t>Model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NPRR880 </a:t>
            </a:r>
            <a:r>
              <a:rPr lang="en-US" sz="1400" dirty="0"/>
              <a:t>– Publish </a:t>
            </a:r>
            <a:r>
              <a:rPr lang="en-US" sz="1400" dirty="0" smtClean="0"/>
              <a:t>RTM </a:t>
            </a:r>
            <a:r>
              <a:rPr lang="en-US" sz="1400" dirty="0"/>
              <a:t>Shift Factors for </a:t>
            </a:r>
            <a:r>
              <a:rPr lang="en-US" sz="1400" dirty="0" smtClean="0"/>
              <a:t>Private Use Network </a:t>
            </a:r>
            <a:r>
              <a:rPr lang="en-US" sz="1400" dirty="0"/>
              <a:t>Settlement </a:t>
            </a:r>
            <a:r>
              <a:rPr lang="en-US" sz="1400" dirty="0" smtClean="0"/>
              <a:t>Points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VCMRR021 – </a:t>
            </a:r>
            <a:r>
              <a:rPr lang="en-US" sz="1400" dirty="0"/>
              <a:t>Related to NPRR847, Exceptional Fuel Cost Included in the Mitigated Offer Cap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RRGRR017 – </a:t>
            </a:r>
            <a:r>
              <a:rPr lang="en-US" sz="1400" dirty="0"/>
              <a:t>Related to NPRR866, Mapping Registered Distributed Generation and Load Resources to Transmission Loads in the Network Operations Model</a:t>
            </a: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78518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(a/b)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  <a:endParaRPr kumimoji="0" lang="en-US" sz="12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582408" y="5527756"/>
            <a:ext cx="248539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  <a:endParaRPr lang="en-US" sz="800" b="0" kern="0" dirty="0"/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36589" y="1359665"/>
            <a:ext cx="37054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3798" y="1351714"/>
            <a:ext cx="3705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3122768" y="445611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798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119962" y="33528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2889923"/>
            <a:ext cx="3705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99791" y="3938647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357061" y="3582103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601216" y="4365798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46980"/>
            <a:ext cx="3705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5908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600200" y="3813855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</a:t>
            </a:r>
            <a:r>
              <a:rPr lang="en-US" sz="1200" dirty="0" smtClean="0"/>
              <a:t>/15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3531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5148"/>
              </p:ext>
            </p:extLst>
          </p:nvPr>
        </p:nvGraphicFramePr>
        <p:xfrm>
          <a:off x="176358" y="5032090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754085"/>
                <a:gridCol w="762000"/>
                <a:gridCol w="1295400"/>
                <a:gridCol w="5113315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NOGRR154, NPRR825(b), NPRR867, NPRR884, NPRR895, 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PGRR066, NPRR856, NPRR841, NPRR887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V="1">
            <a:off x="4217000" y="1752600"/>
            <a:ext cx="659800" cy="386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323341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9" y="4309009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3/5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2100882" y="3747914"/>
            <a:ext cx="37922" cy="374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202257" y="2787598"/>
            <a:ext cx="731786" cy="9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900430" y="1883614"/>
            <a:ext cx="838248" cy="1494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789333" y="3283748"/>
            <a:ext cx="3111097" cy="11026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253798" y="1503305"/>
            <a:ext cx="633374" cy="185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16614" y="3664633"/>
            <a:ext cx="2590800" cy="115108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Additional Go-Live Targets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tabLst>
                <a:tab pos="1082675" algn="l"/>
              </a:tabLs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NPRR833</a:t>
            </a:r>
            <a:r>
              <a:rPr lang="en-US" sz="900" dirty="0" smtClean="0">
                <a:solidFill>
                  <a:srgbClr val="FF0000"/>
                </a:solidFill>
              </a:rPr>
              <a:t>(a/b)	R2 (4/2 – 4/4)</a:t>
            </a:r>
            <a:endParaRPr lang="en-US" sz="900" dirty="0">
              <a:solidFill>
                <a:srgbClr val="FF0000"/>
              </a:solidFill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tabLst>
                <a:tab pos="1082675" algn="l"/>
              </a:tabLs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NPRR833</a:t>
            </a:r>
            <a:r>
              <a:rPr lang="en-US" sz="900" dirty="0" smtClean="0">
                <a:solidFill>
                  <a:srgbClr val="FF0000"/>
                </a:solidFill>
              </a:rPr>
              <a:t>(c)	Late April / Early May</a:t>
            </a:r>
            <a:endParaRPr lang="en-US" sz="900" dirty="0">
              <a:solidFill>
                <a:srgbClr val="FF0000"/>
              </a:solidFill>
            </a:endParaRPr>
          </a:p>
          <a:p>
            <a:pPr>
              <a:tabLst>
                <a:tab pos="1082675" algn="l"/>
              </a:tabLst>
            </a:pPr>
            <a:r>
              <a:rPr lang="en-US" sz="1200" dirty="0" smtClean="0">
                <a:solidFill>
                  <a:srgbClr val="FF0000"/>
                </a:solidFill>
              </a:rPr>
              <a:t>NPRR749	</a:t>
            </a:r>
            <a:r>
              <a:rPr lang="en-US" sz="900" dirty="0" smtClean="0">
                <a:solidFill>
                  <a:srgbClr val="FF0000"/>
                </a:solidFill>
              </a:rPr>
              <a:t>Late April</a:t>
            </a:r>
          </a:p>
          <a:p>
            <a:pPr>
              <a:tabLst>
                <a:tab pos="1082675" algn="l"/>
              </a:tabLst>
            </a:pPr>
            <a:r>
              <a:rPr lang="en-US" sz="1200" dirty="0" smtClean="0">
                <a:solidFill>
                  <a:srgbClr val="FF0000"/>
                </a:solidFill>
              </a:rPr>
              <a:t>PGRR062</a:t>
            </a:r>
            <a:r>
              <a:rPr lang="en-US" sz="900" dirty="0" smtClean="0">
                <a:solidFill>
                  <a:srgbClr val="FF0000"/>
                </a:solidFill>
              </a:rPr>
              <a:t>	March 26</a:t>
            </a: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250578"/>
              </p:ext>
            </p:extLst>
          </p:nvPr>
        </p:nvGraphicFramePr>
        <p:xfrm>
          <a:off x="76200" y="885906"/>
          <a:ext cx="8991599" cy="2545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NPRR899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Certificate and User Security Admin. Clarifications and Opt Out Procedure</a:t>
                      </a:r>
                      <a:endParaRPr lang="en-US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SCR797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Current Operating Plans (COPs) to TSPs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Posting of Default Uplift Exposure Information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NPRR877 Phase 2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Actual Interval Data for IDR ESI IDs for Initial Settlement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060" y="1691443"/>
            <a:ext cx="16062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from February start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8708" y="2438027"/>
            <a:ext cx="1368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from April start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4585493"/>
            <a:ext cx="6553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Additional Q2 project starts will be scheduled at the end of March</a:t>
            </a: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2019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4" y="767844"/>
            <a:ext cx="8991600" cy="528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1200" dirty="0"/>
          </a:p>
          <a:p>
            <a:r>
              <a:rPr lang="en-US" sz="2000" dirty="0"/>
              <a:t>In </a:t>
            </a:r>
            <a:r>
              <a:rPr lang="en-US" sz="2000" dirty="0" smtClean="0"/>
              <a:t>2020, </a:t>
            </a:r>
            <a:r>
              <a:rPr lang="en-US" sz="2000" dirty="0"/>
              <a:t>ERCOT </a:t>
            </a:r>
            <a:r>
              <a:rPr lang="en-US" sz="2000" dirty="0" smtClean="0"/>
              <a:t>forecasts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work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107796"/>
              </p:ext>
            </p:extLst>
          </p:nvPr>
        </p:nvGraphicFramePr>
        <p:xfrm>
          <a:off x="1219200" y="2844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$0.61M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$1.97M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0.38M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0.21M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$1.65M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$3.79M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200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695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429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496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As of 1/31/2019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ight Brace 62"/>
          <p:cNvSpPr/>
          <p:nvPr/>
        </p:nvSpPr>
        <p:spPr>
          <a:xfrm rot="5400000">
            <a:off x="6831873" y="4124555"/>
            <a:ext cx="314189" cy="273579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84601" y="3166998"/>
            <a:ext cx="7458621" cy="48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77085" y="2099783"/>
            <a:ext cx="321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sp>
        <p:nvSpPr>
          <p:cNvPr id="15" name="Rectangle 14"/>
          <p:cNvSpPr/>
          <p:nvPr/>
        </p:nvSpPr>
        <p:spPr>
          <a:xfrm>
            <a:off x="2508756" y="6312574"/>
            <a:ext cx="3299447" cy="3821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344"/>
            <a:ext cx="7993774" cy="446877"/>
          </a:xfrm>
        </p:spPr>
        <p:txBody>
          <a:bodyPr/>
          <a:lstStyle/>
          <a:p>
            <a:r>
              <a:rPr lang="en-US" sz="2000" dirty="0" smtClean="0"/>
              <a:t>Variance from IA </a:t>
            </a:r>
            <a:r>
              <a:rPr lang="en-US" sz="2000" u="sng" dirty="0" smtClean="0"/>
              <a:t>Cost Range</a:t>
            </a:r>
            <a:r>
              <a:rPr lang="en-US" sz="2000" dirty="0" smtClean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8205864" y="1670217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15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8374774" y="1066800"/>
            <a:ext cx="150949" cy="1961288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410800" y="3220024"/>
            <a:ext cx="168435" cy="207485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277817" y="4073834"/>
            <a:ext cx="1289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361508" y="2971304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8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8380945" y="3142700"/>
            <a:ext cx="245268" cy="1193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45657" y="6314398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If actual spend falls within the IA range the variance is 0</a:t>
            </a:r>
            <a:endParaRPr lang="en-US" sz="1000" dirty="0">
              <a:solidFill>
                <a:prstClr val="black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38752" b="35442"/>
          <a:stretch/>
        </p:blipFill>
        <p:spPr>
          <a:xfrm>
            <a:off x="2589616" y="6420038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 rot="16200000">
            <a:off x="-1021818" y="3212371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Actual $ Variance from IA Range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62863" y="5671678"/>
            <a:ext cx="16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2016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18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431536" y="5682336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2017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17 Projects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22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1629940" y="4588834"/>
            <a:ext cx="311373" cy="180205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4031421" y="4127557"/>
            <a:ext cx="328536" cy="2741426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22797" y="5670602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2018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13 Projects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14 Revision Requests</a:t>
            </a:r>
            <a:endParaRPr lang="en-US" sz="800" dirty="0" smtClean="0">
              <a:latin typeface="Calibri" panose="020F0502020204030204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2771006" y="885008"/>
            <a:ext cx="1" cy="4417756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>
            <a:off x="5566403" y="886930"/>
            <a:ext cx="1" cy="4417756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865219" y="6311009"/>
            <a:ext cx="250945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 smtClean="0">
                <a:solidFill>
                  <a:prstClr val="black"/>
                </a:solidFill>
              </a:rPr>
              <a:t>Note: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smtClean="0">
                <a:solidFill>
                  <a:prstClr val="black"/>
                </a:solidFill>
              </a:rPr>
              <a:t>Graph compares the posted IA cost range with the actual project spend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53" y="327142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1094055" y="3182515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30530" y="2651393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3</a:t>
            </a:r>
            <a:endParaRPr lang="en-US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1408051" y="326307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72890" y="3173403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</a:t>
            </a:r>
            <a:endParaRPr lang="en-US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1727024" y="315535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6</a:t>
            </a:r>
            <a:endParaRPr lang="en-US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1895582" y="389729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</a:t>
            </a:r>
            <a:endParaRPr lang="en-US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2050488" y="2693243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30104" y="238315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9</a:t>
            </a:r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2538048" y="207171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11</a:t>
            </a:r>
            <a:endParaRPr lang="en-US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2662128" y="351000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2833402" y="352923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13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3018977" y="336877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14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3195473" y="326307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15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3353301" y="313296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16</a:t>
            </a:r>
            <a:endParaRPr lang="en-US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3526168" y="319062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17</a:t>
            </a:r>
            <a:endParaRPr lang="en-US" sz="800" dirty="0"/>
          </a:p>
        </p:txBody>
      </p:sp>
      <p:sp>
        <p:nvSpPr>
          <p:cNvPr id="64" name="TextBox 63"/>
          <p:cNvSpPr txBox="1"/>
          <p:nvPr/>
        </p:nvSpPr>
        <p:spPr>
          <a:xfrm>
            <a:off x="3646438" y="3082904"/>
            <a:ext cx="3937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18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3831641" y="319573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19</a:t>
            </a:r>
            <a:endParaRPr lang="en-US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4031703" y="317962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20</a:t>
            </a:r>
            <a:endParaRPr lang="en-US" sz="800" dirty="0"/>
          </a:p>
        </p:txBody>
      </p:sp>
      <p:sp>
        <p:nvSpPr>
          <p:cNvPr id="70" name="TextBox 69"/>
          <p:cNvSpPr txBox="1"/>
          <p:nvPr/>
        </p:nvSpPr>
        <p:spPr>
          <a:xfrm>
            <a:off x="4192471" y="29819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21</a:t>
            </a:r>
            <a:endParaRPr lang="en-US" sz="800" dirty="0"/>
          </a:p>
        </p:txBody>
      </p:sp>
      <p:sp>
        <p:nvSpPr>
          <p:cNvPr id="71" name="TextBox 70"/>
          <p:cNvSpPr txBox="1"/>
          <p:nvPr/>
        </p:nvSpPr>
        <p:spPr>
          <a:xfrm>
            <a:off x="4360997" y="31197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22</a:t>
            </a:r>
            <a:endParaRPr lang="en-US" sz="800" dirty="0"/>
          </a:p>
        </p:txBody>
      </p:sp>
      <p:sp>
        <p:nvSpPr>
          <p:cNvPr id="72" name="TextBox 71"/>
          <p:cNvSpPr txBox="1"/>
          <p:nvPr/>
        </p:nvSpPr>
        <p:spPr>
          <a:xfrm>
            <a:off x="4540569" y="31270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23</a:t>
            </a:r>
            <a:endParaRPr lang="en-US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4634825" y="3754856"/>
            <a:ext cx="455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24</a:t>
            </a:r>
            <a:endParaRPr lang="en-US" sz="800" dirty="0"/>
          </a:p>
        </p:txBody>
      </p:sp>
      <p:sp>
        <p:nvSpPr>
          <p:cNvPr id="74" name="TextBox 73"/>
          <p:cNvSpPr txBox="1"/>
          <p:nvPr/>
        </p:nvSpPr>
        <p:spPr>
          <a:xfrm>
            <a:off x="4852608" y="254696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25</a:t>
            </a:r>
            <a:endParaRPr lang="en-US" sz="800" dirty="0"/>
          </a:p>
        </p:txBody>
      </p:sp>
      <p:sp>
        <p:nvSpPr>
          <p:cNvPr id="75" name="TextBox 74"/>
          <p:cNvSpPr txBox="1"/>
          <p:nvPr/>
        </p:nvSpPr>
        <p:spPr>
          <a:xfrm>
            <a:off x="5034454" y="287638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26</a:t>
            </a:r>
            <a:endParaRPr lang="en-US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5211374" y="312707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27</a:t>
            </a:r>
            <a:endParaRPr lang="en-US" sz="800" dirty="0"/>
          </a:p>
        </p:txBody>
      </p:sp>
      <p:sp>
        <p:nvSpPr>
          <p:cNvPr id="77" name="TextBox 76"/>
          <p:cNvSpPr txBox="1"/>
          <p:nvPr/>
        </p:nvSpPr>
        <p:spPr>
          <a:xfrm>
            <a:off x="5360154" y="201090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28</a:t>
            </a:r>
            <a:endParaRPr lang="en-US" sz="800" dirty="0"/>
          </a:p>
        </p:txBody>
      </p:sp>
      <p:sp>
        <p:nvSpPr>
          <p:cNvPr id="78" name="TextBox 77"/>
          <p:cNvSpPr txBox="1"/>
          <p:nvPr/>
        </p:nvSpPr>
        <p:spPr>
          <a:xfrm>
            <a:off x="5521487" y="334046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29</a:t>
            </a:r>
            <a:endParaRPr lang="en-US" sz="800" dirty="0"/>
          </a:p>
        </p:txBody>
      </p:sp>
      <p:sp>
        <p:nvSpPr>
          <p:cNvPr id="67" name="TextBox 66"/>
          <p:cNvSpPr txBox="1"/>
          <p:nvPr/>
        </p:nvSpPr>
        <p:spPr>
          <a:xfrm>
            <a:off x="6528781" y="311195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35</a:t>
            </a:r>
            <a:endParaRPr lang="en-US" sz="800" dirty="0"/>
          </a:p>
        </p:txBody>
      </p:sp>
      <p:sp>
        <p:nvSpPr>
          <p:cNvPr id="80" name="TextBox 79"/>
          <p:cNvSpPr txBox="1"/>
          <p:nvPr/>
        </p:nvSpPr>
        <p:spPr>
          <a:xfrm>
            <a:off x="6691631" y="2850440"/>
            <a:ext cx="356987" cy="216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36</a:t>
            </a:r>
            <a:endParaRPr lang="en-US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6848382" y="312707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37</a:t>
            </a:r>
            <a:endParaRPr lang="en-US" sz="800" dirty="0"/>
          </a:p>
        </p:txBody>
      </p:sp>
      <p:sp>
        <p:nvSpPr>
          <p:cNvPr id="82" name="TextBox 81"/>
          <p:cNvSpPr txBox="1"/>
          <p:nvPr/>
        </p:nvSpPr>
        <p:spPr>
          <a:xfrm>
            <a:off x="7017190" y="292525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38</a:t>
            </a:r>
            <a:endParaRPr lang="en-US" sz="800" dirty="0"/>
          </a:p>
        </p:txBody>
      </p:sp>
      <p:sp>
        <p:nvSpPr>
          <p:cNvPr id="83" name="TextBox 82"/>
          <p:cNvSpPr txBox="1"/>
          <p:nvPr/>
        </p:nvSpPr>
        <p:spPr>
          <a:xfrm>
            <a:off x="7202316" y="290309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39</a:t>
            </a:r>
            <a:endParaRPr lang="en-US" sz="800" dirty="0"/>
          </a:p>
        </p:txBody>
      </p:sp>
      <p:sp>
        <p:nvSpPr>
          <p:cNvPr id="84" name="TextBox 83"/>
          <p:cNvSpPr txBox="1"/>
          <p:nvPr/>
        </p:nvSpPr>
        <p:spPr>
          <a:xfrm>
            <a:off x="5876516" y="3382208"/>
            <a:ext cx="315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31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6060978" y="314246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32</a:t>
            </a:r>
            <a:endParaRPr lang="en-US" sz="800" dirty="0"/>
          </a:p>
        </p:txBody>
      </p:sp>
      <p:sp>
        <p:nvSpPr>
          <p:cNvPr id="86" name="TextBox 85"/>
          <p:cNvSpPr txBox="1"/>
          <p:nvPr/>
        </p:nvSpPr>
        <p:spPr>
          <a:xfrm>
            <a:off x="6202571" y="318270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33</a:t>
            </a:r>
            <a:endParaRPr lang="en-US" sz="800" dirty="0"/>
          </a:p>
        </p:txBody>
      </p:sp>
      <p:sp>
        <p:nvSpPr>
          <p:cNvPr id="87" name="TextBox 86"/>
          <p:cNvSpPr txBox="1"/>
          <p:nvPr/>
        </p:nvSpPr>
        <p:spPr>
          <a:xfrm>
            <a:off x="5697214" y="427106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30</a:t>
            </a:r>
            <a:endParaRPr lang="en-US" sz="800" dirty="0"/>
          </a:p>
        </p:txBody>
      </p:sp>
      <p:sp>
        <p:nvSpPr>
          <p:cNvPr id="88" name="TextBox 87"/>
          <p:cNvSpPr txBox="1"/>
          <p:nvPr/>
        </p:nvSpPr>
        <p:spPr>
          <a:xfrm>
            <a:off x="6356927" y="309089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34</a:t>
            </a:r>
            <a:endParaRPr lang="en-US" sz="800" dirty="0"/>
          </a:p>
        </p:txBody>
      </p:sp>
      <p:sp>
        <p:nvSpPr>
          <p:cNvPr id="89" name="TextBox 88"/>
          <p:cNvSpPr txBox="1"/>
          <p:nvPr/>
        </p:nvSpPr>
        <p:spPr>
          <a:xfrm>
            <a:off x="7364198" y="315223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40</a:t>
            </a:r>
            <a:endParaRPr lang="en-US" sz="800" dirty="0"/>
          </a:p>
        </p:txBody>
      </p:sp>
      <p:sp>
        <p:nvSpPr>
          <p:cNvPr id="90" name="TextBox 89"/>
          <p:cNvSpPr txBox="1"/>
          <p:nvPr/>
        </p:nvSpPr>
        <p:spPr>
          <a:xfrm>
            <a:off x="7522619" y="313016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41</a:t>
            </a:r>
            <a:endParaRPr lang="en-US" sz="800" dirty="0"/>
          </a:p>
        </p:txBody>
      </p:sp>
      <p:graphicFrame>
        <p:nvGraphicFramePr>
          <p:cNvPr id="65" name="Chart 64"/>
          <p:cNvGraphicFramePr>
            <a:graphicFrameLocks/>
          </p:cNvGraphicFramePr>
          <p:nvPr>
            <p:extLst/>
          </p:nvPr>
        </p:nvGraphicFramePr>
        <p:xfrm>
          <a:off x="261611" y="858407"/>
          <a:ext cx="8102991" cy="4448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125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10156" y="4219032"/>
            <a:ext cx="7470856" cy="438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044153" y="41751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34</a:t>
            </a:r>
            <a:endParaRPr lang="en-US" sz="8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616876" y="815138"/>
            <a:ext cx="0" cy="459239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561268" y="416998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</a:t>
            </a:r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344"/>
            <a:ext cx="7993774" cy="446877"/>
          </a:xfrm>
        </p:spPr>
        <p:txBody>
          <a:bodyPr/>
          <a:lstStyle/>
          <a:p>
            <a:r>
              <a:rPr lang="en-US" sz="2000" dirty="0" smtClean="0"/>
              <a:t>Variance from </a:t>
            </a:r>
            <a:r>
              <a:rPr lang="en-US" sz="2000" dirty="0"/>
              <a:t>IA </a:t>
            </a:r>
            <a:r>
              <a:rPr lang="en-US" sz="2000" u="sng" dirty="0"/>
              <a:t>Duration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8159644" y="2324829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8161554" y="1066800"/>
            <a:ext cx="159736" cy="3053614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181012" y="4338745"/>
            <a:ext cx="188599" cy="887673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253835" y="4855747"/>
            <a:ext cx="11507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290515" y="3800516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22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8302297" y="4211266"/>
            <a:ext cx="209381" cy="444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2762" y="5652101"/>
            <a:ext cx="1924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2016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18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265518" y="5722249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2017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17 Projects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22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1467248" y="4632698"/>
            <a:ext cx="348844" cy="1766664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3822573" y="4222521"/>
            <a:ext cx="339778" cy="2591543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34737" y="5698604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2018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13 Projects</a:t>
            </a:r>
          </a:p>
          <a:p>
            <a:pPr algn="ctr" defTabSz="457200"/>
            <a:r>
              <a:rPr lang="en-US" sz="1100" dirty="0" smtClean="0">
                <a:latin typeface="Calibri" panose="020F0502020204030204" pitchFamily="34" charset="0"/>
              </a:rPr>
              <a:t>14 Revision Requests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338655" y="815138"/>
            <a:ext cx="20822" cy="463605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2362200" y="6301775"/>
            <a:ext cx="3451617" cy="3958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839577" y="6302050"/>
            <a:ext cx="2070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If actual duration falls within the IA range the variance is 0.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156" y="6388656"/>
            <a:ext cx="1518407" cy="219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5851897" y="6305490"/>
            <a:ext cx="2825751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 smtClean="0"/>
              <a:t>Note</a:t>
            </a:r>
            <a:r>
              <a:rPr lang="en-US" sz="1000" dirty="0" smtClean="0"/>
              <a:t>: Graph compares the posted IA duration range with the actual project duration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-1010707" y="3056779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Number of Months from IA Range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6514" y="4155356"/>
            <a:ext cx="1488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974932" y="418128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36417" y="402405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</a:t>
            </a:r>
            <a:endParaRPr lang="en-US" sz="800" dirty="0"/>
          </a:p>
        </p:txBody>
      </p:sp>
      <p:sp>
        <p:nvSpPr>
          <p:cNvPr id="42" name="TextBox 41"/>
          <p:cNvSpPr txBox="1"/>
          <p:nvPr/>
        </p:nvSpPr>
        <p:spPr>
          <a:xfrm>
            <a:off x="1291226" y="276366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54325" y="4177131"/>
            <a:ext cx="2597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</a:t>
            </a:r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1602025" y="418128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6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951071" y="4181284"/>
            <a:ext cx="2735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88397" y="2315157"/>
            <a:ext cx="219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9</a:t>
            </a:r>
            <a:endParaRPr lang="en-US" sz="800" dirty="0"/>
          </a:p>
        </p:txBody>
      </p:sp>
      <p:sp>
        <p:nvSpPr>
          <p:cNvPr id="48" name="TextBox 47"/>
          <p:cNvSpPr txBox="1"/>
          <p:nvPr/>
        </p:nvSpPr>
        <p:spPr>
          <a:xfrm>
            <a:off x="2220667" y="1791232"/>
            <a:ext cx="328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2383051" y="41827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11</a:t>
            </a:r>
            <a:endParaRPr lang="en-US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2689545" y="34487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13</a:t>
            </a:r>
            <a:endParaRPr lang="en-US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2876949" y="418488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14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3034361" y="418128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15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3174497" y="293072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16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3366262" y="417366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17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3533570" y="41751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18</a:t>
            </a:r>
            <a:endParaRPr lang="en-US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3662109" y="375894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19</a:t>
            </a:r>
            <a:endParaRPr lang="en-US" sz="800" dirty="0"/>
          </a:p>
        </p:txBody>
      </p:sp>
      <p:sp>
        <p:nvSpPr>
          <p:cNvPr id="64" name="TextBox 63"/>
          <p:cNvSpPr txBox="1"/>
          <p:nvPr/>
        </p:nvSpPr>
        <p:spPr>
          <a:xfrm>
            <a:off x="3807693" y="246853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20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3970543" y="393565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21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4116900" y="416851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22</a:t>
            </a:r>
            <a:endParaRPr lang="en-US" sz="800" dirty="0"/>
          </a:p>
        </p:txBody>
      </p:sp>
      <p:sp>
        <p:nvSpPr>
          <p:cNvPr id="67" name="TextBox 66"/>
          <p:cNvSpPr txBox="1"/>
          <p:nvPr/>
        </p:nvSpPr>
        <p:spPr>
          <a:xfrm>
            <a:off x="4314309" y="417514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23</a:t>
            </a:r>
            <a:endParaRPr lang="en-US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4455335" y="408268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24</a:t>
            </a:r>
            <a:endParaRPr lang="en-US" sz="800" dirty="0"/>
          </a:p>
        </p:txBody>
      </p:sp>
      <p:sp>
        <p:nvSpPr>
          <p:cNvPr id="70" name="TextBox 69"/>
          <p:cNvSpPr txBox="1"/>
          <p:nvPr/>
        </p:nvSpPr>
        <p:spPr>
          <a:xfrm>
            <a:off x="4610768" y="167673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25</a:t>
            </a:r>
            <a:endParaRPr lang="en-US" sz="800" dirty="0"/>
          </a:p>
        </p:txBody>
      </p:sp>
      <p:sp>
        <p:nvSpPr>
          <p:cNvPr id="71" name="TextBox 70"/>
          <p:cNvSpPr txBox="1"/>
          <p:nvPr/>
        </p:nvSpPr>
        <p:spPr>
          <a:xfrm>
            <a:off x="4806612" y="159646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26</a:t>
            </a:r>
            <a:endParaRPr lang="en-US" sz="800" dirty="0"/>
          </a:p>
        </p:txBody>
      </p:sp>
      <p:sp>
        <p:nvSpPr>
          <p:cNvPr id="72" name="TextBox 71"/>
          <p:cNvSpPr txBox="1"/>
          <p:nvPr/>
        </p:nvSpPr>
        <p:spPr>
          <a:xfrm>
            <a:off x="4915192" y="419040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27</a:t>
            </a:r>
            <a:endParaRPr lang="en-US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5095045" y="41827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28</a:t>
            </a:r>
            <a:endParaRPr lang="en-US" sz="800" dirty="0"/>
          </a:p>
        </p:txBody>
      </p:sp>
      <p:sp>
        <p:nvSpPr>
          <p:cNvPr id="74" name="TextBox 73"/>
          <p:cNvSpPr txBox="1"/>
          <p:nvPr/>
        </p:nvSpPr>
        <p:spPr>
          <a:xfrm>
            <a:off x="5265987" y="35782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29</a:t>
            </a:r>
            <a:endParaRPr lang="en-US" sz="800" dirty="0"/>
          </a:p>
        </p:txBody>
      </p:sp>
      <p:sp>
        <p:nvSpPr>
          <p:cNvPr id="75" name="TextBox 74"/>
          <p:cNvSpPr txBox="1"/>
          <p:nvPr/>
        </p:nvSpPr>
        <p:spPr>
          <a:xfrm>
            <a:off x="5424768" y="422173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30</a:t>
            </a:r>
            <a:endParaRPr lang="en-US" sz="800" dirty="0"/>
          </a:p>
        </p:txBody>
      </p:sp>
      <p:sp>
        <p:nvSpPr>
          <p:cNvPr id="77" name="TextBox 76"/>
          <p:cNvSpPr txBox="1"/>
          <p:nvPr/>
        </p:nvSpPr>
        <p:spPr>
          <a:xfrm>
            <a:off x="5606560" y="417575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31</a:t>
            </a:r>
            <a:endParaRPr lang="en-US" sz="800" dirty="0"/>
          </a:p>
        </p:txBody>
      </p:sp>
      <p:sp>
        <p:nvSpPr>
          <p:cNvPr id="78" name="TextBox 77"/>
          <p:cNvSpPr txBox="1"/>
          <p:nvPr/>
        </p:nvSpPr>
        <p:spPr>
          <a:xfrm>
            <a:off x="5738778" y="380070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901628" y="386983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33</a:t>
            </a:r>
            <a:endParaRPr lang="en-US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6227328" y="417666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35</a:t>
            </a:r>
            <a:endParaRPr lang="en-US" sz="800" dirty="0"/>
          </a:p>
        </p:txBody>
      </p:sp>
      <p:sp>
        <p:nvSpPr>
          <p:cNvPr id="82" name="TextBox 81"/>
          <p:cNvSpPr txBox="1"/>
          <p:nvPr/>
        </p:nvSpPr>
        <p:spPr>
          <a:xfrm>
            <a:off x="6390178" y="416851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36</a:t>
            </a:r>
            <a:endParaRPr lang="en-US" sz="800" dirty="0"/>
          </a:p>
        </p:txBody>
      </p:sp>
      <p:sp>
        <p:nvSpPr>
          <p:cNvPr id="83" name="TextBox 82"/>
          <p:cNvSpPr txBox="1"/>
          <p:nvPr/>
        </p:nvSpPr>
        <p:spPr>
          <a:xfrm>
            <a:off x="6553028" y="416851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37</a:t>
            </a:r>
            <a:endParaRPr lang="en-US" sz="800" dirty="0"/>
          </a:p>
        </p:txBody>
      </p:sp>
      <p:sp>
        <p:nvSpPr>
          <p:cNvPr id="84" name="TextBox 83"/>
          <p:cNvSpPr txBox="1"/>
          <p:nvPr/>
        </p:nvSpPr>
        <p:spPr>
          <a:xfrm>
            <a:off x="6699873" y="342892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38</a:t>
            </a:r>
            <a:endParaRPr lang="en-US" sz="800" dirty="0"/>
          </a:p>
        </p:txBody>
      </p:sp>
      <p:sp>
        <p:nvSpPr>
          <p:cNvPr id="87" name="TextBox 86"/>
          <p:cNvSpPr txBox="1"/>
          <p:nvPr/>
        </p:nvSpPr>
        <p:spPr>
          <a:xfrm>
            <a:off x="1770006" y="4187578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6871213" y="372384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39</a:t>
            </a:r>
            <a:endParaRPr lang="en-US" sz="800" dirty="0"/>
          </a:p>
        </p:txBody>
      </p:sp>
      <p:sp>
        <p:nvSpPr>
          <p:cNvPr id="86" name="TextBox 85"/>
          <p:cNvSpPr txBox="1"/>
          <p:nvPr/>
        </p:nvSpPr>
        <p:spPr>
          <a:xfrm>
            <a:off x="7207269" y="4199624"/>
            <a:ext cx="322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41</a:t>
            </a:r>
            <a:endParaRPr lang="en-US" sz="800" dirty="0"/>
          </a:p>
        </p:txBody>
      </p:sp>
      <p:sp>
        <p:nvSpPr>
          <p:cNvPr id="89" name="TextBox 88"/>
          <p:cNvSpPr txBox="1"/>
          <p:nvPr/>
        </p:nvSpPr>
        <p:spPr>
          <a:xfrm>
            <a:off x="7025573" y="4213490"/>
            <a:ext cx="322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40</a:t>
            </a:r>
            <a:endParaRPr lang="en-US" sz="800" dirty="0"/>
          </a:p>
        </p:txBody>
      </p:sp>
      <p:sp>
        <p:nvSpPr>
          <p:cNvPr id="63" name="Right Brace 62"/>
          <p:cNvSpPr/>
          <p:nvPr/>
        </p:nvSpPr>
        <p:spPr>
          <a:xfrm rot="5400000">
            <a:off x="6641481" y="4116823"/>
            <a:ext cx="342046" cy="280521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graphicFrame>
        <p:nvGraphicFramePr>
          <p:cNvPr id="68" name="Chart 67"/>
          <p:cNvGraphicFramePr>
            <a:graphicFrameLocks/>
          </p:cNvGraphicFramePr>
          <p:nvPr>
            <p:extLst/>
          </p:nvPr>
        </p:nvGraphicFramePr>
        <p:xfrm>
          <a:off x="454523" y="817198"/>
          <a:ext cx="7627217" cy="451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962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122465</TotalTime>
  <Words>1100</Words>
  <Application>Microsoft Office PowerPoint</Application>
  <PresentationFormat>On-screen Show (4:3)</PresentationFormat>
  <Paragraphs>577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Approved Revision Requests “Not Started” – Planned to Start in Future Months</vt:lpstr>
      <vt:lpstr>2019 Project Spending</vt:lpstr>
      <vt:lpstr>Revision Request Funding Placeholder Status</vt:lpstr>
      <vt:lpstr>Variance from IA Cost Range – Revision Request Projects</vt:lpstr>
      <vt:lpstr>Variance from IA Duration Range – Revision Request Projects</vt:lpstr>
      <vt:lpstr>Revision Request Project Legend</vt:lpstr>
      <vt:lpstr>Statistics Report Exceptions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1364</cp:revision>
  <cp:lastPrinted>2019-03-06T15:31:41Z</cp:lastPrinted>
  <dcterms:created xsi:type="dcterms:W3CDTF">2016-01-21T15:20:31Z</dcterms:created>
  <dcterms:modified xsi:type="dcterms:W3CDTF">2019-03-12T19:56:33Z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