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  <p:sldMasterId id="2147483651" r:id="rId6"/>
  </p:sldMasterIdLst>
  <p:notesMasterIdLst>
    <p:notesMasterId r:id="rId33"/>
  </p:notesMasterIdLst>
  <p:handoutMasterIdLst>
    <p:handoutMasterId r:id="rId34"/>
  </p:handoutMasterIdLst>
  <p:sldIdLst>
    <p:sldId id="260" r:id="rId7"/>
    <p:sldId id="301" r:id="rId8"/>
    <p:sldId id="289" r:id="rId9"/>
    <p:sldId id="270" r:id="rId10"/>
    <p:sldId id="279" r:id="rId11"/>
    <p:sldId id="273" r:id="rId12"/>
    <p:sldId id="265" r:id="rId13"/>
    <p:sldId id="269" r:id="rId14"/>
    <p:sldId id="266" r:id="rId15"/>
    <p:sldId id="267" r:id="rId16"/>
    <p:sldId id="290" r:id="rId17"/>
    <p:sldId id="287" r:id="rId18"/>
    <p:sldId id="288" r:id="rId19"/>
    <p:sldId id="291" r:id="rId20"/>
    <p:sldId id="280" r:id="rId21"/>
    <p:sldId id="281" r:id="rId22"/>
    <p:sldId id="293" r:id="rId23"/>
    <p:sldId id="298" r:id="rId24"/>
    <p:sldId id="299" r:id="rId25"/>
    <p:sldId id="292" r:id="rId26"/>
    <p:sldId id="284" r:id="rId27"/>
    <p:sldId id="285" r:id="rId28"/>
    <p:sldId id="286" r:id="rId29"/>
    <p:sldId id="296" r:id="rId30"/>
    <p:sldId id="297" r:id="rId31"/>
    <p:sldId id="264" r:id="rId3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inojosa, Jose Luis" initials="HJL" lastIdx="1" clrIdx="0">
    <p:extLst>
      <p:ext uri="{19B8F6BF-5375-455C-9EA6-DF929625EA0E}">
        <p15:presenceInfo xmlns:p15="http://schemas.microsoft.com/office/powerpoint/2012/main" userId="S-1-5-21-639947351-343809578-3807592339-3795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504" autoAdjust="0"/>
  </p:normalViewPr>
  <p:slideViewPr>
    <p:cSldViewPr showGuides="1">
      <p:cViewPr varScale="1">
        <p:scale>
          <a:sx n="103" d="100"/>
          <a:sy n="103" d="100"/>
        </p:scale>
        <p:origin x="1854" y="96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0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3313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2141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26,060,591</a:t>
            </a:r>
            <a:r>
              <a:rPr lang="en-US" dirty="0" smtClean="0"/>
              <a:t> </a:t>
            </a:r>
            <a:r>
              <a:rPr lang="en-US" dirty="0" smtClean="0"/>
              <a:t>MWh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2234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6,174,568</a:t>
            </a:r>
            <a:r>
              <a:rPr lang="en-US" dirty="0" smtClean="0"/>
              <a:t> </a:t>
            </a:r>
            <a:r>
              <a:rPr lang="en-US" dirty="0" smtClean="0"/>
              <a:t>M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8719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23.69%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0769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Minimum Inertia</a:t>
            </a:r>
            <a:r>
              <a:rPr lang="en-US" baseline="0" dirty="0" smtClean="0"/>
              <a:t> = 128,759 MW*s on 11/3/2018. </a:t>
            </a: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Previous Minimum was 130,014 MW*s on 10/27/2017. This was also our record wind day.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Data: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Mean: </a:t>
            </a:r>
            <a:r>
              <a:rPr lang="en-US" baseline="0" dirty="0" smtClean="0"/>
              <a:t>177,451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Max:</a:t>
            </a:r>
            <a:r>
              <a:rPr lang="en-US" baseline="0" dirty="0" smtClean="0"/>
              <a:t> </a:t>
            </a:r>
            <a:r>
              <a:rPr lang="en-US" baseline="0" dirty="0" smtClean="0"/>
              <a:t>243,101 on February 9</a:t>
            </a:r>
            <a:r>
              <a:rPr lang="en-US" baseline="30000" dirty="0" smtClean="0"/>
              <a:t>th</a:t>
            </a:r>
            <a:r>
              <a:rPr lang="en-US" baseline="0" dirty="0" smtClean="0"/>
              <a:t> </a:t>
            </a: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Min:</a:t>
            </a:r>
            <a:r>
              <a:rPr lang="en-US" baseline="0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138,761</a:t>
            </a:r>
            <a:r>
              <a:rPr lang="en-US" baseline="0" dirty="0" smtClean="0"/>
              <a:t> </a:t>
            </a:r>
            <a:r>
              <a:rPr lang="en-US" baseline="0" dirty="0" smtClean="0"/>
              <a:t>on </a:t>
            </a:r>
            <a:r>
              <a:rPr lang="en-US" baseline="0" dirty="0" smtClean="0"/>
              <a:t>February 3</a:t>
            </a:r>
            <a:r>
              <a:rPr lang="en-US" baseline="30000" dirty="0" smtClean="0"/>
              <a:t>rd</a:t>
            </a:r>
            <a:r>
              <a:rPr lang="en-US" baseline="0" dirty="0" smtClean="0"/>
              <a:t> 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496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Outliers: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2/5/19</a:t>
            </a:r>
            <a:r>
              <a:rPr lang="en-US" baseline="0" dirty="0" smtClean="0"/>
              <a:t> 16:00 98.96%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 smtClean="0"/>
              <a:t>Wind decreased by 2,000 MW throughout the hour. Solar decreased by 200 MW. Large expected generation </a:t>
            </a:r>
            <a:r>
              <a:rPr lang="en-US" baseline="0" smtClean="0"/>
              <a:t>deviation. DC </a:t>
            </a:r>
            <a:r>
              <a:rPr lang="en-US" baseline="0" dirty="0" smtClean="0"/>
              <a:t>Tie schedule change. </a:t>
            </a:r>
            <a:r>
              <a:rPr lang="en-US" baseline="0" dirty="0" err="1" smtClean="0"/>
              <a:t>Reg</a:t>
            </a:r>
            <a:r>
              <a:rPr lang="en-US" baseline="0" dirty="0" smtClean="0"/>
              <a:t> Up exhausted the majority of the hour.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01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3474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4220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7877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Mean is </a:t>
            </a:r>
            <a:r>
              <a:rPr lang="en-US" baseline="0" dirty="0" smtClean="0"/>
              <a:t>15.28 </a:t>
            </a:r>
            <a:r>
              <a:rPr lang="en-US" baseline="0" dirty="0" err="1" smtClean="0"/>
              <a:t>mHz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7790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0526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Mean: </a:t>
            </a:r>
            <a:r>
              <a:rPr lang="en-US" dirty="0" smtClean="0"/>
              <a:t>15.42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mHz</a:t>
            </a:r>
            <a:endParaRPr lang="en-US" baseline="0" dirty="0" smtClean="0"/>
          </a:p>
          <a:p>
            <a:r>
              <a:rPr lang="en-US" baseline="0" dirty="0" smtClean="0"/>
              <a:t>Min: </a:t>
            </a:r>
            <a:r>
              <a:rPr lang="en-US" baseline="0" dirty="0" smtClean="0"/>
              <a:t>13.52 </a:t>
            </a:r>
            <a:r>
              <a:rPr lang="en-US" baseline="0" dirty="0" err="1" smtClean="0"/>
              <a:t>mHz</a:t>
            </a:r>
            <a:endParaRPr lang="en-US" baseline="0" dirty="0" smtClean="0"/>
          </a:p>
          <a:p>
            <a:r>
              <a:rPr lang="en-US" baseline="0" dirty="0" smtClean="0"/>
              <a:t>Max: </a:t>
            </a:r>
            <a:r>
              <a:rPr lang="en-US" baseline="0" dirty="0" smtClean="0"/>
              <a:t>17.90 </a:t>
            </a:r>
            <a:r>
              <a:rPr lang="en-US" baseline="0" dirty="0" err="1" smtClean="0"/>
              <a:t>mHz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9005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897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goes here.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534400" cy="5181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 smtClean="0"/>
              <a:t>Footer text goes here.</a:t>
            </a:r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28800" y="685800"/>
            <a:ext cx="63246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694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231350" y="0"/>
            <a:ext cx="591265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6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Footer text goes here.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 smtClean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H="1">
            <a:off x="914400" y="1"/>
            <a:ext cx="1" cy="495299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6" y="5257800"/>
            <a:ext cx="1181868" cy="457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914400" y="6019800"/>
            <a:ext cx="1" cy="82296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30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12906" y="2413338"/>
            <a:ext cx="56460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ERCOT Frequency Control Report</a:t>
            </a:r>
          </a:p>
          <a:p>
            <a:r>
              <a:rPr lang="en-US" b="1" dirty="0" smtClean="0"/>
              <a:t>February </a:t>
            </a:r>
            <a:r>
              <a:rPr lang="en-US" b="1" dirty="0" smtClean="0"/>
              <a:t>2019</a:t>
            </a:r>
            <a:endParaRPr lang="en-US" b="1" dirty="0"/>
          </a:p>
          <a:p>
            <a:endParaRPr lang="en-US" dirty="0"/>
          </a:p>
          <a:p>
            <a:r>
              <a:rPr lang="en-US" dirty="0" smtClean="0"/>
              <a:t>ERCOT</a:t>
            </a:r>
          </a:p>
          <a:p>
            <a:r>
              <a:rPr lang="en-US" dirty="0" smtClean="0"/>
              <a:t>Operations Planning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PDCWG | </a:t>
            </a:r>
            <a:r>
              <a:rPr lang="en-US" dirty="0" smtClean="0"/>
              <a:t>March </a:t>
            </a:r>
            <a:r>
              <a:rPr lang="en-US" dirty="0" smtClean="0"/>
              <a:t>13</a:t>
            </a:r>
            <a:r>
              <a:rPr lang="en-US" baseline="30000" dirty="0" smtClean="0"/>
              <a:t>th</a:t>
            </a:r>
            <a:r>
              <a:rPr lang="en-US" dirty="0" smtClean="0"/>
              <a:t>,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RMS1 of ERCOT Frequency by Month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1000" y="914400"/>
            <a:ext cx="82296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05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Frequency Profile Comparison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06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Frequency Profile Comparison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6518" y="914400"/>
            <a:ext cx="7130964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0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Profile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6518" y="914400"/>
            <a:ext cx="7130964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28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Time Error Correction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59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ERCOT Daily Time Error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1000" y="914400"/>
            <a:ext cx="82296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64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Error Corrections Log 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There have been no time error corrections since December 2016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5539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BAL-003 Performance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27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Op. Year </a:t>
            </a:r>
            <a:r>
              <a:rPr lang="en-US" dirty="0" smtClean="0"/>
              <a:t>2018 </a:t>
            </a:r>
            <a:r>
              <a:rPr lang="en-US" dirty="0"/>
              <a:t>BAL-003 Selected Events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137" y="1476155"/>
            <a:ext cx="8467725" cy="393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4615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Op. Year </a:t>
            </a:r>
            <a:r>
              <a:rPr lang="en-US" dirty="0" smtClean="0"/>
              <a:t>2018 </a:t>
            </a:r>
            <a:r>
              <a:rPr lang="en-US" dirty="0"/>
              <a:t>BAL-003 FRM Performance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8162" y="2767012"/>
            <a:ext cx="8067675" cy="147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45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458200" cy="411208"/>
          </a:xfrm>
        </p:spPr>
        <p:txBody>
          <a:bodyPr/>
          <a:lstStyle/>
          <a:p>
            <a:r>
              <a:rPr lang="en-US" dirty="0" smtClean="0"/>
              <a:t>Summary of </a:t>
            </a:r>
            <a:r>
              <a:rPr lang="en-US" dirty="0" smtClean="0"/>
              <a:t>February </a:t>
            </a:r>
            <a:r>
              <a:rPr lang="en-US" dirty="0" smtClean="0"/>
              <a:t>2019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967" y="1583158"/>
            <a:ext cx="4114800" cy="4110831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1800" dirty="0" smtClean="0">
                <a:solidFill>
                  <a:schemeClr val="accent2"/>
                </a:solidFill>
              </a:rPr>
              <a:t>CPS1: </a:t>
            </a:r>
            <a:r>
              <a:rPr lang="en-US" sz="1800" b="1" dirty="0" smtClean="0">
                <a:solidFill>
                  <a:schemeClr val="accent2"/>
                </a:solidFill>
              </a:rPr>
              <a:t>173.46</a:t>
            </a:r>
            <a:r>
              <a:rPr lang="en-US" sz="1800" b="1" dirty="0" smtClean="0">
                <a:solidFill>
                  <a:schemeClr val="accent2"/>
                </a:solidFill>
              </a:rPr>
              <a:t>%</a:t>
            </a:r>
            <a:endParaRPr lang="en-US" sz="1800" dirty="0" smtClean="0">
              <a:solidFill>
                <a:schemeClr val="accent2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1800" dirty="0">
                <a:solidFill>
                  <a:schemeClr val="accent2"/>
                </a:solidFill>
              </a:rPr>
              <a:t>Current </a:t>
            </a:r>
            <a:r>
              <a:rPr lang="en-US" sz="1800" dirty="0" smtClean="0">
                <a:solidFill>
                  <a:schemeClr val="accent2"/>
                </a:solidFill>
              </a:rPr>
              <a:t>CPS1 12-Month </a:t>
            </a:r>
            <a:r>
              <a:rPr lang="en-US" sz="1800" dirty="0">
                <a:solidFill>
                  <a:schemeClr val="accent2"/>
                </a:solidFill>
              </a:rPr>
              <a:t>Rolling Average: </a:t>
            </a:r>
            <a:r>
              <a:rPr lang="en-US" sz="1800" b="1" dirty="0" smtClean="0">
                <a:solidFill>
                  <a:schemeClr val="accent2"/>
                </a:solidFill>
              </a:rPr>
              <a:t>175.04%</a:t>
            </a:r>
            <a:endParaRPr lang="en-US" sz="1800" dirty="0" smtClean="0">
              <a:solidFill>
                <a:schemeClr val="accent2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1800" b="1" dirty="0">
                <a:solidFill>
                  <a:schemeClr val="accent2"/>
                </a:solidFill>
              </a:rPr>
              <a:t>0</a:t>
            </a:r>
            <a:r>
              <a:rPr lang="en-US" sz="1800" dirty="0" smtClean="0">
                <a:solidFill>
                  <a:schemeClr val="accent2"/>
                </a:solidFill>
              </a:rPr>
              <a:t> </a:t>
            </a:r>
            <a:r>
              <a:rPr lang="en-US" sz="1800" dirty="0" smtClean="0">
                <a:solidFill>
                  <a:schemeClr val="accent2"/>
                </a:solidFill>
              </a:rPr>
              <a:t>BAAL </a:t>
            </a:r>
            <a:r>
              <a:rPr lang="en-US" sz="1800" dirty="0" smtClean="0">
                <a:solidFill>
                  <a:schemeClr val="accent2"/>
                </a:solidFill>
              </a:rPr>
              <a:t>Exceedances</a:t>
            </a:r>
            <a:endParaRPr lang="en-US" sz="1800" dirty="0" smtClean="0">
              <a:solidFill>
                <a:schemeClr val="accent2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1800" b="1" dirty="0">
                <a:solidFill>
                  <a:schemeClr val="accent2"/>
                </a:solidFill>
              </a:rPr>
              <a:t>1</a:t>
            </a:r>
            <a:r>
              <a:rPr lang="en-US" sz="1800" b="1" dirty="0" smtClean="0">
                <a:solidFill>
                  <a:schemeClr val="accent2"/>
                </a:solidFill>
              </a:rPr>
              <a:t> </a:t>
            </a:r>
            <a:r>
              <a:rPr lang="en-US" sz="1800" dirty="0" smtClean="0">
                <a:solidFill>
                  <a:schemeClr val="accent2"/>
                </a:solidFill>
              </a:rPr>
              <a:t>hourly CPS1 scores below 100%</a:t>
            </a:r>
          </a:p>
          <a:p>
            <a:pPr>
              <a:spcBef>
                <a:spcPts val="600"/>
              </a:spcBef>
            </a:pPr>
            <a:r>
              <a:rPr lang="en-US" sz="1800" dirty="0" smtClean="0">
                <a:solidFill>
                  <a:schemeClr val="accent2"/>
                </a:solidFill>
              </a:rPr>
              <a:t>BAAL-003 Events have updated through 2018</a:t>
            </a:r>
          </a:p>
          <a:p>
            <a:pPr>
              <a:spcBef>
                <a:spcPts val="600"/>
              </a:spcBef>
            </a:pPr>
            <a:r>
              <a:rPr lang="en-US" sz="1800" dirty="0" smtClean="0">
                <a:solidFill>
                  <a:schemeClr val="accent2"/>
                </a:solidFill>
              </a:rPr>
              <a:t>2018 BAAL-003 FRM Performance: </a:t>
            </a:r>
            <a:r>
              <a:rPr lang="en-US" sz="1800" b="1" dirty="0" smtClean="0">
                <a:solidFill>
                  <a:schemeClr val="accent2"/>
                </a:solidFill>
              </a:rPr>
              <a:t>-895.19</a:t>
            </a:r>
          </a:p>
          <a:p>
            <a:endParaRPr lang="en-US" sz="1800" dirty="0" smtClean="0">
              <a:solidFill>
                <a:schemeClr val="accent2"/>
              </a:solidFill>
            </a:endParaRPr>
          </a:p>
          <a:p>
            <a:pPr marL="457200" lvl="1" indent="0">
              <a:buNone/>
            </a:pPr>
            <a:endParaRPr lang="en-US" sz="1800" dirty="0" smtClean="0">
              <a:solidFill>
                <a:schemeClr val="accent2"/>
              </a:solidFill>
            </a:endParaRPr>
          </a:p>
          <a:p>
            <a:pPr marL="457200" lvl="1" indent="0">
              <a:buNone/>
            </a:pPr>
            <a:endParaRPr lang="en-US" sz="1800" dirty="0"/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0600" y="6561139"/>
            <a:ext cx="457200" cy="168766"/>
          </a:xfrm>
        </p:spPr>
        <p:txBody>
          <a:bodyPr/>
          <a:lstStyle/>
          <a:p>
            <a:fld id="{1D93BD3E-1E9A-4970-A6F7-E7AC52762E0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0" y="1583158"/>
            <a:ext cx="4267200" cy="411083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chemeClr val="accent2"/>
                </a:solidFill>
              </a:rPr>
              <a:t>2019 RMS1 Statistics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Mean: 15.42 </a:t>
            </a:r>
            <a:r>
              <a:rPr lang="en-US" sz="1600" dirty="0" err="1">
                <a:solidFill>
                  <a:schemeClr val="accent2"/>
                </a:solidFill>
              </a:rPr>
              <a:t>mHz</a:t>
            </a:r>
            <a:endParaRPr lang="en-US" sz="1600" dirty="0">
              <a:solidFill>
                <a:schemeClr val="accent2"/>
              </a:solidFill>
            </a:endParaRP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Min: 13.52 </a:t>
            </a:r>
            <a:r>
              <a:rPr lang="en-US" sz="1600" dirty="0" err="1">
                <a:solidFill>
                  <a:schemeClr val="accent2"/>
                </a:solidFill>
              </a:rPr>
              <a:t>mHz</a:t>
            </a:r>
            <a:endParaRPr lang="en-US" sz="1600" dirty="0">
              <a:solidFill>
                <a:schemeClr val="accent2"/>
              </a:solidFill>
            </a:endParaRP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Max: 17.90 </a:t>
            </a:r>
            <a:r>
              <a:rPr lang="en-US" sz="1600" dirty="0" err="1">
                <a:solidFill>
                  <a:schemeClr val="accent2"/>
                </a:solidFill>
              </a:rPr>
              <a:t>mHz</a:t>
            </a:r>
            <a:endParaRPr lang="en-US" sz="1600" dirty="0">
              <a:solidFill>
                <a:schemeClr val="accent2"/>
              </a:solidFill>
            </a:endParaRPr>
          </a:p>
          <a:p>
            <a:r>
              <a:rPr lang="en-US" sz="1800" dirty="0" smtClean="0">
                <a:solidFill>
                  <a:schemeClr val="accent2"/>
                </a:solidFill>
              </a:rPr>
              <a:t>Energy </a:t>
            </a:r>
            <a:r>
              <a:rPr lang="en-US" sz="1800" dirty="0" smtClean="0">
                <a:solidFill>
                  <a:schemeClr val="accent2"/>
                </a:solidFill>
              </a:rPr>
              <a:t>Statistics</a:t>
            </a:r>
          </a:p>
          <a:p>
            <a:pPr lvl="1"/>
            <a:r>
              <a:rPr lang="en-US" sz="1600" dirty="0" smtClean="0">
                <a:solidFill>
                  <a:schemeClr val="accent2"/>
                </a:solidFill>
              </a:rPr>
              <a:t>Total Energy: </a:t>
            </a:r>
            <a:r>
              <a:rPr lang="en-US" sz="1600" b="1" dirty="0">
                <a:solidFill>
                  <a:schemeClr val="accent2"/>
                </a:solidFill>
              </a:rPr>
              <a:t>26,060,591</a:t>
            </a:r>
            <a:r>
              <a:rPr lang="en-US" sz="1600" dirty="0" smtClean="0">
                <a:solidFill>
                  <a:schemeClr val="accent2"/>
                </a:solidFill>
              </a:rPr>
              <a:t>  </a:t>
            </a:r>
            <a:r>
              <a:rPr lang="en-US" sz="1600" dirty="0" smtClean="0">
                <a:solidFill>
                  <a:schemeClr val="accent2"/>
                </a:solidFill>
              </a:rPr>
              <a:t>MWh</a:t>
            </a:r>
          </a:p>
          <a:p>
            <a:pPr lvl="1"/>
            <a:r>
              <a:rPr lang="en-US" sz="1600" dirty="0" smtClean="0">
                <a:solidFill>
                  <a:schemeClr val="accent2"/>
                </a:solidFill>
              </a:rPr>
              <a:t>Wind Energy: </a:t>
            </a:r>
            <a:r>
              <a:rPr lang="en-US" sz="1600" b="1" dirty="0">
                <a:solidFill>
                  <a:schemeClr val="accent2"/>
                </a:solidFill>
              </a:rPr>
              <a:t>6,174,568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dirty="0" smtClean="0">
                <a:solidFill>
                  <a:schemeClr val="accent2"/>
                </a:solidFill>
              </a:rPr>
              <a:t>MWh</a:t>
            </a:r>
          </a:p>
          <a:p>
            <a:pPr lvl="1"/>
            <a:r>
              <a:rPr lang="en-US" sz="1600" dirty="0" smtClean="0">
                <a:solidFill>
                  <a:schemeClr val="accent2"/>
                </a:solidFill>
              </a:rPr>
              <a:t>Percent Energy from Wind Generation: </a:t>
            </a:r>
            <a:r>
              <a:rPr lang="en-US" sz="1600" b="1" dirty="0">
                <a:solidFill>
                  <a:schemeClr val="accent2"/>
                </a:solidFill>
              </a:rPr>
              <a:t>23.69%</a:t>
            </a:r>
            <a:endParaRPr lang="en-US" sz="1600" b="1" dirty="0">
              <a:solidFill>
                <a:schemeClr val="accent2"/>
              </a:solidFill>
            </a:endParaRPr>
          </a:p>
          <a:p>
            <a:r>
              <a:rPr lang="en-US" sz="1800" dirty="0" smtClean="0">
                <a:solidFill>
                  <a:schemeClr val="accent2"/>
                </a:solidFill>
              </a:rPr>
              <a:t>Minimum System Inertia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Mean: </a:t>
            </a:r>
            <a:r>
              <a:rPr lang="en-US" sz="1600" b="1" dirty="0">
                <a:solidFill>
                  <a:schemeClr val="accent2"/>
                </a:solidFill>
              </a:rPr>
              <a:t>177,451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Max: </a:t>
            </a:r>
            <a:r>
              <a:rPr lang="en-US" sz="1600" b="1" dirty="0">
                <a:solidFill>
                  <a:schemeClr val="accent2"/>
                </a:solidFill>
              </a:rPr>
              <a:t>243,101</a:t>
            </a:r>
            <a:r>
              <a:rPr lang="en-US" sz="1600" dirty="0">
                <a:solidFill>
                  <a:schemeClr val="accent2"/>
                </a:solidFill>
              </a:rPr>
              <a:t> on February 9th 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Min: </a:t>
            </a:r>
            <a:r>
              <a:rPr lang="en-US" sz="1600" b="1" dirty="0">
                <a:solidFill>
                  <a:schemeClr val="accent2"/>
                </a:solidFill>
              </a:rPr>
              <a:t>138,761</a:t>
            </a:r>
            <a:r>
              <a:rPr lang="en-US" sz="1600" dirty="0">
                <a:solidFill>
                  <a:schemeClr val="accent2"/>
                </a:solidFill>
              </a:rPr>
              <a:t> on February 3rd 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259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ERCOT Energy Statistics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21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Energy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1000" y="914400"/>
            <a:ext cx="82296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22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Energy from Wind Generation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1000" y="914400"/>
            <a:ext cx="82296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69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% Energy from Wind Generation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1000" y="914400"/>
            <a:ext cx="82296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70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ERCOT System Inertia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94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Minimum System Inertia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1000" y="914400"/>
            <a:ext cx="84582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36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66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Frequency Control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CPS1, BAAL, &amp; RMS1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74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1000" y="914400"/>
            <a:ext cx="8291632" cy="5181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Hourly CPS1 by Day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410200" y="5879068"/>
            <a:ext cx="3365024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February-19 </a:t>
            </a:r>
            <a:r>
              <a:rPr lang="en-US" dirty="0" smtClean="0"/>
              <a:t>CPS1 (%): </a:t>
            </a:r>
            <a:r>
              <a:rPr lang="en-US" dirty="0" smtClean="0"/>
              <a:t>173.46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8846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BAAL Exceedances</a:t>
            </a:r>
            <a:r>
              <a:rPr lang="en-US" dirty="0"/>
              <a:t> </a:t>
            </a:r>
            <a:r>
              <a:rPr lang="en-US" dirty="0" smtClean="0"/>
              <a:t>&amp; Violations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There were </a:t>
            </a:r>
            <a:r>
              <a:rPr lang="en-US" sz="2400" dirty="0" smtClean="0"/>
              <a:t>no </a:t>
            </a:r>
            <a:r>
              <a:rPr lang="en-US" sz="2400" dirty="0" smtClean="0"/>
              <a:t>BAAL </a:t>
            </a:r>
            <a:r>
              <a:rPr lang="en-US" sz="2400" dirty="0" smtClean="0"/>
              <a:t>exceedances in February</a:t>
            </a: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13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0999" y="914400"/>
            <a:ext cx="8388355" cy="5181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15-Minute Average CPS1%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506923" y="817373"/>
            <a:ext cx="3365024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February-19 CPS1 (%): 173.46</a:t>
            </a:r>
          </a:p>
        </p:txBody>
      </p:sp>
    </p:spTree>
    <p:extLst>
      <p:ext uri="{BB962C8B-B14F-4D97-AF65-F5344CB8AC3E}">
        <p14:creationId xmlns:p14="http://schemas.microsoft.com/office/powerpoint/2010/main" val="32493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1000" y="914400"/>
            <a:ext cx="8036719" cy="5181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12-Month Rolling Average CPS1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724400" y="914400"/>
            <a:ext cx="3693319" cy="307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400" dirty="0" smtClean="0"/>
              <a:t>Current 12-Month Rolling Average: </a:t>
            </a:r>
            <a:r>
              <a:rPr lang="en-US" sz="1400" dirty="0" smtClean="0"/>
              <a:t>175.04%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966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RMS1 of ERCOT Frequency by </a:t>
            </a:r>
            <a:r>
              <a:rPr lang="en-US" dirty="0" smtClean="0"/>
              <a:t>Year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1000" y="914400"/>
            <a:ext cx="82296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04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RMS1 of ERCOT Frequency by Month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1000" y="914400"/>
            <a:ext cx="82296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76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0" ma:contentTypeDescription="Create a new document." ma:contentTypeScope="" ma:versionID="2e49056469cb591c67c33c10da96a07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248F63C-08AC-4CDD-B36F-0851B11853CB}">
  <ds:schemaRefs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  <ds:schemaRef ds:uri="http://schemas.openxmlformats.org/package/2006/metadata/core-properties"/>
    <ds:schemaRef ds:uri="c34af464-7aa1-4edd-9be4-83dffc1cb926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20884B7F-5407-4A7E-885F-D19D0E5ED72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86AC9E6-93EC-408A-81EA-765D121FF0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32365</TotalTime>
  <Words>383</Words>
  <Application>Microsoft Office PowerPoint</Application>
  <PresentationFormat>On-screen Show (4:3)</PresentationFormat>
  <Paragraphs>122</Paragraphs>
  <Slides>26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1_Custom Design</vt:lpstr>
      <vt:lpstr>Office Theme</vt:lpstr>
      <vt:lpstr>Custom Design</vt:lpstr>
      <vt:lpstr>PowerPoint Presentation</vt:lpstr>
      <vt:lpstr>Summary of February 2019</vt:lpstr>
      <vt:lpstr>Frequency Control</vt:lpstr>
      <vt:lpstr>Hourly CPS1 by Day</vt:lpstr>
      <vt:lpstr>BAAL Exceedances &amp; Violations</vt:lpstr>
      <vt:lpstr>15-Minute Average CPS1%</vt:lpstr>
      <vt:lpstr>12-Month Rolling Average CPS1</vt:lpstr>
      <vt:lpstr>Daily RMS1 of ERCOT Frequency by Year</vt:lpstr>
      <vt:lpstr>Daily RMS1 of ERCOT Frequency by Month</vt:lpstr>
      <vt:lpstr>Daily RMS1 of ERCOT Frequency by Month</vt:lpstr>
      <vt:lpstr>Frequency Profile Comparison</vt:lpstr>
      <vt:lpstr>Frequency Profile Comparison</vt:lpstr>
      <vt:lpstr>Frequency Profile Comparison</vt:lpstr>
      <vt:lpstr>Time Error Correction</vt:lpstr>
      <vt:lpstr>ERCOT Daily Time Error</vt:lpstr>
      <vt:lpstr>Time Error Corrections Log Summary</vt:lpstr>
      <vt:lpstr>BAL-003 Performance</vt:lpstr>
      <vt:lpstr>Op. Year 2018 BAL-003 Selected Events</vt:lpstr>
      <vt:lpstr>Op. Year 2018 BAL-003 FRM Performance</vt:lpstr>
      <vt:lpstr>ERCOT Energy Statistics</vt:lpstr>
      <vt:lpstr>Total Energy</vt:lpstr>
      <vt:lpstr>Total Energy from Wind Generation</vt:lpstr>
      <vt:lpstr>% Energy from Wind Generation</vt:lpstr>
      <vt:lpstr>ERCOT System Inertia</vt:lpstr>
      <vt:lpstr>Daily Minimum System Inertia</vt:lpstr>
      <vt:lpstr>Questions?</vt:lpstr>
    </vt:vector>
  </TitlesOfParts>
  <Company>The Electric Reliability Council of Texas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Lavi, Yamit</cp:lastModifiedBy>
  <cp:revision>465</cp:revision>
  <cp:lastPrinted>2016-01-21T20:53:15Z</cp:lastPrinted>
  <dcterms:created xsi:type="dcterms:W3CDTF">2016-01-21T15:20:31Z</dcterms:created>
  <dcterms:modified xsi:type="dcterms:W3CDTF">2019-03-11T21:36:34Z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</Properties>
</file>