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172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3/12/2019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3/12/2019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03/14/2019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rmAutofit fontScale="47500" lnSpcReduction="20000"/>
          </a:bodyPr>
          <a:lstStyle/>
          <a:p>
            <a:pPr algn="l"/>
            <a:endParaRPr lang="en-US" sz="1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4400" b="1" dirty="0">
                <a:solidFill>
                  <a:schemeClr val="tx1"/>
                </a:solidFill>
              </a:rPr>
              <a:t>NPRR826</a:t>
            </a:r>
            <a:r>
              <a:rPr lang="en-US" sz="4400" dirty="0">
                <a:solidFill>
                  <a:schemeClr val="tx1"/>
                </a:solidFill>
              </a:rPr>
              <a:t>, Mitigated Offer Caps for RMR Resources (PRS)</a:t>
            </a:r>
          </a:p>
          <a:p>
            <a:pPr algn="l"/>
            <a:r>
              <a:rPr lang="en-US" sz="4400" b="1" dirty="0">
                <a:solidFill>
                  <a:schemeClr val="tx1"/>
                </a:solidFill>
              </a:rPr>
              <a:t>NPRR838</a:t>
            </a:r>
            <a:r>
              <a:rPr lang="en-US" sz="4400" dirty="0">
                <a:solidFill>
                  <a:schemeClr val="tx1"/>
                </a:solidFill>
              </a:rPr>
              <a:t>, Updated O&amp;M Cost for RMR Resources (WMS)</a:t>
            </a:r>
          </a:p>
          <a:p>
            <a:pPr algn="l"/>
            <a:r>
              <a:rPr lang="en-US" sz="4400" b="1" dirty="0">
                <a:solidFill>
                  <a:schemeClr val="tx1"/>
                </a:solidFill>
              </a:rPr>
              <a:t>NPRR849</a:t>
            </a:r>
            <a:r>
              <a:rPr lang="en-US" sz="4400" dirty="0">
                <a:solidFill>
                  <a:schemeClr val="tx1"/>
                </a:solidFill>
              </a:rPr>
              <a:t>, Clarification of the Range of Voltage Set Points at a Generation Resource’s POI (ROS)</a:t>
            </a:r>
          </a:p>
          <a:p>
            <a:pPr algn="l"/>
            <a:r>
              <a:rPr lang="en-US" sz="4400" b="1" dirty="0">
                <a:solidFill>
                  <a:schemeClr val="tx1"/>
                </a:solidFill>
              </a:rPr>
              <a:t>NPRR872</a:t>
            </a:r>
            <a:r>
              <a:rPr lang="en-US" sz="4400" dirty="0">
                <a:solidFill>
                  <a:schemeClr val="tx1"/>
                </a:solidFill>
              </a:rPr>
              <a:t>, Modifying the SASM Shadow Price Cap (WMS)</a:t>
            </a:r>
          </a:p>
          <a:p>
            <a:pPr algn="l"/>
            <a:r>
              <a:rPr lang="en-US" sz="4400" b="1" dirty="0">
                <a:solidFill>
                  <a:schemeClr val="tx1"/>
                </a:solidFill>
              </a:rPr>
              <a:t>NPRR902</a:t>
            </a:r>
            <a:r>
              <a:rPr lang="en-US" sz="4400" dirty="0">
                <a:solidFill>
                  <a:schemeClr val="tx1"/>
                </a:solidFill>
              </a:rPr>
              <a:t>, ERCOT Critical Energy Infrastructure Information (PRS)</a:t>
            </a:r>
          </a:p>
          <a:p>
            <a:pPr algn="l"/>
            <a:r>
              <a:rPr lang="en-US" sz="4400" b="1" dirty="0">
                <a:solidFill>
                  <a:schemeClr val="tx1"/>
                </a:solidFill>
              </a:rPr>
              <a:t>NPRR903</a:t>
            </a:r>
            <a:r>
              <a:rPr lang="en-US" sz="4400" dirty="0">
                <a:solidFill>
                  <a:schemeClr val="tx1"/>
                </a:solidFill>
              </a:rPr>
              <a:t>, Day-Ahead Market Timing Deviations (WMS)</a:t>
            </a:r>
          </a:p>
          <a:p>
            <a:pPr algn="l"/>
            <a:r>
              <a:rPr lang="en-US" sz="4400" b="1" dirty="0">
                <a:solidFill>
                  <a:schemeClr val="tx1"/>
                </a:solidFill>
              </a:rPr>
              <a:t>NPRR904</a:t>
            </a:r>
            <a:r>
              <a:rPr lang="en-US" sz="4400" dirty="0">
                <a:solidFill>
                  <a:schemeClr val="tx1"/>
                </a:solidFill>
              </a:rPr>
              <a:t>, Revisions to Real-Time On-Line Reliability Deployment Price Adder for ERCOT-Directed Actions Related to DC Ties (WMS)</a:t>
            </a:r>
          </a:p>
          <a:p>
            <a:pPr algn="l"/>
            <a:r>
              <a:rPr lang="en-US" sz="4400" b="1" dirty="0">
                <a:solidFill>
                  <a:schemeClr val="tx1"/>
                </a:solidFill>
              </a:rPr>
              <a:t>NPRR913</a:t>
            </a:r>
            <a:r>
              <a:rPr lang="en-US" sz="4400" dirty="0">
                <a:solidFill>
                  <a:schemeClr val="tx1"/>
                </a:solidFill>
              </a:rPr>
              <a:t>, Generator Interconnection Neutral Project Classification (ROS)</a:t>
            </a:r>
          </a:p>
          <a:p>
            <a:pPr algn="l"/>
            <a:r>
              <a:rPr lang="en-US" sz="4400" b="1" dirty="0">
                <a:solidFill>
                  <a:schemeClr val="tx1"/>
                </a:solidFill>
              </a:rPr>
              <a:t>NPRR917</a:t>
            </a:r>
            <a:r>
              <a:rPr lang="en-US" sz="4400" dirty="0">
                <a:solidFill>
                  <a:schemeClr val="tx1"/>
                </a:solidFill>
              </a:rPr>
              <a:t>, Nodal Pricing for Settlement Only Distribution Generators (SODGs) and Settlement Only Transmission Generators (SOTGs) (WMS)</a:t>
            </a:r>
          </a:p>
          <a:p>
            <a:pPr algn="l"/>
            <a:r>
              <a:rPr lang="en-US" sz="4400" b="1" dirty="0">
                <a:solidFill>
                  <a:schemeClr val="tx1"/>
                </a:solidFill>
              </a:rPr>
              <a:t>NPRR918</a:t>
            </a:r>
            <a:r>
              <a:rPr lang="en-US" sz="4400" dirty="0">
                <a:solidFill>
                  <a:schemeClr val="tx1"/>
                </a:solidFill>
              </a:rPr>
              <a:t>, Validation Clarification for PTP Obligations with Links to an Option (WMS)</a:t>
            </a:r>
          </a:p>
          <a:p>
            <a:pPr algn="l"/>
            <a:r>
              <a:rPr lang="en-US" sz="4400" b="1" dirty="0">
                <a:solidFill>
                  <a:schemeClr val="tx1"/>
                </a:solidFill>
              </a:rPr>
              <a:t>NPRR919</a:t>
            </a:r>
            <a:r>
              <a:rPr lang="en-US" sz="4400" dirty="0">
                <a:solidFill>
                  <a:schemeClr val="tx1"/>
                </a:solidFill>
              </a:rPr>
              <a:t>, Exemption from Governor Primary Frequency Response Control for Certain Resources in Private Use Networks (ROS)</a:t>
            </a:r>
          </a:p>
          <a:p>
            <a:r>
              <a:rPr lang="en-US" sz="3600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158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03/14/2019 PRS 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Suzy Clifton </cp:lastModifiedBy>
  <cp:revision>116</cp:revision>
  <dcterms:created xsi:type="dcterms:W3CDTF">2012-06-21T12:05:52Z</dcterms:created>
  <dcterms:modified xsi:type="dcterms:W3CDTF">2019-03-12T18:22:49Z</dcterms:modified>
</cp:coreProperties>
</file>