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93" r:id="rId7"/>
    <p:sldId id="257" r:id="rId8"/>
    <p:sldId id="294" r:id="rId9"/>
    <p:sldId id="299" r:id="rId10"/>
    <p:sldId id="305" r:id="rId11"/>
    <p:sldId id="297" r:id="rId12"/>
    <p:sldId id="295" r:id="rId13"/>
    <p:sldId id="296" r:id="rId14"/>
    <p:sldId id="306" r:id="rId15"/>
    <p:sldId id="302" r:id="rId16"/>
    <p:sldId id="30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942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38680/AEPSC_LRGV_Import_Scope_March2018-RPG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ontent/wcm/key_documents_lists/138688/08_AEPSC_LRGV_Import_Update_May2018-RPG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133600"/>
            <a:ext cx="572223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 smtClean="0"/>
              <a:t>AEPSC </a:t>
            </a:r>
            <a:r>
              <a:rPr lang="en-US" altLang="en-US" sz="2000" b="1" dirty="0"/>
              <a:t>LRGV Import Transmission Project </a:t>
            </a:r>
            <a:r>
              <a:rPr lang="en-US" sz="2000" b="1" dirty="0" smtClean="0"/>
              <a:t>– ERCOT Independent Review Update</a:t>
            </a:r>
          </a:p>
          <a:p>
            <a:endParaRPr lang="en-US" dirty="0"/>
          </a:p>
          <a:p>
            <a:r>
              <a:rPr lang="en-US" b="1" dirty="0" smtClean="0"/>
              <a:t>Regional Planning Group</a:t>
            </a:r>
            <a:endParaRPr lang="en-US" b="1" dirty="0"/>
          </a:p>
          <a:p>
            <a:r>
              <a:rPr lang="en-US" dirty="0" smtClean="0"/>
              <a:t>March 12,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</a:t>
            </a:r>
            <a:r>
              <a:rPr lang="en-US" sz="4800" dirty="0" smtClean="0"/>
              <a:t>QUESTIONS</a:t>
            </a:r>
            <a:r>
              <a:rPr lang="en-US" sz="4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ct val="0"/>
              </a:spcBef>
              <a:buNone/>
            </a:pPr>
            <a:endParaRPr lang="en-US" sz="3600" dirty="0"/>
          </a:p>
          <a:p>
            <a:pPr marL="0" indent="0" algn="ctr">
              <a:spcBef>
                <a:spcPct val="0"/>
              </a:spcBef>
              <a:buNone/>
            </a:pPr>
            <a:endParaRPr lang="en-US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APPENDIX</a:t>
            </a:r>
            <a:endParaRPr lang="en-US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7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LRGV Load Forecast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LRGV </a:t>
            </a:r>
            <a:r>
              <a:rPr lang="en-US" sz="2000" dirty="0"/>
              <a:t>is defined to include four counties: Cameron, Willacy, Hidalgo, and </a:t>
            </a:r>
            <a:r>
              <a:rPr lang="en-US" sz="2000" dirty="0" smtClean="0"/>
              <a:t>Starr</a:t>
            </a:r>
          </a:p>
          <a:p>
            <a:endParaRPr lang="en-US" sz="2000" dirty="0" smtClean="0"/>
          </a:p>
          <a:p>
            <a:r>
              <a:rPr lang="en-US" sz="2000" dirty="0" smtClean="0"/>
              <a:t>LRGV </a:t>
            </a:r>
            <a:r>
              <a:rPr lang="en-US" sz="2000" dirty="0"/>
              <a:t>load is composed of load in zones 610, 615, 800, 829, 875, and 876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433231"/>
              </p:ext>
            </p:extLst>
          </p:nvPr>
        </p:nvGraphicFramePr>
        <p:xfrm>
          <a:off x="2362200" y="2971800"/>
          <a:ext cx="3889094" cy="2746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3547"/>
                <a:gridCol w="2595547"/>
              </a:tblGrid>
              <a:tr h="7222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Year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ERCOT </a:t>
                      </a:r>
                      <a:r>
                        <a:rPr lang="en-US" sz="1200" dirty="0" smtClean="0">
                          <a:effectLst/>
                        </a:rPr>
                        <a:t>90</a:t>
                      </a:r>
                      <a:r>
                        <a:rPr lang="en-US" sz="1200" baseline="30000" dirty="0" smtClean="0">
                          <a:effectLst/>
                        </a:rPr>
                        <a:t>th</a:t>
                      </a:r>
                      <a:r>
                        <a:rPr lang="en-US" sz="1200" dirty="0" smtClean="0">
                          <a:effectLst/>
                        </a:rPr>
                        <a:t> Percentile Summer </a:t>
                      </a:r>
                      <a:r>
                        <a:rPr lang="en-US" sz="1200" dirty="0">
                          <a:effectLst/>
                        </a:rPr>
                        <a:t>Peak </a:t>
                      </a:r>
                      <a:r>
                        <a:rPr lang="en-US" sz="1200" dirty="0" smtClean="0">
                          <a:effectLst/>
                        </a:rPr>
                        <a:t>Forecast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(MW)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4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2666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4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2729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4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2792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4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2867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4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2941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4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3005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4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4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3133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4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2027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1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279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 smtClean="0"/>
              <a:t>AEPSC </a:t>
            </a:r>
            <a:r>
              <a:rPr lang="en-US" sz="2000" b="1" dirty="0"/>
              <a:t>submitted </a:t>
            </a:r>
            <a:r>
              <a:rPr lang="en-US" sz="2000" b="1" dirty="0" smtClean="0"/>
              <a:t>Lower </a:t>
            </a:r>
            <a:r>
              <a:rPr lang="en-US" sz="2000" b="1" dirty="0"/>
              <a:t>Rio Grande Valley (LRGV) Import Project for </a:t>
            </a:r>
            <a:r>
              <a:rPr lang="en-US" sz="2000" b="1" dirty="0" smtClean="0"/>
              <a:t>Regional </a:t>
            </a:r>
            <a:r>
              <a:rPr lang="en-US" sz="2000" b="1" dirty="0"/>
              <a:t>Planning Group </a:t>
            </a:r>
            <a:r>
              <a:rPr lang="en-US" sz="2000" b="1" dirty="0" smtClean="0"/>
              <a:t>review in January 2018. </a:t>
            </a:r>
          </a:p>
          <a:p>
            <a:pPr marL="621792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800" dirty="0" smtClean="0"/>
              <a:t>AEPSC’s proposed RPG upgrades are in two stages to address the Native LRGV load growth and the addition of potential LNG load</a:t>
            </a:r>
          </a:p>
          <a:p>
            <a:pPr marL="62179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800" dirty="0" smtClean="0"/>
              <a:t>Stage 1 Upgrades (Proposed for 2021)</a:t>
            </a:r>
          </a:p>
          <a:p>
            <a:pPr marL="1078992">
              <a:buFont typeface="Wingdings" panose="05000000000000000000" pitchFamily="2" charset="2"/>
              <a:buChar char="§"/>
            </a:pPr>
            <a:r>
              <a:rPr lang="en-US" sz="1400" dirty="0" smtClean="0"/>
              <a:t>Lon Hill – Bessel 138kV line rebuild, dynamic reactive support, and shunt capacitor bank addition</a:t>
            </a:r>
          </a:p>
          <a:p>
            <a:pPr marL="1078992">
              <a:buFont typeface="Wingdings" panose="05000000000000000000" pitchFamily="2" charset="2"/>
              <a:buChar char="§"/>
            </a:pPr>
            <a:r>
              <a:rPr lang="en-US" sz="1400" dirty="0" smtClean="0"/>
              <a:t>Estimated cost is approximately $73 million</a:t>
            </a:r>
          </a:p>
          <a:p>
            <a:pPr marL="1078992">
              <a:buFont typeface="Wingdings" panose="05000000000000000000" pitchFamily="2" charset="2"/>
              <a:buChar char="§"/>
            </a:pPr>
            <a:endParaRPr lang="en-US" sz="1400" dirty="0" smtClean="0"/>
          </a:p>
          <a:p>
            <a:pPr marL="621792">
              <a:buFont typeface="Wingdings" panose="05000000000000000000" pitchFamily="2" charset="2"/>
              <a:buChar char="Ø"/>
            </a:pPr>
            <a:r>
              <a:rPr lang="en-US" sz="1800" dirty="0"/>
              <a:t>Stage </a:t>
            </a:r>
            <a:r>
              <a:rPr lang="en-US" sz="1800" dirty="0" smtClean="0"/>
              <a:t>2 Upgrades (Proposed for potential LNG load)</a:t>
            </a:r>
            <a:endParaRPr lang="en-US" sz="1800" dirty="0"/>
          </a:p>
          <a:p>
            <a:pPr marL="1078992">
              <a:buFont typeface="Wingdings" panose="05000000000000000000" pitchFamily="2" charset="2"/>
              <a:buChar char="§"/>
            </a:pPr>
            <a:r>
              <a:rPr lang="en-US" sz="1400" dirty="0" smtClean="0"/>
              <a:t>New 345kV BOLD transmission line from Corpus Christi area to Valley </a:t>
            </a:r>
            <a:endParaRPr lang="en-US" sz="1400" dirty="0"/>
          </a:p>
          <a:p>
            <a:pPr marL="1078992">
              <a:buFont typeface="Wingdings" panose="05000000000000000000" pitchFamily="2" charset="2"/>
              <a:buChar char="§"/>
            </a:pPr>
            <a:r>
              <a:rPr lang="en-US" sz="1400" dirty="0"/>
              <a:t>Estimated cost is </a:t>
            </a:r>
            <a:r>
              <a:rPr lang="en-US" sz="1400" dirty="0" smtClean="0"/>
              <a:t>approximately $357 million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2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279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Status of AEPSC Lower Rio Grande Valley (LRGV) Import Project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76400"/>
            <a:ext cx="8534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ERCOT presented the study scope in the March 2018 RPG</a:t>
            </a:r>
          </a:p>
          <a:p>
            <a:pPr marL="347472" indent="0">
              <a:buNone/>
            </a:pP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www.ercot.com/content/wcm/key_documents_lists/138680/AEPSC_LRGV_Import_Scope_March2018-RPG.pdf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An update was provided to RPG in May 2018</a:t>
            </a:r>
          </a:p>
          <a:p>
            <a:pPr marL="347472" indent="0">
              <a:buNone/>
            </a:pPr>
            <a:r>
              <a:rPr lang="en-US" sz="2000" dirty="0">
                <a:hlinkClick r:id="rId4"/>
              </a:rPr>
              <a:t>http://www.ercot.com/content/wcm/key_documents_lists/138688/08_AEPSC_LRGV_Import_Update_May2018-RPG.pdf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Since Last RPG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Dynamic Load model review with TSP</a:t>
            </a:r>
          </a:p>
          <a:p>
            <a:r>
              <a:rPr lang="en-US" sz="2400" dirty="0" smtClean="0"/>
              <a:t>150 </a:t>
            </a:r>
            <a:r>
              <a:rPr lang="en-US" sz="2400" dirty="0"/>
              <a:t>MW </a:t>
            </a:r>
            <a:r>
              <a:rPr lang="en-US" sz="2400" dirty="0" smtClean="0"/>
              <a:t>Solar in Cameron County recently met PG 6.9 and added to the case – COD 12/31/2020</a:t>
            </a:r>
          </a:p>
          <a:p>
            <a:pPr lvl="1"/>
            <a:r>
              <a:rPr lang="en-US" sz="2000" dirty="0" smtClean="0"/>
              <a:t>Dispatched at 74% (111 MW)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819400"/>
            <a:ext cx="5815887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2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New solar project increased the Valley Load Serving Capability by 100 MW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Primary need for Valley continues to be additional reactive support under G1G1 conditions</a:t>
            </a:r>
          </a:p>
          <a:p>
            <a:endParaRPr lang="en-US" sz="2800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442651"/>
              </p:ext>
            </p:extLst>
          </p:nvPr>
        </p:nvGraphicFramePr>
        <p:xfrm>
          <a:off x="628650" y="2362200"/>
          <a:ext cx="7886699" cy="1495318"/>
        </p:xfrm>
        <a:graphic>
          <a:graphicData uri="http://schemas.openxmlformats.org/drawingml/2006/table">
            <a:tbl>
              <a:tblPr/>
              <a:tblGrid>
                <a:gridCol w="2071796"/>
                <a:gridCol w="1614550"/>
                <a:gridCol w="1614550"/>
                <a:gridCol w="2585803"/>
              </a:tblGrid>
              <a:tr h="88962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Contingency Type</a:t>
                      </a:r>
                    </a:p>
                  </a:txBody>
                  <a:tcPr marL="9464" marR="9464" marT="9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Dynamic Stability Limit (MW)</a:t>
                      </a:r>
                    </a:p>
                  </a:txBody>
                  <a:tcPr marL="9464" marR="9464" marT="9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Limiting Condition</a:t>
                      </a:r>
                    </a:p>
                  </a:txBody>
                  <a:tcPr marL="9464" marR="9464" marT="9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</a:tr>
              <a:tr h="3028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Without Solar</a:t>
                      </a:r>
                    </a:p>
                  </a:txBody>
                  <a:tcPr marL="9464" marR="9464" marT="9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Solar</a:t>
                      </a:r>
                    </a:p>
                  </a:txBody>
                  <a:tcPr marL="9464" marR="9464" marT="9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28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G1-G1</a:t>
                      </a:r>
                    </a:p>
                  </a:txBody>
                  <a:tcPr marL="9464" marR="9464" marT="9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2850</a:t>
                      </a:r>
                    </a:p>
                  </a:txBody>
                  <a:tcPr marL="9464" marR="9464" marT="9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2950</a:t>
                      </a:r>
                    </a:p>
                  </a:txBody>
                  <a:tcPr marL="9464" marR="9464" marT="9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UVLS</a:t>
                      </a:r>
                    </a:p>
                  </a:txBody>
                  <a:tcPr marL="9464" marR="9464" marT="9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79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UVLS Triggered under G1G1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108871"/>
            <a:ext cx="784860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5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Reactive Compensation Inside Valley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Static Compensation</a:t>
            </a:r>
          </a:p>
          <a:p>
            <a:pPr lvl="1"/>
            <a:r>
              <a:rPr lang="en-US" dirty="0"/>
              <a:t>~</a:t>
            </a:r>
            <a:r>
              <a:rPr lang="en-US" dirty="0" smtClean="0"/>
              <a:t>1000 MVAR</a:t>
            </a:r>
          </a:p>
          <a:p>
            <a:pPr lvl="1"/>
            <a:endParaRPr lang="en-US" dirty="0"/>
          </a:p>
          <a:p>
            <a:r>
              <a:rPr lang="en-US" dirty="0" smtClean="0"/>
              <a:t>Total Dynamic Compensation</a:t>
            </a:r>
          </a:p>
          <a:p>
            <a:pPr lvl="1"/>
            <a:r>
              <a:rPr lang="en-US" dirty="0" smtClean="0"/>
              <a:t>750 MVAR</a:t>
            </a:r>
          </a:p>
          <a:p>
            <a:pPr lvl="1"/>
            <a:r>
              <a:rPr lang="en-US" dirty="0" smtClean="0"/>
              <a:t>Includes two, 300 MVAR each, STATCOMs recommended in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9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Reactive Compensation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Continuously </a:t>
            </a:r>
            <a:r>
              <a:rPr lang="en-US" sz="2400" dirty="0"/>
              <a:t>increasing dynamic reactive support has diminishing returns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901872"/>
              </p:ext>
            </p:extLst>
          </p:nvPr>
        </p:nvGraphicFramePr>
        <p:xfrm>
          <a:off x="1295400" y="2514600"/>
          <a:ext cx="6629400" cy="2207062"/>
        </p:xfrm>
        <a:graphic>
          <a:graphicData uri="http://schemas.openxmlformats.org/drawingml/2006/table">
            <a:tbl>
              <a:tblPr/>
              <a:tblGrid>
                <a:gridCol w="1254057"/>
                <a:gridCol w="958985"/>
                <a:gridCol w="1327826"/>
                <a:gridCol w="1475362"/>
                <a:gridCol w="1613170"/>
              </a:tblGrid>
              <a:tr h="6963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DRD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Added (MVAR)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 (MW)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Incremental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MVAR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Incremental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MW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MW/MVAR Ratio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2950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52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project alternatives to reliably serve the LRGV load</a:t>
            </a:r>
          </a:p>
          <a:p>
            <a:endParaRPr lang="en-US" dirty="0" smtClean="0"/>
          </a:p>
          <a:p>
            <a:r>
              <a:rPr lang="en-US" dirty="0" smtClean="0"/>
              <a:t>Load model sensitivity considerations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1569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5978</TotalTime>
  <Words>424</Words>
  <Application>Microsoft Office PowerPoint</Application>
  <PresentationFormat>On-screen Show (4:3)</PresentationFormat>
  <Paragraphs>133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1_Custom Design</vt:lpstr>
      <vt:lpstr>Office Theme</vt:lpstr>
      <vt:lpstr>PowerPoint Presentation</vt:lpstr>
      <vt:lpstr>Background</vt:lpstr>
      <vt:lpstr>Status of AEPSC Lower Rio Grande Valley (LRGV) Import Project</vt:lpstr>
      <vt:lpstr>Updates Since Last RPG Update</vt:lpstr>
      <vt:lpstr>Preliminary Results</vt:lpstr>
      <vt:lpstr>UVLS Triggered under G1G1 Conditions</vt:lpstr>
      <vt:lpstr>Current Reactive Compensation Inside Valley</vt:lpstr>
      <vt:lpstr>Additional Reactive Compensation Sensitivity</vt:lpstr>
      <vt:lpstr>Next Steps </vt:lpstr>
      <vt:lpstr> </vt:lpstr>
      <vt:lpstr> </vt:lpstr>
      <vt:lpstr>LRGV Load Forecast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Khan, Muhammad</cp:lastModifiedBy>
  <cp:revision>432</cp:revision>
  <cp:lastPrinted>2016-01-21T20:53:15Z</cp:lastPrinted>
  <dcterms:created xsi:type="dcterms:W3CDTF">2016-01-21T15:20:31Z</dcterms:created>
  <dcterms:modified xsi:type="dcterms:W3CDTF">2019-03-05T20:12:44Z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