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91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456" y="15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448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180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3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11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04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503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8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0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62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893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5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3A743-9534-457A-9B11-F8A2B6FFED12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20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hyperlink" Target="mailto:OCHITELIST@ercot.com" TargetMode="Externa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543191" y="1228593"/>
            <a:ext cx="310896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July</a:t>
            </a:r>
            <a:endParaRPr lang="en-US" sz="28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6647796" y="1228593"/>
            <a:ext cx="164592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Aug</a:t>
            </a:r>
            <a:endParaRPr lang="en-US" sz="28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8293716" y="1228593"/>
            <a:ext cx="146304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Sept</a:t>
            </a:r>
            <a:endParaRPr lang="en-US" sz="28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9754632" y="1228593"/>
            <a:ext cx="109728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Oct</a:t>
            </a:r>
            <a:endParaRPr lang="en-US" sz="28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895627" y="1228593"/>
            <a:ext cx="164592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Jun</a:t>
            </a:r>
            <a:endParaRPr lang="en-US" sz="2800" b="1" dirty="0"/>
          </a:p>
        </p:txBody>
      </p:sp>
      <p:sp>
        <p:nvSpPr>
          <p:cNvPr id="5" name="Flowchart: Data 4"/>
          <p:cNvSpPr/>
          <p:nvPr/>
        </p:nvSpPr>
        <p:spPr>
          <a:xfrm>
            <a:off x="345502" y="1999743"/>
            <a:ext cx="1371600" cy="640080"/>
          </a:xfrm>
          <a:prstGeom prst="flowChartInputOutp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Previous Year’s List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Flowchart: Data 30"/>
          <p:cNvSpPr/>
          <p:nvPr/>
        </p:nvSpPr>
        <p:spPr>
          <a:xfrm>
            <a:off x="18102" y="2812159"/>
            <a:ext cx="1927600" cy="731520"/>
          </a:xfrm>
          <a:prstGeom prst="flowChartInputOutp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Elements from Previous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months 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(May 1 – Apr 30)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Flowchart: Process 33"/>
          <p:cNvSpPr/>
          <p:nvPr/>
        </p:nvSpPr>
        <p:spPr>
          <a:xfrm>
            <a:off x="2169947" y="1917550"/>
            <a:ext cx="1280160" cy="146304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Provides Seed List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June 1</a:t>
            </a:r>
            <a:r>
              <a:rPr lang="en-US" sz="11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via publication on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OWG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 and email notice via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OWG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serve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OTLSHAPE_M_a58f29487c0343c08abcf41913e40cae_Connector1"/>
          <p:cNvCxnSpPr/>
          <p:nvPr>
            <p:custDataLst>
              <p:tags r:id="rId1"/>
            </p:custDataLst>
          </p:nvPr>
        </p:nvCxnSpPr>
        <p:spPr>
          <a:xfrm>
            <a:off x="1906245" y="834421"/>
            <a:ext cx="0" cy="411480"/>
          </a:xfrm>
          <a:prstGeom prst="line">
            <a:avLst/>
          </a:prstGeom>
          <a:ln w="9525" cap="flat" cmpd="sng" algn="ctr">
            <a:solidFill>
              <a:srgbClr val="0072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TLSHAPE_M_a58f29487c0343c08abcf41913e40cae_Title"/>
          <p:cNvSpPr txBox="1"/>
          <p:nvPr>
            <p:custDataLst>
              <p:tags r:id="rId2"/>
            </p:custDataLst>
          </p:nvPr>
        </p:nvSpPr>
        <p:spPr>
          <a:xfrm>
            <a:off x="2122770" y="608452"/>
            <a:ext cx="652021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b="1" spc="-6" dirty="0" smtClean="0">
                <a:solidFill>
                  <a:srgbClr val="3B59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Seed List</a:t>
            </a:r>
            <a:endParaRPr lang="en-US" sz="1050" b="1" spc="-6" dirty="0">
              <a:solidFill>
                <a:srgbClr val="3B59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TLSHAPE_M_a58f29487c0343c08abcf41913e40cae_Date"/>
          <p:cNvSpPr txBox="1"/>
          <p:nvPr>
            <p:custDataLst>
              <p:tags r:id="rId3"/>
            </p:custDataLst>
          </p:nvPr>
        </p:nvSpPr>
        <p:spPr>
          <a:xfrm>
            <a:off x="2122770" y="921213"/>
            <a:ext cx="393700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spc="-8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 1</a:t>
            </a:r>
            <a:endParaRPr lang="en-US" sz="1050" spc="-8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TLSHAPE_M_a58f29487c0343c08abcf41913e40cae_Shape"/>
          <p:cNvSpPr/>
          <p:nvPr>
            <p:custDataLst>
              <p:tags r:id="rId4"/>
            </p:custDataLst>
          </p:nvPr>
        </p:nvSpPr>
        <p:spPr>
          <a:xfrm rot="16200000">
            <a:off x="1933198" y="841371"/>
            <a:ext cx="165100" cy="165100"/>
          </a:xfrm>
          <a:prstGeom prst="flowChartMerge">
            <a:avLst/>
          </a:prstGeom>
          <a:solidFill>
            <a:srgbClr val="087FC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OTLSHAPE_M_a58f29487c0343c08abcf41913e40cae_Connector1"/>
          <p:cNvCxnSpPr/>
          <p:nvPr>
            <p:custDataLst>
              <p:tags r:id="rId5"/>
            </p:custDataLst>
          </p:nvPr>
        </p:nvCxnSpPr>
        <p:spPr>
          <a:xfrm>
            <a:off x="3543864" y="833413"/>
            <a:ext cx="0" cy="411480"/>
          </a:xfrm>
          <a:prstGeom prst="line">
            <a:avLst/>
          </a:prstGeom>
          <a:ln w="9525" cap="flat" cmpd="sng" algn="ctr">
            <a:solidFill>
              <a:srgbClr val="0072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TLSHAPE_M_a58f29487c0343c08abcf41913e40cae_Title"/>
          <p:cNvSpPr txBox="1"/>
          <p:nvPr>
            <p:custDataLst>
              <p:tags r:id="rId6"/>
            </p:custDataLst>
          </p:nvPr>
        </p:nvSpPr>
        <p:spPr>
          <a:xfrm>
            <a:off x="3774976" y="612729"/>
            <a:ext cx="1295712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b="1" spc="-6" dirty="0" smtClean="0">
                <a:solidFill>
                  <a:srgbClr val="3B59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Submission Deadline</a:t>
            </a:r>
            <a:endParaRPr lang="en-US" sz="1050" b="1" spc="-6" dirty="0">
              <a:solidFill>
                <a:srgbClr val="3B59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TLSHAPE_M_a58f29487c0343c08abcf41913e40cae_Date"/>
          <p:cNvSpPr txBox="1"/>
          <p:nvPr>
            <p:custDataLst>
              <p:tags r:id="rId7"/>
            </p:custDataLst>
          </p:nvPr>
        </p:nvSpPr>
        <p:spPr>
          <a:xfrm>
            <a:off x="3760389" y="921213"/>
            <a:ext cx="393700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spc="-8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 1</a:t>
            </a:r>
            <a:endParaRPr lang="en-US" sz="1050" spc="-8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TLSHAPE_M_a58f29487c0343c08abcf41913e40cae_Shape"/>
          <p:cNvSpPr/>
          <p:nvPr>
            <p:custDataLst>
              <p:tags r:id="rId8"/>
            </p:custDataLst>
          </p:nvPr>
        </p:nvSpPr>
        <p:spPr>
          <a:xfrm rot="16200000">
            <a:off x="3570817" y="841371"/>
            <a:ext cx="165100" cy="165100"/>
          </a:xfrm>
          <a:prstGeom prst="flowChartMerge">
            <a:avLst/>
          </a:prstGeom>
          <a:solidFill>
            <a:srgbClr val="087FC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OTLSHAPE_M_a58f29487c0343c08abcf41913e40cae_Connector1"/>
          <p:cNvCxnSpPr/>
          <p:nvPr>
            <p:custDataLst>
              <p:tags r:id="rId9"/>
            </p:custDataLst>
          </p:nvPr>
        </p:nvCxnSpPr>
        <p:spPr>
          <a:xfrm>
            <a:off x="6658431" y="836531"/>
            <a:ext cx="0" cy="411480"/>
          </a:xfrm>
          <a:prstGeom prst="line">
            <a:avLst/>
          </a:prstGeom>
          <a:ln w="9525" cap="flat" cmpd="sng" algn="ctr">
            <a:solidFill>
              <a:srgbClr val="0072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TLSHAPE_M_a58f29487c0343c08abcf41913e40cae_Title"/>
          <p:cNvSpPr txBox="1"/>
          <p:nvPr>
            <p:custDataLst>
              <p:tags r:id="rId10"/>
            </p:custDataLst>
          </p:nvPr>
        </p:nvSpPr>
        <p:spPr>
          <a:xfrm>
            <a:off x="6889543" y="616615"/>
            <a:ext cx="1295711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b="1" spc="-6" dirty="0" smtClean="0">
                <a:solidFill>
                  <a:srgbClr val="3B59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Submission Deadline</a:t>
            </a:r>
            <a:endParaRPr lang="en-US" sz="1050" b="1" spc="-6" dirty="0">
              <a:solidFill>
                <a:srgbClr val="3B59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TLSHAPE_M_a58f29487c0343c08abcf41913e40cae_Date"/>
          <p:cNvSpPr txBox="1"/>
          <p:nvPr>
            <p:custDataLst>
              <p:tags r:id="rId11"/>
            </p:custDataLst>
          </p:nvPr>
        </p:nvSpPr>
        <p:spPr>
          <a:xfrm>
            <a:off x="6874956" y="921213"/>
            <a:ext cx="393700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spc="-8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 1</a:t>
            </a:r>
            <a:endParaRPr lang="en-US" sz="1050" spc="-8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OTLSHAPE_M_a58f29487c0343c08abcf41913e40cae_Shape"/>
          <p:cNvSpPr/>
          <p:nvPr>
            <p:custDataLst>
              <p:tags r:id="rId12"/>
            </p:custDataLst>
          </p:nvPr>
        </p:nvSpPr>
        <p:spPr>
          <a:xfrm rot="16200000">
            <a:off x="6685384" y="841371"/>
            <a:ext cx="165100" cy="165100"/>
          </a:xfrm>
          <a:prstGeom prst="flowChartMerge">
            <a:avLst/>
          </a:prstGeom>
          <a:solidFill>
            <a:srgbClr val="087FC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OTLSHAPE_M_a58f29487c0343c08abcf41913e40cae_Connector1"/>
          <p:cNvCxnSpPr/>
          <p:nvPr>
            <p:custDataLst>
              <p:tags r:id="rId13"/>
            </p:custDataLst>
          </p:nvPr>
        </p:nvCxnSpPr>
        <p:spPr>
          <a:xfrm>
            <a:off x="9752480" y="823576"/>
            <a:ext cx="0" cy="411480"/>
          </a:xfrm>
          <a:prstGeom prst="line">
            <a:avLst/>
          </a:prstGeom>
          <a:ln w="9525" cap="flat" cmpd="sng" algn="ctr">
            <a:solidFill>
              <a:srgbClr val="0072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TLSHAPE_M_a58f29487c0343c08abcf41913e40cae_Title"/>
          <p:cNvSpPr txBox="1"/>
          <p:nvPr>
            <p:custDataLst>
              <p:tags r:id="rId14"/>
            </p:custDataLst>
          </p:nvPr>
        </p:nvSpPr>
        <p:spPr>
          <a:xfrm>
            <a:off x="9977835" y="766990"/>
            <a:ext cx="832267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b="1" spc="-6" dirty="0" smtClean="0">
                <a:solidFill>
                  <a:srgbClr val="3B59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List</a:t>
            </a:r>
            <a:endParaRPr lang="en-US" sz="1050" b="1" spc="-6" dirty="0">
              <a:solidFill>
                <a:srgbClr val="3B59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TLSHAPE_M_a58f29487c0343c08abcf41913e40cae_Date"/>
          <p:cNvSpPr txBox="1"/>
          <p:nvPr>
            <p:custDataLst>
              <p:tags r:id="rId15"/>
            </p:custDataLst>
          </p:nvPr>
        </p:nvSpPr>
        <p:spPr>
          <a:xfrm>
            <a:off x="9971485" y="921213"/>
            <a:ext cx="393700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spc="-8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 1</a:t>
            </a:r>
            <a:endParaRPr lang="en-US" sz="1050" spc="-8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TLSHAPE_M_a58f29487c0343c08abcf41913e40cae_Shape"/>
          <p:cNvSpPr/>
          <p:nvPr>
            <p:custDataLst>
              <p:tags r:id="rId16"/>
            </p:custDataLst>
          </p:nvPr>
        </p:nvSpPr>
        <p:spPr>
          <a:xfrm rot="16200000">
            <a:off x="9779433" y="841371"/>
            <a:ext cx="165100" cy="165100"/>
          </a:xfrm>
          <a:prstGeom prst="flowChartMerge">
            <a:avLst/>
          </a:prstGeom>
          <a:solidFill>
            <a:srgbClr val="087FC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55" name="Flowchart: Process 54"/>
          <p:cNvSpPr/>
          <p:nvPr/>
        </p:nvSpPr>
        <p:spPr>
          <a:xfrm>
            <a:off x="2169947" y="3870209"/>
            <a:ext cx="128016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OWG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In June for Discussion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Flowchart: Process 55"/>
          <p:cNvSpPr/>
          <p:nvPr/>
        </p:nvSpPr>
        <p:spPr>
          <a:xfrm>
            <a:off x="3670627" y="1917551"/>
            <a:ext cx="1828800" cy="73152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Submissions of Requests for Addition by July 1</a:t>
            </a:r>
            <a:r>
              <a:rPr lang="en-US" sz="11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3"/>
              </a:rPr>
              <a:t>OCHITELIST@ercot.com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Flowchart: Process 56"/>
          <p:cNvSpPr/>
          <p:nvPr/>
        </p:nvSpPr>
        <p:spPr>
          <a:xfrm>
            <a:off x="3853507" y="2765702"/>
            <a:ext cx="146304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And TDSPs Review Private Submissions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lowchart: Decision 6"/>
          <p:cNvSpPr/>
          <p:nvPr/>
        </p:nvSpPr>
        <p:spPr>
          <a:xfrm>
            <a:off x="3670627" y="4279124"/>
            <a:ext cx="1828800" cy="640080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Addition Reasonable to TDSP?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Flowchart: Process 58"/>
          <p:cNvSpPr/>
          <p:nvPr/>
        </p:nvSpPr>
        <p:spPr>
          <a:xfrm>
            <a:off x="6693516" y="1917551"/>
            <a:ext cx="1554480" cy="91440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Submission of Requests for Addition and/or Removal by Aug 1</a:t>
            </a:r>
            <a:r>
              <a:rPr lang="en-US" sz="11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OWG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serve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Flowchart: Process 59"/>
          <p:cNvSpPr/>
          <p:nvPr/>
        </p:nvSpPr>
        <p:spPr>
          <a:xfrm>
            <a:off x="6693516" y="2993395"/>
            <a:ext cx="1554480" cy="73152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OWG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in Aug to Discuss Requests for Addition and Removal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Flowchart: Process 60"/>
          <p:cNvSpPr/>
          <p:nvPr/>
        </p:nvSpPr>
        <p:spPr>
          <a:xfrm>
            <a:off x="8382869" y="1917551"/>
            <a:ext cx="128016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WMS, and TAC Approvals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Sept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Flowchart: Process 61"/>
          <p:cNvSpPr/>
          <p:nvPr/>
        </p:nvSpPr>
        <p:spPr>
          <a:xfrm>
            <a:off x="9804262" y="1917551"/>
            <a:ext cx="100584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Finalize List 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 1</a:t>
            </a:r>
            <a:r>
              <a:rPr lang="en-US" sz="11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</a:p>
        </p:txBody>
      </p:sp>
      <p:cxnSp>
        <p:nvCxnSpPr>
          <p:cNvPr id="18" name="Straight Arrow Connector 17"/>
          <p:cNvCxnSpPr>
            <a:stCxn id="5" idx="5"/>
          </p:cNvCxnSpPr>
          <p:nvPr/>
        </p:nvCxnSpPr>
        <p:spPr>
          <a:xfrm>
            <a:off x="1579942" y="2319783"/>
            <a:ext cx="59000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>
            <a:stCxn id="31" idx="5"/>
          </p:cNvCxnSpPr>
          <p:nvPr/>
        </p:nvCxnSpPr>
        <p:spPr>
          <a:xfrm flipV="1">
            <a:off x="1752942" y="2319783"/>
            <a:ext cx="279846" cy="858136"/>
          </a:xfrm>
          <a:prstGeom prst="bentConnector2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56" idx="2"/>
            <a:endCxn id="57" idx="0"/>
          </p:cNvCxnSpPr>
          <p:nvPr/>
        </p:nvCxnSpPr>
        <p:spPr>
          <a:xfrm>
            <a:off x="4585027" y="2649071"/>
            <a:ext cx="0" cy="11663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59" idx="2"/>
            <a:endCxn id="60" idx="0"/>
          </p:cNvCxnSpPr>
          <p:nvPr/>
        </p:nvCxnSpPr>
        <p:spPr>
          <a:xfrm>
            <a:off x="7470756" y="2831951"/>
            <a:ext cx="0" cy="1614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Flowchart: Decision 84"/>
          <p:cNvSpPr/>
          <p:nvPr/>
        </p:nvSpPr>
        <p:spPr>
          <a:xfrm>
            <a:off x="3670627" y="5035835"/>
            <a:ext cx="1828800" cy="640080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Addition Reasonable to ERCOT?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7" name="Straight Arrow Connector 86"/>
          <p:cNvCxnSpPr>
            <a:stCxn id="63" idx="2"/>
            <a:endCxn id="7" idx="0"/>
          </p:cNvCxnSpPr>
          <p:nvPr/>
        </p:nvCxnSpPr>
        <p:spPr>
          <a:xfrm>
            <a:off x="4585027" y="4162493"/>
            <a:ext cx="0" cy="11663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7" idx="2"/>
            <a:endCxn id="85" idx="0"/>
          </p:cNvCxnSpPr>
          <p:nvPr/>
        </p:nvCxnSpPr>
        <p:spPr>
          <a:xfrm>
            <a:off x="4585027" y="4919204"/>
            <a:ext cx="0" cy="11663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Flowchart: Process 89"/>
          <p:cNvSpPr/>
          <p:nvPr/>
        </p:nvSpPr>
        <p:spPr>
          <a:xfrm>
            <a:off x="5792711" y="4412769"/>
            <a:ext cx="640080" cy="36576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To List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2" name="Straight Arrow Connector 91"/>
          <p:cNvCxnSpPr>
            <a:stCxn id="7" idx="3"/>
            <a:endCxn id="90" idx="1"/>
          </p:cNvCxnSpPr>
          <p:nvPr/>
        </p:nvCxnSpPr>
        <p:spPr>
          <a:xfrm flipV="1">
            <a:off x="5499427" y="4595649"/>
            <a:ext cx="293284" cy="351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5432353" y="4330378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567121" y="4855039"/>
            <a:ext cx="348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Flowchart: Process 94"/>
          <p:cNvSpPr/>
          <p:nvPr/>
        </p:nvSpPr>
        <p:spPr>
          <a:xfrm>
            <a:off x="5792711" y="5170333"/>
            <a:ext cx="640080" cy="36576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To List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432353" y="4724092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1" name="Straight Arrow Connector 100"/>
          <p:cNvCxnSpPr>
            <a:stCxn id="85" idx="3"/>
            <a:endCxn id="95" idx="1"/>
          </p:cNvCxnSpPr>
          <p:nvPr/>
        </p:nvCxnSpPr>
        <p:spPr>
          <a:xfrm flipV="1">
            <a:off x="5499427" y="5353213"/>
            <a:ext cx="293284" cy="266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Flowchart: Process 101"/>
          <p:cNvSpPr/>
          <p:nvPr/>
        </p:nvSpPr>
        <p:spPr>
          <a:xfrm>
            <a:off x="3763434" y="5792547"/>
            <a:ext cx="1645920" cy="50292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Not Add to List; Requestor May Pursue Public Submission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567121" y="5589436"/>
            <a:ext cx="11993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 Or No Opinion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3" name="Elbow Connector 112"/>
          <p:cNvCxnSpPr>
            <a:stCxn id="85" idx="2"/>
            <a:endCxn id="102" idx="0"/>
          </p:cNvCxnSpPr>
          <p:nvPr/>
        </p:nvCxnSpPr>
        <p:spPr>
          <a:xfrm rot="16200000" flipH="1">
            <a:off x="4527394" y="5733547"/>
            <a:ext cx="116632" cy="1367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OTLSHAPE_M_a58f29487c0343c08abcf41913e40cae_Connector1"/>
          <p:cNvCxnSpPr/>
          <p:nvPr>
            <p:custDataLst>
              <p:tags r:id="rId17"/>
            </p:custDataLst>
          </p:nvPr>
        </p:nvCxnSpPr>
        <p:spPr>
          <a:xfrm>
            <a:off x="3543191" y="1832088"/>
            <a:ext cx="0" cy="5029200"/>
          </a:xfrm>
          <a:prstGeom prst="line">
            <a:avLst/>
          </a:prstGeom>
          <a:ln w="19050" cap="flat" cmpd="sng" algn="ctr">
            <a:solidFill>
              <a:srgbClr val="0072BC"/>
            </a:solidFill>
            <a:prstDash val="sys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OTLSHAPE_M_a58f29487c0343c08abcf41913e40cae_Connector1"/>
          <p:cNvCxnSpPr/>
          <p:nvPr>
            <p:custDataLst>
              <p:tags r:id="rId18"/>
            </p:custDataLst>
          </p:nvPr>
        </p:nvCxnSpPr>
        <p:spPr>
          <a:xfrm>
            <a:off x="6647624" y="1832088"/>
            <a:ext cx="0" cy="5029200"/>
          </a:xfrm>
          <a:prstGeom prst="line">
            <a:avLst/>
          </a:prstGeom>
          <a:ln w="19050" cap="flat" cmpd="sng" algn="ctr">
            <a:solidFill>
              <a:srgbClr val="0072BC"/>
            </a:solidFill>
            <a:prstDash val="sys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OTLSHAPE_M_a58f29487c0343c08abcf41913e40cae_Connector1"/>
          <p:cNvCxnSpPr/>
          <p:nvPr>
            <p:custDataLst>
              <p:tags r:id="rId19"/>
            </p:custDataLst>
          </p:nvPr>
        </p:nvCxnSpPr>
        <p:spPr>
          <a:xfrm>
            <a:off x="8293716" y="1832088"/>
            <a:ext cx="0" cy="5029200"/>
          </a:xfrm>
          <a:prstGeom prst="line">
            <a:avLst/>
          </a:prstGeom>
          <a:ln w="19050" cap="flat" cmpd="sng" algn="ctr">
            <a:solidFill>
              <a:srgbClr val="0072BC"/>
            </a:solidFill>
            <a:prstDash val="sys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OTLSHAPE_M_a58f29487c0343c08abcf41913e40cae_Connector1"/>
          <p:cNvCxnSpPr/>
          <p:nvPr>
            <p:custDataLst>
              <p:tags r:id="rId20"/>
            </p:custDataLst>
          </p:nvPr>
        </p:nvCxnSpPr>
        <p:spPr>
          <a:xfrm>
            <a:off x="9752480" y="1832088"/>
            <a:ext cx="0" cy="5029200"/>
          </a:xfrm>
          <a:prstGeom prst="line">
            <a:avLst/>
          </a:prstGeom>
          <a:ln w="19050" cap="flat" cmpd="sng" algn="ctr">
            <a:solidFill>
              <a:srgbClr val="0072BC"/>
            </a:solidFill>
            <a:prstDash val="sys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34" idx="2"/>
            <a:endCxn id="55" idx="0"/>
          </p:cNvCxnSpPr>
          <p:nvPr/>
        </p:nvCxnSpPr>
        <p:spPr>
          <a:xfrm>
            <a:off x="2810027" y="3380590"/>
            <a:ext cx="0" cy="4896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lowchart: Process 57"/>
          <p:cNvSpPr/>
          <p:nvPr/>
        </p:nvSpPr>
        <p:spPr>
          <a:xfrm>
            <a:off x="3586538" y="6454262"/>
            <a:ext cx="3017520" cy="36576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Revised list published to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OWG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 and distributed via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OWG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serve by July 20</a:t>
            </a:r>
            <a:r>
              <a:rPr lang="en-US" sz="11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Elbow Connector 15"/>
          <p:cNvCxnSpPr>
            <a:stCxn id="90" idx="3"/>
            <a:endCxn id="58" idx="0"/>
          </p:cNvCxnSpPr>
          <p:nvPr/>
        </p:nvCxnSpPr>
        <p:spPr>
          <a:xfrm flipH="1">
            <a:off x="5095298" y="4595649"/>
            <a:ext cx="1337493" cy="1858613"/>
          </a:xfrm>
          <a:prstGeom prst="bentConnector4">
            <a:avLst>
              <a:gd name="adj1" fmla="val -8071"/>
              <a:gd name="adj2" fmla="val 94765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95" idx="2"/>
          </p:cNvCxnSpPr>
          <p:nvPr/>
        </p:nvCxnSpPr>
        <p:spPr>
          <a:xfrm>
            <a:off x="6112751" y="5536093"/>
            <a:ext cx="0" cy="811898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Elbow Connector 137"/>
          <p:cNvCxnSpPr/>
          <p:nvPr/>
        </p:nvCxnSpPr>
        <p:spPr>
          <a:xfrm rot="16200000" flipH="1">
            <a:off x="4813954" y="6078039"/>
            <a:ext cx="52524" cy="501112"/>
          </a:xfrm>
          <a:prstGeom prst="bentConnector2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lowchart: Decision 62"/>
          <p:cNvSpPr/>
          <p:nvPr/>
        </p:nvSpPr>
        <p:spPr>
          <a:xfrm>
            <a:off x="3624907" y="3522413"/>
            <a:ext cx="1920240" cy="640080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TDSP Responded by July 17</a:t>
            </a:r>
            <a:r>
              <a:rPr lang="en-US" sz="10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70" name="Straight Arrow Connector 69"/>
          <p:cNvCxnSpPr>
            <a:stCxn id="57" idx="2"/>
            <a:endCxn id="63" idx="0"/>
          </p:cNvCxnSpPr>
          <p:nvPr/>
        </p:nvCxnSpPr>
        <p:spPr>
          <a:xfrm>
            <a:off x="4585027" y="3405782"/>
            <a:ext cx="0" cy="11663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Flowchart: Process 107"/>
          <p:cNvSpPr/>
          <p:nvPr/>
        </p:nvSpPr>
        <p:spPr>
          <a:xfrm>
            <a:off x="5792711" y="3659379"/>
            <a:ext cx="640080" cy="36576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To List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8" name="Straight Arrow Connector 97"/>
          <p:cNvCxnSpPr>
            <a:stCxn id="63" idx="3"/>
            <a:endCxn id="108" idx="1"/>
          </p:cNvCxnSpPr>
          <p:nvPr/>
        </p:nvCxnSpPr>
        <p:spPr>
          <a:xfrm flipV="1">
            <a:off x="5545147" y="3842259"/>
            <a:ext cx="247564" cy="19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lbow Connector 103"/>
          <p:cNvCxnSpPr>
            <a:stCxn id="108" idx="3"/>
            <a:endCxn id="58" idx="0"/>
          </p:cNvCxnSpPr>
          <p:nvPr/>
        </p:nvCxnSpPr>
        <p:spPr>
          <a:xfrm flipH="1">
            <a:off x="5095298" y="3842259"/>
            <a:ext cx="1337493" cy="2612003"/>
          </a:xfrm>
          <a:prstGeom prst="bentConnector4">
            <a:avLst>
              <a:gd name="adj1" fmla="val -8071"/>
              <a:gd name="adj2" fmla="val 96227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5460406" y="3530727"/>
            <a:ext cx="348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4567121" y="4093889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itle 32"/>
          <p:cNvSpPr>
            <a:spLocks noGrp="1"/>
          </p:cNvSpPr>
          <p:nvPr>
            <p:ph type="title"/>
          </p:nvPr>
        </p:nvSpPr>
        <p:spPr>
          <a:xfrm>
            <a:off x="0" y="6176"/>
            <a:ext cx="12192000" cy="54864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High Impact Transmission Element (HITE) List Development Process</a:t>
            </a:r>
          </a:p>
        </p:txBody>
      </p:sp>
      <p:sp>
        <p:nvSpPr>
          <p:cNvPr id="131" name="Rounded Rectangle 130"/>
          <p:cNvSpPr/>
          <p:nvPr/>
        </p:nvSpPr>
        <p:spPr>
          <a:xfrm>
            <a:off x="10988040" y="1228593"/>
            <a:ext cx="118872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Mar</a:t>
            </a:r>
            <a:endParaRPr lang="en-US" sz="2800" b="1" dirty="0"/>
          </a:p>
        </p:txBody>
      </p:sp>
      <p:sp>
        <p:nvSpPr>
          <p:cNvPr id="132" name="Flowchart: Process 131"/>
          <p:cNvSpPr/>
          <p:nvPr/>
        </p:nvSpPr>
        <p:spPr>
          <a:xfrm>
            <a:off x="11033760" y="1917551"/>
            <a:ext cx="1097280" cy="91440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becomes effective on 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 1</a:t>
            </a:r>
            <a:r>
              <a:rPr lang="en-US" sz="10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following year.</a:t>
            </a:r>
            <a:endParaRPr lang="en-US" sz="1000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0" name="OTLSHAPE_M_a58f29487c0343c08abcf41913e40cae_Connector1"/>
          <p:cNvCxnSpPr/>
          <p:nvPr>
            <p:custDataLst>
              <p:tags r:id="rId21"/>
            </p:custDataLst>
          </p:nvPr>
        </p:nvCxnSpPr>
        <p:spPr>
          <a:xfrm>
            <a:off x="10919460" y="1283448"/>
            <a:ext cx="0" cy="5577840"/>
          </a:xfrm>
          <a:prstGeom prst="line">
            <a:avLst/>
          </a:prstGeom>
          <a:ln w="19050" cap="flat" cmpd="sng" algn="ctr">
            <a:solidFill>
              <a:srgbClr val="0072BC"/>
            </a:solidFill>
            <a:prstDash val="sys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894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sz="11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1821</TotalTime>
  <Words>207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High Impact Transmission Element (HITE) List Development Process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Alex</dc:creator>
  <cp:lastModifiedBy>ERCOT</cp:lastModifiedBy>
  <cp:revision>49</cp:revision>
  <cp:lastPrinted>2017-01-10T15:33:34Z</cp:lastPrinted>
  <dcterms:created xsi:type="dcterms:W3CDTF">2016-06-21T15:31:58Z</dcterms:created>
  <dcterms:modified xsi:type="dcterms:W3CDTF">2019-03-08T20:32:56Z</dcterms:modified>
</cp:coreProperties>
</file>