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8"/>
  </p:notesMasterIdLst>
  <p:handoutMasterIdLst>
    <p:handoutMasterId r:id="rId9"/>
  </p:handoutMasterIdLst>
  <p:sldIdLst>
    <p:sldId id="368" r:id="rId4"/>
    <p:sldId id="544" r:id="rId5"/>
    <p:sldId id="545" r:id="rId6"/>
    <p:sldId id="38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04" d="100"/>
          <a:sy n="104" d="100"/>
        </p:scale>
        <p:origin x="10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www.vox.com/2015/6/19/8808545/wind-solar-grid-integratio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5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Relationship Id="rId4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Options for the allocation of auxiliary </a:t>
            </a:r>
            <a:r>
              <a:rPr lang="en-US" sz="2000" b="1" dirty="0"/>
              <a:t>e</a:t>
            </a:r>
            <a:r>
              <a:rPr lang="en-US" sz="2000" b="1" dirty="0" smtClean="0"/>
              <a:t>quipment </a:t>
            </a:r>
            <a:r>
              <a:rPr lang="en-US" sz="2000" b="1" dirty="0"/>
              <a:t>p</a:t>
            </a:r>
            <a:r>
              <a:rPr lang="en-US" sz="2000" b="1" dirty="0" smtClean="0"/>
              <a:t>ower </a:t>
            </a:r>
            <a:r>
              <a:rPr lang="en-US" sz="2000" b="1" dirty="0"/>
              <a:t>c</a:t>
            </a:r>
            <a:r>
              <a:rPr lang="en-US" sz="2000" b="1" dirty="0" smtClean="0"/>
              <a:t>ost and Consumption </a:t>
            </a:r>
          </a:p>
          <a:p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 González</a:t>
            </a: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RCWG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12,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Verifiable Cost (VC) Manual requires a Resource’s Heat Rate to be based on Net Generation</a:t>
            </a:r>
          </a:p>
          <a:p>
            <a:pPr marL="0" indent="0">
              <a:buNone/>
            </a:pPr>
            <a:r>
              <a:rPr lang="en-US" sz="1600" dirty="0" smtClean="0"/>
              <a:t>      </a:t>
            </a:r>
          </a:p>
          <a:p>
            <a:pPr marL="341313" indent="0">
              <a:buNone/>
            </a:pPr>
            <a:r>
              <a:rPr lang="en-US" sz="1600" dirty="0" smtClean="0"/>
              <a:t> Where,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Net Generation = Gross Generation - Auxiliary Power requirements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 dirty="0" smtClean="0"/>
          </a:p>
          <a:p>
            <a:r>
              <a:rPr lang="en-US" sz="1600" dirty="0" smtClean="0"/>
              <a:t>Some Generators operate auxiliary equipment utilizing power from third service providers and want to include the costs of electricity as a variable cost. 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Currently, the VC Manual allows for the recovery of electricity consumption only for </a:t>
            </a:r>
            <a:r>
              <a:rPr lang="en-US" sz="1600" u="sng" dirty="0" smtClean="0"/>
              <a:t>energizing the generator </a:t>
            </a:r>
            <a:r>
              <a:rPr lang="en-US" sz="1600" dirty="0" smtClean="0"/>
              <a:t>and included with Startup O&amp;M.</a:t>
            </a:r>
          </a:p>
          <a:p>
            <a:endParaRPr lang="en-US" sz="1600" dirty="0" smtClean="0"/>
          </a:p>
          <a:p>
            <a:r>
              <a:rPr lang="en-US" sz="1600" dirty="0" smtClean="0"/>
              <a:t>The VC </a:t>
            </a:r>
            <a:r>
              <a:rPr lang="en-US" sz="1600" dirty="0"/>
              <a:t>Manual </a:t>
            </a:r>
            <a:r>
              <a:rPr lang="en-US" sz="1600" dirty="0" smtClean="0"/>
              <a:t>also allows </a:t>
            </a:r>
            <a:r>
              <a:rPr lang="en-US" sz="1600" dirty="0"/>
              <a:t>for the recovery of </a:t>
            </a:r>
            <a:r>
              <a:rPr lang="en-US" sz="1600" dirty="0" smtClean="0"/>
              <a:t>auxiliary equipment power consumption cost as part of the variable O&amp;M.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Available options: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 smtClean="0"/>
              <a:t>Include power consumption in heat rates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 smtClean="0"/>
              <a:t>Include power consumption cost in O&amp;M, or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 smtClean="0"/>
              <a:t>Not include in either a. or b. above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Auxiliary Equipment Power Costs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Power consumption for auxiliary equipment can be included in the Input/</a:t>
            </a:r>
            <a:r>
              <a:rPr lang="en-US" sz="1600" dirty="0" err="1" smtClean="0"/>
              <a:t>Outpu</a:t>
            </a:r>
            <a:r>
              <a:rPr lang="en-US" sz="1600" dirty="0" smtClean="0"/>
              <a:t> (I/O) curve using the following methodology: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dirty="0" smtClean="0"/>
              <a:t>Based on invoices or other supporting documentation, determine the total auxiliary equipment consumption for the period(s) in which electricity was purchased from a third provider: </a:t>
            </a:r>
            <a:r>
              <a:rPr lang="en-US" sz="1600" dirty="0" err="1" smtClean="0"/>
              <a:t>AuxEquipConsumption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For the same period(s) determine the total generation injected into the grid: </a:t>
            </a:r>
            <a:r>
              <a:rPr lang="en-US" sz="1600" dirty="0" err="1" smtClean="0"/>
              <a:t>GenToGrid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Calculate the ratio ADJ </a:t>
            </a:r>
            <a:r>
              <a:rPr lang="en-US" sz="1600" dirty="0"/>
              <a:t>= </a:t>
            </a:r>
            <a:r>
              <a:rPr lang="en-US" sz="1600" dirty="0" err="1" smtClean="0"/>
              <a:t>AuxEquipConsumption</a:t>
            </a:r>
            <a:r>
              <a:rPr lang="en-US" sz="1600" dirty="0" smtClean="0"/>
              <a:t> / </a:t>
            </a:r>
            <a:r>
              <a:rPr lang="en-US" sz="1600" dirty="0" err="1"/>
              <a:t>GenToGrid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Prior to determine the I/O curve, for each data point:</a:t>
            </a:r>
          </a:p>
          <a:p>
            <a:pPr lvl="1"/>
            <a:r>
              <a:rPr lang="en-US" sz="1400" dirty="0" smtClean="0"/>
              <a:t>calculate the adjusted </a:t>
            </a:r>
            <a:r>
              <a:rPr lang="en-US" sz="1400" dirty="0"/>
              <a:t>o</a:t>
            </a:r>
            <a:r>
              <a:rPr lang="en-US" sz="1400" dirty="0" smtClean="0"/>
              <a:t>utput (MW) = actual output (MW) * (1-ADJ)</a:t>
            </a:r>
          </a:p>
          <a:p>
            <a:pPr lvl="1"/>
            <a:r>
              <a:rPr lang="en-US" sz="1400" dirty="0" smtClean="0"/>
              <a:t>keep the input the same (MMBtu/</a:t>
            </a:r>
            <a:r>
              <a:rPr lang="en-US" sz="1400" dirty="0" err="1" smtClean="0"/>
              <a:t>Hr</a:t>
            </a:r>
            <a:r>
              <a:rPr lang="en-US" sz="1400" dirty="0" smtClean="0"/>
              <a:t>)</a:t>
            </a:r>
          </a:p>
          <a:p>
            <a:endParaRPr lang="en-US" sz="1600" dirty="0" smtClean="0"/>
          </a:p>
          <a:p>
            <a:r>
              <a:rPr lang="en-US" sz="1600" dirty="0" smtClean="0"/>
              <a:t>Determine the I/O curve and A-D coefficients based on the actual input and the adjusted output.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Adjusted Heat Rates for Auxiliary Equipment Consumption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17060</TotalTime>
  <Words>191</Words>
  <Application>Microsoft Office PowerPoint</Application>
  <PresentationFormat>On-screen Show (4:3)</PresentationFormat>
  <Paragraphs>70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Auxiliary Equipment Power Costs</vt:lpstr>
      <vt:lpstr>Adjusted Heat Rates for Auxiliary Equipment Consumption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Ino</cp:lastModifiedBy>
  <cp:revision>453</cp:revision>
  <cp:lastPrinted>2016-05-23T17:34:43Z</cp:lastPrinted>
  <dcterms:created xsi:type="dcterms:W3CDTF">2016-01-21T15:20:31Z</dcterms:created>
  <dcterms:modified xsi:type="dcterms:W3CDTF">2019-03-07T20:20:19Z</dcterms:modified>
</cp:coreProperties>
</file>