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3"/>
  </p:notesMasterIdLst>
  <p:handoutMasterIdLst>
    <p:handoutMasterId r:id="rId14"/>
  </p:handoutMasterIdLst>
  <p:sldIdLst>
    <p:sldId id="260" r:id="rId6"/>
    <p:sldId id="292" r:id="rId7"/>
    <p:sldId id="291" r:id="rId8"/>
    <p:sldId id="286" r:id="rId9"/>
    <p:sldId id="288" r:id="rId10"/>
    <p:sldId id="289" r:id="rId11"/>
    <p:sldId id="29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40" d="100"/>
          <a:sy n="140" d="100"/>
        </p:scale>
        <p:origin x="696"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2/21/2019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2/21/2019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1583163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lvl1pPr>
              <a:defRPr/>
            </a:lvl1pPr>
          </a:lstStyle>
          <a:p>
            <a:r>
              <a:rPr lang="en-US" dirty="0" smtClean="0"/>
              <a:t>March 2019</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smtClean="0"/>
              <a:t>March 2019</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March 2019</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 Southern Cross Transmission Working Group Assignments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5" name="Content Placeholder 2"/>
          <p:cNvSpPr>
            <a:spLocks noGrp="1"/>
          </p:cNvSpPr>
          <p:nvPr>
            <p:ph idx="1"/>
          </p:nvPr>
        </p:nvSpPr>
        <p:spPr>
          <a:xfrm>
            <a:off x="266700" y="1447800"/>
            <a:ext cx="8534400" cy="1384995"/>
          </a:xfrm>
        </p:spPr>
        <p:txBody>
          <a:bodyPr>
            <a:spAutoFit/>
          </a:bodyPr>
          <a:lstStyle/>
          <a:p>
            <a:r>
              <a:rPr lang="en-US" sz="2000" dirty="0" smtClean="0">
                <a:solidFill>
                  <a:schemeClr val="tx1"/>
                </a:solidFill>
              </a:rPr>
              <a:t>ERCOT is seeking input from WMS and ROS on working group assignments for Directive #3 </a:t>
            </a:r>
          </a:p>
          <a:p>
            <a:r>
              <a:rPr lang="en-US" sz="2000" dirty="0" smtClean="0">
                <a:solidFill>
                  <a:schemeClr val="tx1"/>
                </a:solidFill>
              </a:rPr>
              <a:t>It is anticipated that work done by working groups will be brought back to WMS and ROS meetings, as appropriate.</a:t>
            </a:r>
          </a:p>
        </p:txBody>
      </p:sp>
      <p:sp>
        <p:nvSpPr>
          <p:cNvPr id="3" name="TextBox 2"/>
          <p:cNvSpPr txBox="1"/>
          <p:nvPr/>
        </p:nvSpPr>
        <p:spPr>
          <a:xfrm>
            <a:off x="4267200" y="6561138"/>
            <a:ext cx="994183" cy="276999"/>
          </a:xfrm>
          <a:prstGeom prst="rect">
            <a:avLst/>
          </a:prstGeom>
          <a:noFill/>
        </p:spPr>
        <p:txBody>
          <a:bodyPr wrap="none" rtlCol="0">
            <a:spAutoFit/>
          </a:bodyPr>
          <a:lstStyle/>
          <a:p>
            <a:r>
              <a:rPr lang="en-US" sz="1200" dirty="0" smtClean="0">
                <a:solidFill>
                  <a:schemeClr val="tx1">
                    <a:lumMod val="50000"/>
                    <a:lumOff val="50000"/>
                  </a:schemeClr>
                </a:solidFill>
              </a:rPr>
              <a:t>March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2541386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determine what ramp rate restrictions, if any, will be necessary to accommodate the interconnection of the Southern Cross DC tie and shall implement those restrictions and shall certify to the Commission when it has completed these actions.</a:t>
            </a:r>
          </a:p>
        </p:txBody>
      </p:sp>
      <p:sp>
        <p:nvSpPr>
          <p:cNvPr id="3" name="Title 2"/>
          <p:cNvSpPr>
            <a:spLocks noGrp="1"/>
          </p:cNvSpPr>
          <p:nvPr>
            <p:ph type="title"/>
          </p:nvPr>
        </p:nvSpPr>
        <p:spPr/>
        <p:txBody>
          <a:bodyPr/>
          <a:lstStyle/>
          <a:p>
            <a:r>
              <a:rPr lang="en-US" sz="2000" dirty="0" smtClean="0"/>
              <a:t>Directive #3</a:t>
            </a:r>
            <a:endParaRPr lang="en-US" sz="2000" dirty="0"/>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TextBox 5"/>
          <p:cNvSpPr txBox="1"/>
          <p:nvPr/>
        </p:nvSpPr>
        <p:spPr>
          <a:xfrm>
            <a:off x="513472" y="5029200"/>
            <a:ext cx="8046719" cy="646331"/>
          </a:xfrm>
          <a:prstGeom prst="rect">
            <a:avLst/>
          </a:prstGeom>
          <a:noFill/>
        </p:spPr>
        <p:txBody>
          <a:bodyPr wrap="square" rtlCol="0">
            <a:spAutoFit/>
          </a:bodyPr>
          <a:lstStyle/>
          <a:p>
            <a:pPr algn="ctr"/>
            <a:r>
              <a:rPr lang="en-US" dirty="0"/>
              <a:t>Ready to start now</a:t>
            </a:r>
          </a:p>
          <a:p>
            <a:pPr algn="ctr"/>
            <a:r>
              <a:rPr lang="en-US" b="1" dirty="0">
                <a:solidFill>
                  <a:schemeClr val="accent1"/>
                </a:solidFill>
              </a:rPr>
              <a:t>Recommendation:</a:t>
            </a:r>
            <a:r>
              <a:rPr lang="en-US" dirty="0"/>
              <a:t> Assign to </a:t>
            </a:r>
            <a:r>
              <a:rPr lang="en-US" dirty="0" smtClean="0"/>
              <a:t>PDCWG</a:t>
            </a:r>
            <a:endParaRPr lang="en-US" dirty="0"/>
          </a:p>
        </p:txBody>
      </p:sp>
      <p:sp>
        <p:nvSpPr>
          <p:cNvPr id="9" name="Content Placeholder 1"/>
          <p:cNvSpPr txBox="1">
            <a:spLocks/>
          </p:cNvSpPr>
          <p:nvPr/>
        </p:nvSpPr>
        <p:spPr>
          <a:xfrm>
            <a:off x="292983" y="2483474"/>
            <a:ext cx="8450982" cy="1859926"/>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a:solidFill>
                  <a:schemeClr val="tx1"/>
                </a:solidFill>
              </a:rPr>
              <a:t>Potential </a:t>
            </a:r>
            <a:r>
              <a:rPr lang="en-US" sz="1600" dirty="0" smtClean="0">
                <a:solidFill>
                  <a:schemeClr val="tx1"/>
                </a:solidFill>
              </a:rPr>
              <a:t>4100 </a:t>
            </a:r>
            <a:r>
              <a:rPr lang="en-US" sz="1600" dirty="0">
                <a:solidFill>
                  <a:schemeClr val="tx1"/>
                </a:solidFill>
              </a:rPr>
              <a:t>MW DC Tie schedule change (Maximum </a:t>
            </a:r>
            <a:r>
              <a:rPr lang="en-US" sz="1600" dirty="0" smtClean="0">
                <a:solidFill>
                  <a:schemeClr val="tx1"/>
                </a:solidFill>
              </a:rPr>
              <a:t>import (2,000 MW) </a:t>
            </a:r>
            <a:r>
              <a:rPr lang="en-US" sz="1600" dirty="0">
                <a:solidFill>
                  <a:schemeClr val="tx1"/>
                </a:solidFill>
              </a:rPr>
              <a:t>to </a:t>
            </a:r>
            <a:r>
              <a:rPr lang="en-US" sz="1600" dirty="0" smtClean="0">
                <a:solidFill>
                  <a:schemeClr val="tx1"/>
                </a:solidFill>
              </a:rPr>
              <a:t>maximum export (2100 MW)).</a:t>
            </a:r>
            <a:endParaRPr lang="en-US" sz="1600" dirty="0">
              <a:solidFill>
                <a:schemeClr val="tx1"/>
              </a:solidFill>
            </a:endParaRPr>
          </a:p>
          <a:p>
            <a:r>
              <a:rPr lang="en-US" sz="1600" dirty="0">
                <a:solidFill>
                  <a:schemeClr val="tx1"/>
                </a:solidFill>
              </a:rPr>
              <a:t>Study impact to net load variability due to DC tie ramp, impact on ERCOT’s ability to recover from Frequency events including a DCS event during the DC Tie ramps. </a:t>
            </a:r>
          </a:p>
          <a:p>
            <a:r>
              <a:rPr lang="en-US" sz="1600" dirty="0">
                <a:solidFill>
                  <a:schemeClr val="tx1"/>
                </a:solidFill>
              </a:rPr>
              <a:t>Recommend Ramp rate </a:t>
            </a:r>
            <a:r>
              <a:rPr lang="en-US" sz="1600" dirty="0" smtClean="0">
                <a:solidFill>
                  <a:schemeClr val="tx1"/>
                </a:solidFill>
              </a:rPr>
              <a:t>restrictions or and </a:t>
            </a:r>
            <a:r>
              <a:rPr lang="en-US" sz="1600" dirty="0">
                <a:solidFill>
                  <a:schemeClr val="tx1"/>
                </a:solidFill>
              </a:rPr>
              <a:t>or other requirements such that grid reliability risks are mitigated. </a:t>
            </a:r>
          </a:p>
          <a:p>
            <a:endParaRPr lang="en-US" sz="1600" dirty="0" smtClean="0">
              <a:solidFill>
                <a:schemeClr val="tx1"/>
              </a:solidFill>
            </a:endParaRPr>
          </a:p>
          <a:p>
            <a:endParaRPr lang="en-US" sz="1600" dirty="0">
              <a:solidFill>
                <a:schemeClr val="tx1"/>
              </a:solidFill>
            </a:endParaRPr>
          </a:p>
        </p:txBody>
      </p:sp>
      <p:sp>
        <p:nvSpPr>
          <p:cNvPr id="8" name="TextBox 7"/>
          <p:cNvSpPr txBox="1"/>
          <p:nvPr/>
        </p:nvSpPr>
        <p:spPr>
          <a:xfrm>
            <a:off x="4267200" y="6561138"/>
            <a:ext cx="994183" cy="276999"/>
          </a:xfrm>
          <a:prstGeom prst="rect">
            <a:avLst/>
          </a:prstGeom>
          <a:noFill/>
        </p:spPr>
        <p:txBody>
          <a:bodyPr wrap="none" rtlCol="0">
            <a:spAutoFit/>
          </a:bodyPr>
          <a:lstStyle/>
          <a:p>
            <a:r>
              <a:rPr lang="en-US" sz="1200" dirty="0" smtClean="0">
                <a:solidFill>
                  <a:schemeClr val="tx1">
                    <a:lumMod val="50000"/>
                    <a:lumOff val="50000"/>
                  </a:schemeClr>
                </a:solidFill>
              </a:rPr>
              <a:t>March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748676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946126324"/>
              </p:ext>
            </p:extLst>
          </p:nvPr>
        </p:nvGraphicFramePr>
        <p:xfrm>
          <a:off x="271346" y="990601"/>
          <a:ext cx="8534400" cy="4419600"/>
        </p:xfrm>
        <a:graphic>
          <a:graphicData uri="http://schemas.openxmlformats.org/drawingml/2006/table">
            <a:tbl>
              <a:tblPr firstRow="1" bandRow="1">
                <a:tableStyleId>{5C22544A-7EE6-4342-B048-85BDC9FD1C3A}</a:tableStyleId>
              </a:tblPr>
              <a:tblGrid>
                <a:gridCol w="2243254">
                  <a:extLst>
                    <a:ext uri="{9D8B030D-6E8A-4147-A177-3AD203B41FA5}">
                      <a16:colId xmlns="" xmlns:a16="http://schemas.microsoft.com/office/drawing/2014/main" val="20000"/>
                    </a:ext>
                  </a:extLst>
                </a:gridCol>
                <a:gridCol w="46482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309892">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1125396">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 xmlns:a16="http://schemas.microsoft.com/office/drawing/2014/main" val="4164978374"/>
                  </a:ext>
                </a:extLst>
              </a:tr>
              <a:tr h="358822">
                <a:tc>
                  <a:txBody>
                    <a:bodyPr/>
                    <a:lstStyle/>
                    <a:p>
                      <a:r>
                        <a:rPr lang="en-US" sz="1050" dirty="0" smtClean="0">
                          <a:solidFill>
                            <a:schemeClr val="tx1"/>
                          </a:solidFill>
                        </a:rPr>
                        <a:t>Directive #4 – Outage coordination</a:t>
                      </a:r>
                      <a:endParaRPr lang="en-US" sz="1050" dirty="0">
                        <a:solidFill>
                          <a:schemeClr val="tx1"/>
                        </a:solidFill>
                      </a:endParaRPr>
                    </a:p>
                  </a:txBody>
                  <a:tcPr/>
                </a:tc>
                <a:tc>
                  <a:txBody>
                    <a:bodyPr/>
                    <a:lstStyle/>
                    <a:p>
                      <a:r>
                        <a:rPr lang="en-US" sz="1050" b="0" u="none" dirty="0" smtClean="0">
                          <a:solidFill>
                            <a:schemeClr val="tx1"/>
                          </a:solidFill>
                        </a:rPr>
                        <a:t>Continue </a:t>
                      </a:r>
                      <a:r>
                        <a:rPr lang="en-US" sz="1050" b="0" u="none" baseline="0" dirty="0" smtClean="0">
                          <a:solidFill>
                            <a:schemeClr val="tx1"/>
                          </a:solidFill>
                        </a:rPr>
                        <a:t>discussion on this topic.</a:t>
                      </a:r>
                      <a:endParaRPr lang="en-US" sz="1050" b="0" u="none" dirty="0" smtClean="0">
                        <a:solidFill>
                          <a:schemeClr val="tx1"/>
                        </a:solidFill>
                      </a:endParaRPr>
                    </a:p>
                  </a:txBody>
                  <a:tcPr/>
                </a:tc>
                <a:tc>
                  <a:txBody>
                    <a:bodyPr/>
                    <a:lstStyle/>
                    <a:p>
                      <a:r>
                        <a:rPr lang="en-US" sz="1050" baseline="0" dirty="0" smtClean="0">
                          <a:solidFill>
                            <a:schemeClr val="tx1"/>
                          </a:solidFill>
                        </a:rPr>
                        <a:t>OWG 03/21/2019</a:t>
                      </a:r>
                    </a:p>
                  </a:txBody>
                  <a:tcPr/>
                </a:tc>
              </a:tr>
              <a:tr h="897054">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kern="1200" dirty="0" smtClean="0">
                          <a:solidFill>
                            <a:schemeClr val="tx1"/>
                          </a:solidFill>
                          <a:effectLst/>
                          <a:latin typeface="+mn-lt"/>
                          <a:ea typeface="+mn-ea"/>
                          <a:cs typeface="+mn-cs"/>
                        </a:rPr>
                        <a:t>PGRR068, Addition of a Proposed DC Tie to the Planning Models, approved at Board 12/11/2018.</a:t>
                      </a:r>
                    </a:p>
                    <a:p>
                      <a:endParaRPr lang="en-US" sz="1050" kern="1200" baseline="0" dirty="0" smtClean="0">
                        <a:solidFill>
                          <a:schemeClr val="tx1"/>
                        </a:solidFill>
                        <a:effectLst/>
                        <a:latin typeface="+mn-lt"/>
                        <a:ea typeface="+mn-ea"/>
                        <a:cs typeface="+mn-cs"/>
                      </a:endParaRPr>
                    </a:p>
                    <a:p>
                      <a:r>
                        <a:rPr lang="en-US" sz="1050" kern="1200" baseline="0" dirty="0" smtClean="0">
                          <a:solidFill>
                            <a:schemeClr val="tx1"/>
                          </a:solidFill>
                          <a:effectLst/>
                          <a:latin typeface="+mn-lt"/>
                          <a:ea typeface="+mn-ea"/>
                          <a:cs typeface="+mn-cs"/>
                        </a:rPr>
                        <a:t>Updated Whitepaper at Board for review and approval. </a:t>
                      </a:r>
                      <a:endParaRPr lang="en-US" sz="1050" b="0" u="none" dirty="0" smtClean="0">
                        <a:solidFill>
                          <a:schemeClr val="tx1"/>
                        </a:solidFill>
                      </a:endParaRPr>
                    </a:p>
                  </a:txBody>
                  <a:tcPr/>
                </a:tc>
                <a:tc>
                  <a:txBody>
                    <a:bodyPr/>
                    <a:lstStyle/>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BOD 04/09/2019</a:t>
                      </a:r>
                    </a:p>
                  </a:txBody>
                  <a:tcPr/>
                </a:tc>
                <a:extLst>
                  <a:ext uri="{0D108BD9-81ED-4DB2-BD59-A6C34878D82A}">
                    <a16:rowId xmlns="" xmlns:a16="http://schemas.microsoft.com/office/drawing/2014/main" val="10001"/>
                  </a:ext>
                </a:extLst>
              </a:tr>
              <a:tr h="472776">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Review study results.</a:t>
                      </a:r>
                      <a:endParaRPr lang="en-US" sz="1050" dirty="0">
                        <a:solidFill>
                          <a:schemeClr val="tx1"/>
                        </a:solidFill>
                      </a:endParaRPr>
                    </a:p>
                  </a:txBody>
                  <a:tcPr anchor="ctr"/>
                </a:tc>
                <a:tc>
                  <a:txBody>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lang="en-US" sz="1050" dirty="0" smtClean="0">
                          <a:solidFill>
                            <a:schemeClr val="tx1"/>
                          </a:solidFill>
                        </a:rPr>
                        <a:t>RPG 03/12/2019</a:t>
                      </a:r>
                      <a:endParaRPr lang="en-US" sz="1050" dirty="0">
                        <a:solidFill>
                          <a:schemeClr val="tx1"/>
                        </a:solidFill>
                      </a:endParaRPr>
                    </a:p>
                  </a:txBody>
                  <a:tcPr anchor="ctr"/>
                </a:tc>
                <a:extLst>
                  <a:ext uri="{0D108BD9-81ED-4DB2-BD59-A6C34878D82A}">
                    <a16:rowId xmlns="" xmlns:a16="http://schemas.microsoft.com/office/drawing/2014/main" val="10002"/>
                  </a:ext>
                </a:extLst>
              </a:tr>
              <a:tr h="782884">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Review study results.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RPG 03/12/2019</a:t>
                      </a:r>
                      <a:endParaRPr lang="en-US" sz="1050" dirty="0">
                        <a:solidFill>
                          <a:schemeClr val="tx1"/>
                        </a:solidFill>
                      </a:endParaRPr>
                    </a:p>
                  </a:txBody>
                  <a:tcPr/>
                </a:tc>
              </a:tr>
              <a:tr h="472776">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dirty="0" smtClean="0">
                          <a:solidFill>
                            <a:schemeClr val="tx1"/>
                          </a:solidFill>
                        </a:rPr>
                        <a:t>Review study results</a:t>
                      </a:r>
                      <a:r>
                        <a:rPr lang="en-US" sz="1050" baseline="0" dirty="0" smtClean="0">
                          <a:solidFill>
                            <a:schemeClr val="tx1"/>
                          </a:solidFill>
                        </a:rPr>
                        <a:t>.</a:t>
                      </a:r>
                      <a:endParaRPr lang="en-US" sz="1050" dirty="0" smtClean="0">
                        <a:solidFill>
                          <a:schemeClr val="tx1"/>
                        </a:solidFill>
                      </a:endParaRPr>
                    </a:p>
                  </a:txBody>
                  <a:tcPr/>
                </a:tc>
                <a:tc>
                  <a:txBody>
                    <a:bodyPr/>
                    <a:lstStyle/>
                    <a:p>
                      <a:r>
                        <a:rPr lang="en-US" sz="1050" baseline="0" dirty="0" smtClean="0">
                          <a:solidFill>
                            <a:schemeClr val="tx1"/>
                          </a:solidFill>
                        </a:rPr>
                        <a:t>PDCWG 03/13/2019</a:t>
                      </a:r>
                    </a:p>
                  </a:txBody>
                  <a:tcPr/>
                </a:tc>
              </a:tr>
            </a:tbl>
          </a:graphicData>
        </a:graphic>
      </p:graphicFrame>
      <p:sp>
        <p:nvSpPr>
          <p:cNvPr id="5" name="TextBox 4"/>
          <p:cNvSpPr txBox="1"/>
          <p:nvPr/>
        </p:nvSpPr>
        <p:spPr>
          <a:xfrm>
            <a:off x="4267200" y="6561138"/>
            <a:ext cx="994183" cy="276999"/>
          </a:xfrm>
          <a:prstGeom prst="rect">
            <a:avLst/>
          </a:prstGeom>
          <a:noFill/>
        </p:spPr>
        <p:txBody>
          <a:bodyPr wrap="none" rtlCol="0">
            <a:spAutoFit/>
          </a:bodyPr>
          <a:lstStyle/>
          <a:p>
            <a:r>
              <a:rPr lang="en-US" sz="1200" dirty="0" smtClean="0">
                <a:solidFill>
                  <a:schemeClr val="tx1">
                    <a:lumMod val="50000"/>
                    <a:lumOff val="50000"/>
                  </a:schemeClr>
                </a:solidFill>
              </a:rPr>
              <a:t>March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TextBox 2"/>
          <p:cNvSpPr txBox="1"/>
          <p:nvPr/>
        </p:nvSpPr>
        <p:spPr>
          <a:xfrm>
            <a:off x="4267200" y="6561138"/>
            <a:ext cx="994183" cy="276999"/>
          </a:xfrm>
          <a:prstGeom prst="rect">
            <a:avLst/>
          </a:prstGeom>
          <a:noFill/>
        </p:spPr>
        <p:txBody>
          <a:bodyPr wrap="none" rtlCol="0">
            <a:spAutoFit/>
          </a:bodyPr>
          <a:lstStyle/>
          <a:p>
            <a:r>
              <a:rPr lang="en-US" sz="1200" dirty="0" smtClean="0">
                <a:solidFill>
                  <a:schemeClr val="tx1">
                    <a:lumMod val="50000"/>
                    <a:lumOff val="50000"/>
                  </a:schemeClr>
                </a:solidFill>
              </a:rPr>
              <a:t>March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3739954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Initiating</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t>updated</a:t>
            </a:r>
          </a:p>
          <a:p>
            <a:pPr algn="ctr"/>
            <a:r>
              <a:rPr lang="en-US" sz="1100" dirty="0" smtClean="0"/>
              <a:t>Q2-2019</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2" name="Flowchart: Terminator 11"/>
          <p:cNvSpPr/>
          <p:nvPr/>
        </p:nvSpPr>
        <p:spPr>
          <a:xfrm>
            <a:off x="7787265" y="375524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4" name="TextBox 13"/>
          <p:cNvSpPr txBox="1"/>
          <p:nvPr/>
        </p:nvSpPr>
        <p:spPr>
          <a:xfrm>
            <a:off x="4267200" y="6561138"/>
            <a:ext cx="994183" cy="276999"/>
          </a:xfrm>
          <a:prstGeom prst="rect">
            <a:avLst/>
          </a:prstGeom>
          <a:noFill/>
        </p:spPr>
        <p:txBody>
          <a:bodyPr wrap="none" rtlCol="0">
            <a:spAutoFit/>
          </a:bodyPr>
          <a:lstStyle/>
          <a:p>
            <a:r>
              <a:rPr lang="en-US" sz="1200" dirty="0" smtClean="0">
                <a:solidFill>
                  <a:schemeClr val="tx1">
                    <a:lumMod val="50000"/>
                    <a:lumOff val="50000"/>
                  </a:schemeClr>
                </a:solidFill>
              </a:rPr>
              <a:t>March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7" name="TextBox 16"/>
          <p:cNvSpPr txBox="1"/>
          <p:nvPr/>
        </p:nvSpPr>
        <p:spPr>
          <a:xfrm>
            <a:off x="4267200" y="6561138"/>
            <a:ext cx="994183" cy="276999"/>
          </a:xfrm>
          <a:prstGeom prst="rect">
            <a:avLst/>
          </a:prstGeom>
          <a:noFill/>
        </p:spPr>
        <p:txBody>
          <a:bodyPr wrap="none" rtlCol="0">
            <a:spAutoFit/>
          </a:bodyPr>
          <a:lstStyle/>
          <a:p>
            <a:r>
              <a:rPr lang="en-US" sz="1200" dirty="0" smtClean="0">
                <a:solidFill>
                  <a:schemeClr val="tx1">
                    <a:lumMod val="50000"/>
                    <a:lumOff val="50000"/>
                  </a:schemeClr>
                </a:solidFill>
              </a:rPr>
              <a:t>March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purl.org/dc/dcmitype/"/>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c34af464-7aa1-4edd-9be4-83dffc1cb92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4624</TotalTime>
  <Words>1254</Words>
  <Application>Microsoft Office PowerPoint</Application>
  <PresentationFormat>On-screen Show (4:3)</PresentationFormat>
  <Paragraphs>111</Paragraphs>
  <Slides>7</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Times New Roman</vt:lpstr>
      <vt:lpstr>1_Custom Design</vt:lpstr>
      <vt:lpstr>Office Theme</vt:lpstr>
      <vt:lpstr>PowerPoint Presentation</vt:lpstr>
      <vt:lpstr>ERCOT – Southern Cross Transmission Working Group Assignments</vt:lpstr>
      <vt:lpstr>Directive #3</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122</cp:revision>
  <cp:lastPrinted>2018-12-20T17:29:53Z</cp:lastPrinted>
  <dcterms:created xsi:type="dcterms:W3CDTF">2016-01-21T15:20:31Z</dcterms:created>
  <dcterms:modified xsi:type="dcterms:W3CDTF">2019-02-21T15:51:58Z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