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  <p:sldMasterId id="2147483648" r:id="rId2"/>
    <p:sldMasterId id="2147483651" r:id="rId3"/>
  </p:sldMasterIdLst>
  <p:notesMasterIdLst>
    <p:notesMasterId r:id="rId7"/>
  </p:notesMasterIdLst>
  <p:handoutMasterIdLst>
    <p:handoutMasterId r:id="rId8"/>
  </p:handoutMasterIdLst>
  <p:sldIdLst>
    <p:sldId id="368" r:id="rId4"/>
    <p:sldId id="544" r:id="rId5"/>
    <p:sldId id="380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D100"/>
    <a:srgbClr val="FF8200"/>
    <a:srgbClr val="003865"/>
    <a:srgbClr val="5F8642"/>
    <a:srgbClr val="B8DCF4"/>
    <a:srgbClr val="74B273"/>
    <a:srgbClr val="0076C6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1" autoAdjust="0"/>
    <p:restoredTop sz="95355" autoAdjust="0"/>
  </p:normalViewPr>
  <p:slideViewPr>
    <p:cSldViewPr showGuides="1">
      <p:cViewPr varScale="1">
        <p:scale>
          <a:sx n="104" d="100"/>
          <a:sy n="104" d="100"/>
        </p:scale>
        <p:origin x="108" y="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12"/>
    </p:cViewPr>
  </p:sorterViewPr>
  <p:notesViewPr>
    <p:cSldViewPr showGuides="1">
      <p:cViewPr varScale="1">
        <p:scale>
          <a:sx n="41" d="100"/>
          <a:sy n="41" d="100"/>
        </p:scale>
        <p:origin x="1968" y="-83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BD4036-C496-426B-80D9-0599FA8E6410}" type="datetimeFigureOut">
              <a:rPr lang="en-US" smtClean="0"/>
              <a:t>3/5/2019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92205FE-88E4-4228-A0AC-E29F5D2D5575}" type="datetimeFigureOut">
              <a:rPr lang="en-US" smtClean="0"/>
              <a:t>3/5/2019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astaylor.ercot.com/owa/redir.aspx?C=oPhl4_Wz9UCI7oVqJkGdaM-P4-MvhtMIRAMJFZ7-K5eOg6lo6esBMUiebAbXd4c8z8FTPzV8g8A.&amp;URL=http://www.vox.com/2015/6/19/8808545/wind-solar-grid-integration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astaylor.ercot.com/owa/redir.aspx?C=oPhl4_Wz9UCI7oVqJkGdaM-P4-MvhtMIRAMJFZ7-K5eOg6lo6esBMUiebAbXd4c8z8FTPzV8g8A.&amp;URL=http://energy.gov/eere/sunshot/systems-integration" TargetMode="External"/><Relationship Id="rId5" Type="http://schemas.openxmlformats.org/officeDocument/2006/relationships/hyperlink" Target="https://castaylor.ercot.com/owa/redir.aspx?C=oPhl4_Wz9UCI7oVqJkGdaM-P4-MvhtMIRAMJFZ7-K5eOg6lo6esBMUiebAbXd4c8z8FTPzV8g8A.&amp;URL=https://ec.europa.eu/energy/intelligent/projects/en/projects/pv-grid" TargetMode="External"/><Relationship Id="rId4" Type="http://schemas.openxmlformats.org/officeDocument/2006/relationships/hyperlink" Target="https://castaylor.ercot.com/owa/redir.aspx?C=oPhl4_Wz9UCI7oVqJkGdaM-P4-MvhtMIRAMJFZ7-K5eOg6lo6esBMUiebAbXd4c8z8FTPzV8g8A.&amp;URL=http://greeningthegrid.org/quick-reads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988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  <a:hlinkClick r:id="rId3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castaylor.ercot.com/owa/redir.aspx?C=oPhl4_Wz9UCI7oVqJkGdaM-P4-MvhtMIRAMJFZ7-K5eOg6lo6esBMUiebAbXd4c8z8FTPzV8g8A.&amp;URL=https%3a%2f%2ftheconversation.com%2fwhen-will-rooftop-solar-be-cheaper-than-the-grid-heres-a-map-54789%3futm_source%3dtwitter%26utm_medium%3dreferral%26utm_campaign%3dUTAustinNews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  <a:hlinkClick r:id="rId3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http://www.vox.com/2015/6/19/8808545/wind-solar-grid-integration</a:t>
            </a:r>
            <a:endParaRPr lang="en-US" dirty="0" smtClean="0"/>
          </a:p>
          <a:p>
            <a:r>
              <a:rPr lang="en-US" dirty="0" smtClean="0"/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http://greeningthegrid.org/quick-reads</a:t>
            </a:r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https://ec.europa.eu/energy/intelligent/projects/en/projects/pv-grid</a:t>
            </a:r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http://energy.gov/eere/sunshot/systems-integration</a:t>
            </a:r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30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  <a:cs typeface="Book Antiqu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  <a:latin typeface="+mj-lt"/>
                <a:cs typeface="Book Antiqu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+mj-lt"/>
                <a:cs typeface="Book Antiqua"/>
              </a:defRPr>
            </a:lvl1pPr>
            <a:lvl2pPr>
              <a:defRPr sz="2000">
                <a:latin typeface="+mj-lt"/>
                <a:cs typeface="Book Antiqua"/>
              </a:defRPr>
            </a:lvl2pPr>
            <a:lvl3pPr>
              <a:defRPr sz="1900">
                <a:latin typeface="+mj-lt"/>
                <a:cs typeface="Book Antiqua"/>
              </a:defRPr>
            </a:lvl3pPr>
            <a:lvl4pPr>
              <a:defRPr sz="1800">
                <a:latin typeface="+mj-lt"/>
                <a:cs typeface="Book Antiqua"/>
              </a:defRPr>
            </a:lvl4pPr>
            <a:lvl5pPr>
              <a:defRPr sz="1800">
                <a:latin typeface="+mj-lt"/>
                <a:cs typeface="Book Antiqu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  <a:lvl2pPr>
              <a:defRPr>
                <a:latin typeface="+mj-lt"/>
                <a:cs typeface="Book Antiqua"/>
              </a:defRPr>
            </a:lvl2pPr>
            <a:lvl3pPr>
              <a:defRPr>
                <a:latin typeface="+mj-lt"/>
                <a:cs typeface="Book Antiqua"/>
              </a:defRPr>
            </a:lvl3pPr>
            <a:lvl4pPr>
              <a:defRPr>
                <a:latin typeface="+mj-lt"/>
                <a:cs typeface="Book Antiqua"/>
              </a:defRPr>
            </a:lvl4pPr>
            <a:lvl5pPr>
              <a:defRPr>
                <a:latin typeface="+mj-lt"/>
                <a:cs typeface="Book Antiqu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62400" y="1828562"/>
            <a:ext cx="4800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Auxiliary Equipment Power Costs</a:t>
            </a:r>
          </a:p>
          <a:p>
            <a:endParaRPr lang="en-US" sz="2800" b="1" i="1" dirty="0">
              <a:solidFill>
                <a:schemeClr val="tx2"/>
              </a:solidFill>
              <a:latin typeface="Book Antiqua"/>
              <a:cs typeface="Book Antiqua"/>
            </a:endParaRPr>
          </a:p>
          <a:p>
            <a:endParaRPr lang="en-US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Ino González</a:t>
            </a:r>
          </a:p>
          <a:p>
            <a:endParaRPr lang="en-US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WMS</a:t>
            </a:r>
          </a:p>
          <a:p>
            <a:r>
              <a:rPr lang="en-US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 6, 2019</a:t>
            </a:r>
          </a:p>
        </p:txBody>
      </p:sp>
    </p:spTree>
    <p:extLst>
      <p:ext uri="{BB962C8B-B14F-4D97-AF65-F5344CB8AC3E}">
        <p14:creationId xmlns:p14="http://schemas.microsoft.com/office/powerpoint/2010/main" val="339677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4800600"/>
          </a:xfrm>
        </p:spPr>
        <p:txBody>
          <a:bodyPr>
            <a:noAutofit/>
          </a:bodyPr>
          <a:lstStyle/>
          <a:p>
            <a:r>
              <a:rPr lang="en-US" sz="1600" dirty="0" smtClean="0"/>
              <a:t>Verifiable Cost (VC) Manual requires a Resource’s Heat Rate to be based on Net Generation</a:t>
            </a:r>
          </a:p>
          <a:p>
            <a:pPr marL="0" indent="0">
              <a:buNone/>
            </a:pPr>
            <a:r>
              <a:rPr lang="en-US" sz="1600" dirty="0" smtClean="0"/>
              <a:t>      </a:t>
            </a:r>
          </a:p>
          <a:p>
            <a:pPr marL="341313" indent="0">
              <a:buNone/>
            </a:pPr>
            <a:r>
              <a:rPr lang="en-US" sz="1600" dirty="0" smtClean="0"/>
              <a:t> Where, 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Net Generation = Gross Generation - Auxiliary Power requirements</a:t>
            </a:r>
          </a:p>
          <a:p>
            <a:pPr marL="800100" lvl="1" indent="-342900">
              <a:buFont typeface="+mj-lt"/>
              <a:buAutoNum type="alphaLcPeriod"/>
            </a:pPr>
            <a:endParaRPr lang="en-US" sz="1600" dirty="0" smtClean="0"/>
          </a:p>
          <a:p>
            <a:r>
              <a:rPr lang="en-US" sz="1600" dirty="0" smtClean="0"/>
              <a:t>Some Generators operate auxiliary equipment utilizing power from third service providers and want to include the costs of electricity as a variable cost.  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 smtClean="0"/>
              <a:t>Currently, the VC Manual allows for the recovery of electricity consumption only for </a:t>
            </a:r>
            <a:r>
              <a:rPr lang="en-US" sz="1600" u="sng" dirty="0" smtClean="0"/>
              <a:t>energizing the generator </a:t>
            </a:r>
            <a:r>
              <a:rPr lang="en-US" sz="1600" dirty="0" smtClean="0"/>
              <a:t>and included with Startup O&amp;M.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ERCOT is developing a VCMRR to allow for the recovery of all electricity consumption for auxiliary equipment as part of O&amp;M.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 smtClean="0"/>
          </a:p>
          <a:p>
            <a:pPr marL="457200" lvl="1" indent="0">
              <a:buNone/>
            </a:pPr>
            <a:endParaRPr lang="en-US" sz="16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886700" cy="488515"/>
          </a:xfrm>
        </p:spPr>
        <p:txBody>
          <a:bodyPr>
            <a:normAutofit/>
          </a:bodyPr>
          <a:lstStyle/>
          <a:p>
            <a:r>
              <a:rPr lang="en-US" dirty="0" smtClean="0"/>
              <a:t>Auxiliary </a:t>
            </a:r>
            <a:r>
              <a:rPr lang="en-US" dirty="0" smtClean="0"/>
              <a:t>Equipment Power </a:t>
            </a:r>
            <a:r>
              <a:rPr lang="en-US" dirty="0" smtClean="0"/>
              <a:t>Costs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53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0800"/>
            <a:ext cx="8458200" cy="594518"/>
          </a:xfrm>
        </p:spPr>
        <p:txBody>
          <a:bodyPr/>
          <a:lstStyle/>
          <a:p>
            <a:pPr algn="ctr"/>
            <a:r>
              <a:rPr lang="en-US" sz="4800" dirty="0" smtClean="0"/>
              <a:t>Questions?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" y="0"/>
            <a:ext cx="2667000" cy="15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99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17045</TotalTime>
  <Words>50</Words>
  <Application>Microsoft Office PowerPoint</Application>
  <PresentationFormat>On-screen Show (4:3)</PresentationFormat>
  <Paragraphs>43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Book Antiqua</vt:lpstr>
      <vt:lpstr>Calibri</vt:lpstr>
      <vt:lpstr>1_Custom Design</vt:lpstr>
      <vt:lpstr>Office Theme</vt:lpstr>
      <vt:lpstr>Custom Design</vt:lpstr>
      <vt:lpstr>PowerPoint Presentation</vt:lpstr>
      <vt:lpstr>Auxiliary Equipment Power Costs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Ino</cp:lastModifiedBy>
  <cp:revision>450</cp:revision>
  <cp:lastPrinted>2016-05-23T17:34:43Z</cp:lastPrinted>
  <dcterms:created xsi:type="dcterms:W3CDTF">2016-01-21T15:20:31Z</dcterms:created>
  <dcterms:modified xsi:type="dcterms:W3CDTF">2019-03-05T21:38:22Z</dcterms:modified>
</cp:coreProperties>
</file>