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338" r:id="rId6"/>
    <p:sldId id="355" r:id="rId7"/>
    <p:sldId id="388" r:id="rId8"/>
    <p:sldId id="389" r:id="rId9"/>
    <p:sldId id="386" r:id="rId10"/>
    <p:sldId id="37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88"/>
            <p14:sldId id="389"/>
            <p14:sldId id="386"/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32" d="100"/>
          <a:sy n="132" d="100"/>
        </p:scale>
        <p:origin x="45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2098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Retail Projects Update</a:t>
            </a:r>
          </a:p>
          <a:p>
            <a:r>
              <a:rPr lang="en-US" sz="2400" b="1" dirty="0" smtClean="0"/>
              <a:t> 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Retail Market Subcommittee (RMS)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March 5,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ERCOT </a:t>
            </a:r>
            <a:r>
              <a:rPr lang="en-US" sz="2000" dirty="0"/>
              <a:t>Retail Portfolio Refresh</a:t>
            </a:r>
            <a:endParaRPr lang="en-US" sz="2000" dirty="0" smtClean="0"/>
          </a:p>
          <a:p>
            <a:pPr lvl="1"/>
            <a:r>
              <a:rPr lang="en-US" sz="1600" dirty="0" smtClean="0"/>
              <a:t>Overview</a:t>
            </a:r>
          </a:p>
          <a:p>
            <a:pPr lvl="1"/>
            <a:r>
              <a:rPr lang="en-US" sz="1600" dirty="0" smtClean="0"/>
              <a:t>Anticipated 2019 Impacts to the Retail Market</a:t>
            </a:r>
          </a:p>
          <a:p>
            <a:r>
              <a:rPr lang="en-US" sz="2000" dirty="0" smtClean="0"/>
              <a:t>Questions/Discussion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458200" cy="1143000"/>
          </a:xfrm>
        </p:spPr>
        <p:txBody>
          <a:bodyPr/>
          <a:lstStyle/>
          <a:p>
            <a:pPr algn="ctr"/>
            <a:r>
              <a:rPr lang="en-US" dirty="0"/>
              <a:t>ERCOT Retail Portfolio Refresh</a:t>
            </a:r>
          </a:p>
        </p:txBody>
      </p:sp>
    </p:spTree>
    <p:extLst>
      <p:ext uri="{BB962C8B-B14F-4D97-AF65-F5344CB8AC3E}">
        <p14:creationId xmlns:p14="http://schemas.microsoft.com/office/powerpoint/2010/main" val="2112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</a:t>
            </a:r>
            <a:r>
              <a:rPr lang="en-US" sz="2400" dirty="0" smtClean="0"/>
              <a:t>Refresh: Overview</a:t>
            </a:r>
            <a:endParaRPr lang="en-US" sz="24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1752600"/>
          </a:xfrm>
        </p:spPr>
        <p:txBody>
          <a:bodyPr/>
          <a:lstStyle/>
          <a:p>
            <a:r>
              <a:rPr lang="en-US" sz="1800" dirty="0"/>
              <a:t>ERCOT established a</a:t>
            </a:r>
            <a:r>
              <a:rPr lang="en-US" sz="1800" dirty="0" smtClean="0"/>
              <a:t> </a:t>
            </a:r>
            <a:r>
              <a:rPr lang="en-US" sz="1800" dirty="0"/>
              <a:t>Retail Portfolio Refresh Program to provide planning, coordination, and governance </a:t>
            </a:r>
            <a:r>
              <a:rPr lang="en-US" sz="1800" dirty="0" smtClean="0"/>
              <a:t>across </a:t>
            </a:r>
            <a:r>
              <a:rPr lang="en-US" sz="1800" dirty="0"/>
              <a:t>upgrade </a:t>
            </a:r>
            <a:r>
              <a:rPr lang="en-US" sz="1800" dirty="0" smtClean="0"/>
              <a:t>projects.</a:t>
            </a:r>
          </a:p>
          <a:p>
            <a:r>
              <a:rPr lang="en-US" sz="1800" dirty="0" smtClean="0"/>
              <a:t>ERCOT will return to RMS, periodically, with more information related to:</a:t>
            </a:r>
          </a:p>
          <a:p>
            <a:pPr lvl="1"/>
            <a:r>
              <a:rPr lang="en-US" sz="1400" dirty="0" smtClean="0"/>
              <a:t>Sequencing of efforts</a:t>
            </a:r>
          </a:p>
          <a:p>
            <a:pPr lvl="1"/>
            <a:r>
              <a:rPr lang="en-US" sz="1400" dirty="0" smtClean="0"/>
              <a:t>Communication strategy</a:t>
            </a:r>
          </a:p>
          <a:p>
            <a:pPr lvl="1"/>
            <a:r>
              <a:rPr lang="en-US" sz="1400" dirty="0" smtClean="0"/>
              <a:t>High level timeline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3962400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Systems</a:t>
            </a:r>
            <a:r>
              <a:rPr lang="en-US" dirty="0" smtClean="0"/>
              <a:t>:</a:t>
            </a:r>
          </a:p>
          <a:p>
            <a:r>
              <a:rPr lang="en-US" sz="1200" dirty="0" smtClean="0"/>
              <a:t>PR173-02 </a:t>
            </a:r>
            <a:r>
              <a:rPr lang="en-US" sz="1200" dirty="0" err="1" smtClean="0"/>
              <a:t>FlighTrak</a:t>
            </a:r>
            <a:r>
              <a:rPr lang="en-US" sz="1200" dirty="0" smtClean="0"/>
              <a:t> </a:t>
            </a:r>
            <a:r>
              <a:rPr lang="en-US" sz="1200" dirty="0"/>
              <a:t>(in </a:t>
            </a:r>
            <a:r>
              <a:rPr lang="en-US" sz="1200" dirty="0" smtClean="0"/>
              <a:t>progress)</a:t>
            </a:r>
          </a:p>
          <a:p>
            <a:r>
              <a:rPr lang="en-US" sz="1200" dirty="0" smtClean="0"/>
              <a:t>PR288-01 DTR </a:t>
            </a:r>
            <a:r>
              <a:rPr lang="en-US" sz="1200" dirty="0"/>
              <a:t>Tech Refresh (in </a:t>
            </a:r>
            <a:r>
              <a:rPr lang="en-US" sz="1200" dirty="0" smtClean="0"/>
              <a:t>planning)</a:t>
            </a:r>
          </a:p>
          <a:p>
            <a:r>
              <a:rPr lang="en-US" sz="1200" dirty="0" smtClean="0"/>
              <a:t>PR288-01 EDI </a:t>
            </a:r>
            <a:r>
              <a:rPr lang="en-US" sz="1200" dirty="0"/>
              <a:t>Mapping and Translator Replacement (in </a:t>
            </a:r>
            <a:r>
              <a:rPr lang="en-US" sz="1200" dirty="0" smtClean="0"/>
              <a:t>planning)</a:t>
            </a:r>
          </a:p>
          <a:p>
            <a:r>
              <a:rPr lang="en-US" sz="1200" dirty="0" err="1" smtClean="0"/>
              <a:t>PRxxx</a:t>
            </a:r>
            <a:r>
              <a:rPr lang="en-US" sz="1200" dirty="0" smtClean="0"/>
              <a:t>-xx </a:t>
            </a:r>
            <a:r>
              <a:rPr lang="en-US" sz="1200" dirty="0" smtClean="0"/>
              <a:t>NAESB </a:t>
            </a:r>
            <a:r>
              <a:rPr lang="en-US" sz="1200" dirty="0"/>
              <a:t>(not </a:t>
            </a:r>
            <a:r>
              <a:rPr lang="en-US" sz="1200" dirty="0" smtClean="0"/>
              <a:t>started)</a:t>
            </a:r>
          </a:p>
          <a:p>
            <a:r>
              <a:rPr lang="en-US" sz="1200" dirty="0" err="1" smtClean="0"/>
              <a:t>PRxxx</a:t>
            </a:r>
            <a:r>
              <a:rPr lang="en-US" sz="1200" dirty="0" smtClean="0"/>
              <a:t>-xx ERCOT’s </a:t>
            </a:r>
            <a:r>
              <a:rPr lang="en-US" sz="1200" dirty="0"/>
              <a:t>Registration System (not </a:t>
            </a:r>
            <a:r>
              <a:rPr lang="en-US" sz="1200" dirty="0" smtClean="0"/>
              <a:t>started)</a:t>
            </a:r>
          </a:p>
          <a:p>
            <a:r>
              <a:rPr lang="en-US" sz="1200" dirty="0" err="1" smtClean="0"/>
              <a:t>PRxxx</a:t>
            </a:r>
            <a:r>
              <a:rPr lang="en-US" sz="1200" dirty="0" smtClean="0"/>
              <a:t>-xx </a:t>
            </a:r>
            <a:r>
              <a:rPr lang="en-US" sz="1200" dirty="0" err="1" smtClean="0"/>
              <a:t>MarkeTrak</a:t>
            </a:r>
            <a:r>
              <a:rPr lang="en-US" sz="1200" dirty="0" smtClean="0"/>
              <a:t> </a:t>
            </a:r>
            <a:r>
              <a:rPr lang="en-US" sz="1200" dirty="0"/>
              <a:t>Oracle Upgrade (not started</a:t>
            </a:r>
            <a:r>
              <a:rPr lang="en-US" sz="1200" dirty="0" smtClean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971800"/>
            <a:ext cx="4267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Objectives</a:t>
            </a:r>
            <a:r>
              <a:rPr lang="en-US" dirty="0" smtClean="0"/>
              <a:t>:</a:t>
            </a:r>
          </a:p>
          <a:p>
            <a:r>
              <a:rPr lang="en-US" sz="1200" dirty="0" smtClean="0"/>
              <a:t>Upgrade </a:t>
            </a:r>
            <a:r>
              <a:rPr lang="en-US" sz="1200" dirty="0"/>
              <a:t>technology to </a:t>
            </a:r>
            <a:r>
              <a:rPr lang="en-US" sz="1200" b="1" dirty="0"/>
              <a:t>CURRENT</a:t>
            </a:r>
            <a:r>
              <a:rPr lang="en-US" sz="1200" dirty="0"/>
              <a:t> support </a:t>
            </a:r>
            <a:r>
              <a:rPr lang="en-US" sz="1200" dirty="0" smtClean="0"/>
              <a:t>levels</a:t>
            </a:r>
          </a:p>
          <a:p>
            <a:r>
              <a:rPr lang="en-US" sz="1200" dirty="0" smtClean="0"/>
              <a:t>Provide </a:t>
            </a:r>
            <a:r>
              <a:rPr lang="en-US" sz="1200" dirty="0"/>
              <a:t>improved </a:t>
            </a:r>
            <a:r>
              <a:rPr lang="en-US" sz="1200" b="1" dirty="0"/>
              <a:t>MONITORING</a:t>
            </a:r>
            <a:r>
              <a:rPr lang="en-US" sz="1200" dirty="0"/>
              <a:t> and </a:t>
            </a:r>
            <a:r>
              <a:rPr lang="en-US" sz="1200" b="1" dirty="0" smtClean="0"/>
              <a:t>ALERTS</a:t>
            </a:r>
          </a:p>
          <a:p>
            <a:r>
              <a:rPr lang="en-US" sz="1200" dirty="0" smtClean="0"/>
              <a:t>Improve </a:t>
            </a:r>
            <a:r>
              <a:rPr lang="en-US" sz="1200" b="1" dirty="0"/>
              <a:t>UPTIME</a:t>
            </a:r>
            <a:r>
              <a:rPr lang="en-US" sz="1200" dirty="0"/>
              <a:t> by reducing Mean Time to Repair (</a:t>
            </a:r>
            <a:r>
              <a:rPr lang="en-US" sz="1200" dirty="0" smtClean="0"/>
              <a:t>MTTR)</a:t>
            </a:r>
          </a:p>
          <a:p>
            <a:r>
              <a:rPr lang="en-US" sz="1200" dirty="0" smtClean="0"/>
              <a:t>Ensure </a:t>
            </a:r>
            <a:r>
              <a:rPr lang="en-US" sz="1200" b="1" dirty="0"/>
              <a:t>RELIABILITY </a:t>
            </a:r>
            <a:r>
              <a:rPr lang="en-US" sz="1200" dirty="0"/>
              <a:t>and support future </a:t>
            </a:r>
            <a:r>
              <a:rPr lang="en-US" sz="1200" b="1" dirty="0" smtClean="0"/>
              <a:t>GROWTH</a:t>
            </a:r>
          </a:p>
          <a:p>
            <a:r>
              <a:rPr lang="en-US" sz="1200" dirty="0" smtClean="0"/>
              <a:t>Reduce </a:t>
            </a:r>
            <a:r>
              <a:rPr lang="en-US" sz="1200" dirty="0"/>
              <a:t>operating and maintenance </a:t>
            </a:r>
            <a:r>
              <a:rPr lang="en-US" sz="1200" b="1" dirty="0" smtClean="0"/>
              <a:t>COST</a:t>
            </a:r>
          </a:p>
          <a:p>
            <a:r>
              <a:rPr lang="en-US" sz="1200" dirty="0" smtClean="0"/>
              <a:t>Mitigate </a:t>
            </a:r>
            <a:r>
              <a:rPr lang="en-US" sz="1200" b="1" dirty="0"/>
              <a:t>SECURITY</a:t>
            </a:r>
            <a:r>
              <a:rPr lang="en-US" sz="1200" dirty="0"/>
              <a:t> </a:t>
            </a:r>
            <a:r>
              <a:rPr lang="en-US" sz="1200" dirty="0" smtClean="0"/>
              <a:t>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Portfolio Refresh: </a:t>
            </a:r>
            <a:r>
              <a:rPr lang="en-US" sz="2400" dirty="0" smtClean="0"/>
              <a:t>Anticipated </a:t>
            </a:r>
            <a:r>
              <a:rPr lang="en-US" sz="2400" dirty="0"/>
              <a:t>2019 Impacts to the Retail Market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087856"/>
          </a:xfrm>
        </p:spPr>
        <p:txBody>
          <a:bodyPr/>
          <a:lstStyle/>
          <a:p>
            <a:r>
              <a:rPr lang="en-US" sz="2000" dirty="0" smtClean="0"/>
              <a:t>At this time, </a:t>
            </a:r>
            <a:r>
              <a:rPr lang="en-US" sz="2000" dirty="0" err="1" smtClean="0"/>
              <a:t>FlighTrak</a:t>
            </a:r>
            <a:r>
              <a:rPr lang="en-US" sz="2000" dirty="0" smtClean="0"/>
              <a:t> is expected to be the only retail system that will impact the retail market in 2019.</a:t>
            </a:r>
          </a:p>
          <a:p>
            <a:pPr lvl="1"/>
            <a:r>
              <a:rPr lang="en-US" sz="1600" dirty="0" smtClean="0"/>
              <a:t>“Shadow” Flight, </a:t>
            </a:r>
            <a:r>
              <a:rPr lang="en-US" sz="1600" dirty="0" smtClean="0"/>
              <a:t>Feb 2019</a:t>
            </a:r>
            <a:endParaRPr lang="en-US" sz="1600" dirty="0" smtClean="0"/>
          </a:p>
          <a:p>
            <a:pPr lvl="1"/>
            <a:r>
              <a:rPr lang="en-US" sz="1600" dirty="0" smtClean="0"/>
              <a:t>Initial Flight, 0619</a:t>
            </a:r>
          </a:p>
          <a:p>
            <a:r>
              <a:rPr lang="en-US" sz="2000" dirty="0" smtClean="0"/>
              <a:t>No other system upgrade projects are anticipated to impact the market during 2019.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endParaRPr lang="en-US" sz="1200" dirty="0" smtClean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798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194FA55AD69F43A15E5B254CCD8091" ma:contentTypeVersion="0" ma:contentTypeDescription="Create a new document." ma:contentTypeScope="" ma:versionID="95315520010c2ceaf02981cbd784da1e">
  <xsd:schema xmlns:xsd="http://www.w3.org/2001/XMLSchema" xmlns:xs="http://www.w3.org/2001/XMLSchema" xmlns:p="http://schemas.microsoft.com/office/2006/metadata/properties" xmlns:ns2="db64cb27-6b28-4b9c-8349-fb9d75ca0197" targetNamespace="http://schemas.microsoft.com/office/2006/metadata/properties" ma:root="true" ma:fieldsID="b2f8406de87a5eaf44622ee0612966ff" ns2:_="">
    <xsd:import namespace="db64cb27-6b28-4b9c-8349-fb9d75ca0197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format="Dropdown" ma:internalName="Information_x0020_Classification" ma:readOnly="false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4F0A331-CD43-4383-AA1D-4BF71E1A8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db64cb27-6b28-4b9c-8349-fb9d75ca0197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34895</TotalTime>
  <Words>223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Agenda</vt:lpstr>
      <vt:lpstr>ERCOT Retail Portfolio Refresh</vt:lpstr>
      <vt:lpstr>Retail Portfolio Refresh: Overview</vt:lpstr>
      <vt:lpstr>Retail Portfolio Refresh: Anticipated 2019 Impacts to the Retail Market</vt:lpstr>
      <vt:lpstr>Questions/Discussion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526</cp:revision>
  <cp:lastPrinted>2018-08-13T20:38:35Z</cp:lastPrinted>
  <dcterms:created xsi:type="dcterms:W3CDTF">2016-01-21T15:20:31Z</dcterms:created>
  <dcterms:modified xsi:type="dcterms:W3CDTF">2019-03-04T23:07:14Z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0x01010044194FA55AD69F43A15E5B254CCD8091</vt:lpwstr>
  </property>
</Properties>
</file>