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12"/>
  </p:notesMasterIdLst>
  <p:handoutMasterIdLst>
    <p:handoutMasterId r:id="rId13"/>
  </p:handoutMasterIdLst>
  <p:sldIdLst>
    <p:sldId id="338" r:id="rId6"/>
    <p:sldId id="355" r:id="rId7"/>
    <p:sldId id="388" r:id="rId8"/>
    <p:sldId id="389" r:id="rId9"/>
    <p:sldId id="386" r:id="rId10"/>
    <p:sldId id="375" r:id="rId11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F593A528-4035-4DD7-A2AF-E3CE06A5894C}">
          <p14:sldIdLst>
            <p14:sldId id="338"/>
            <p14:sldId id="355"/>
            <p14:sldId id="388"/>
            <p14:sldId id="389"/>
            <p14:sldId id="386"/>
            <p14:sldId id="37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Ruane, Mark" initials="RM" lastIdx="1" clrIdx="0">
    <p:extLst>
      <p:ext uri="{19B8F6BF-5375-455C-9EA6-DF929625EA0E}">
        <p15:presenceInfo xmlns:p15="http://schemas.microsoft.com/office/powerpoint/2012/main" userId="S-1-5-21-639947351-343809578-3807592339-2807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920" autoAdjust="0"/>
    <p:restoredTop sz="96897" autoAdjust="0"/>
  </p:normalViewPr>
  <p:slideViewPr>
    <p:cSldViewPr showGuides="1">
      <p:cViewPr varScale="1">
        <p:scale>
          <a:sx n="132" d="100"/>
          <a:sy n="132" d="100"/>
        </p:scale>
        <p:origin x="456" y="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83" d="100"/>
          <a:sy n="83" d="100"/>
        </p:scale>
        <p:origin x="1890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handoutMaster" Target="handoutMasters/handoutMaster1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notesMaster" Target="notesMasters/notesMaster1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presProps" Target="presProps.xml"/><Relationship Id="rId10" Type="http://schemas.openxmlformats.org/officeDocument/2006/relationships/slide" Target="slides/slide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3/4/2019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3/4/2019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dt="0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14" name="Slide Number Placeholder 5"/>
          <p:cNvSpPr txBox="1">
            <a:spLocks/>
          </p:cNvSpPr>
          <p:nvPr userDrawn="1"/>
        </p:nvSpPr>
        <p:spPr>
          <a:xfrm>
            <a:off x="8477789" y="6561136"/>
            <a:ext cx="666211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z="1000" smtClean="0">
                <a:solidFill>
                  <a:schemeClr val="bg1">
                    <a:lumMod val="50000"/>
                  </a:schemeClr>
                </a:solidFill>
              </a:rPr>
              <a:pPr/>
              <a:t>‹#›</a:t>
            </a:fld>
            <a:endParaRPr lang="en-US" sz="10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429000" y="2209800"/>
            <a:ext cx="54864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Retail Projects Update</a:t>
            </a:r>
          </a:p>
          <a:p>
            <a:r>
              <a:rPr lang="en-US" sz="2400" b="1" dirty="0" smtClean="0"/>
              <a:t> </a:t>
            </a:r>
          </a:p>
          <a:p>
            <a:r>
              <a:rPr lang="en-US" sz="2400" b="1" i="1" dirty="0" smtClean="0">
                <a:solidFill>
                  <a:schemeClr val="accent1"/>
                </a:solidFill>
              </a:rPr>
              <a:t>Retail Market Subcommittee (RMS)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March 5, </a:t>
            </a:r>
            <a:r>
              <a:rPr lang="en-US" dirty="0" smtClean="0"/>
              <a:t>2019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676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r>
              <a:rPr lang="en-US" sz="2000" dirty="0" smtClean="0"/>
              <a:t>ERCOT </a:t>
            </a:r>
            <a:r>
              <a:rPr lang="en-US" sz="2000" dirty="0"/>
              <a:t>Retail Portfolio Refresh</a:t>
            </a:r>
            <a:endParaRPr lang="en-US" sz="2000" dirty="0" smtClean="0"/>
          </a:p>
          <a:p>
            <a:pPr lvl="1"/>
            <a:r>
              <a:rPr lang="en-US" sz="1600" dirty="0" smtClean="0"/>
              <a:t>Overview</a:t>
            </a:r>
          </a:p>
          <a:p>
            <a:pPr lvl="1"/>
            <a:r>
              <a:rPr lang="en-US" sz="1600" dirty="0" smtClean="0"/>
              <a:t>Anticipated 2019 Impacts to the Retail Market</a:t>
            </a:r>
          </a:p>
          <a:p>
            <a:r>
              <a:rPr lang="en-US" sz="2000" dirty="0" smtClean="0"/>
              <a:t>Questions/Discussion</a:t>
            </a:r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2798634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43200"/>
            <a:ext cx="8458200" cy="1143000"/>
          </a:xfrm>
        </p:spPr>
        <p:txBody>
          <a:bodyPr/>
          <a:lstStyle/>
          <a:p>
            <a:pPr algn="ctr"/>
            <a:r>
              <a:rPr lang="en-US" dirty="0"/>
              <a:t>ERCOT Retail Portfolio Refresh</a:t>
            </a:r>
          </a:p>
        </p:txBody>
      </p:sp>
    </p:spTree>
    <p:extLst>
      <p:ext uri="{BB962C8B-B14F-4D97-AF65-F5344CB8AC3E}">
        <p14:creationId xmlns:p14="http://schemas.microsoft.com/office/powerpoint/2010/main" val="21121447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Retail Portfolio </a:t>
            </a:r>
            <a:r>
              <a:rPr lang="en-US" sz="2400" dirty="0" smtClean="0"/>
              <a:t>Refresh: Overview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1752600"/>
          </a:xfrm>
        </p:spPr>
        <p:txBody>
          <a:bodyPr/>
          <a:lstStyle/>
          <a:p>
            <a:r>
              <a:rPr lang="en-US" sz="1800" dirty="0"/>
              <a:t>ERCOT established a</a:t>
            </a:r>
            <a:r>
              <a:rPr lang="en-US" sz="1800" dirty="0" smtClean="0"/>
              <a:t> </a:t>
            </a:r>
            <a:r>
              <a:rPr lang="en-US" sz="1800" dirty="0"/>
              <a:t>Retail Portfolio Refresh Program to provide planning, coordination, and governance </a:t>
            </a:r>
            <a:r>
              <a:rPr lang="en-US" sz="1800" dirty="0" smtClean="0"/>
              <a:t>across </a:t>
            </a:r>
            <a:r>
              <a:rPr lang="en-US" sz="1800" dirty="0"/>
              <a:t>upgrade </a:t>
            </a:r>
            <a:r>
              <a:rPr lang="en-US" sz="1800" dirty="0" smtClean="0"/>
              <a:t>projects.</a:t>
            </a:r>
          </a:p>
          <a:p>
            <a:r>
              <a:rPr lang="en-US" sz="1800" dirty="0" smtClean="0"/>
              <a:t>ERCOT will return to RMS, periodically, with more information related to:</a:t>
            </a:r>
          </a:p>
          <a:p>
            <a:pPr lvl="1"/>
            <a:r>
              <a:rPr lang="en-US" sz="1400" dirty="0" smtClean="0"/>
              <a:t>Sequencing of efforts</a:t>
            </a:r>
          </a:p>
          <a:p>
            <a:pPr lvl="1"/>
            <a:r>
              <a:rPr lang="en-US" sz="1400" dirty="0" smtClean="0"/>
              <a:t>Communication strategy</a:t>
            </a:r>
          </a:p>
          <a:p>
            <a:pPr lvl="1"/>
            <a:r>
              <a:rPr lang="en-US" sz="1400" dirty="0" smtClean="0"/>
              <a:t>High level timeline</a:t>
            </a:r>
          </a:p>
          <a:p>
            <a:pPr marL="0" indent="0">
              <a:buNone/>
            </a:pPr>
            <a:endParaRPr lang="en-US" sz="1600" dirty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None/>
            </a:pPr>
            <a:endParaRPr lang="en-US" sz="2000" dirty="0"/>
          </a:p>
        </p:txBody>
      </p:sp>
      <p:sp>
        <p:nvSpPr>
          <p:cNvPr id="4" name="TextBox 3"/>
          <p:cNvSpPr txBox="1"/>
          <p:nvPr/>
        </p:nvSpPr>
        <p:spPr>
          <a:xfrm>
            <a:off x="457200" y="2971800"/>
            <a:ext cx="3962400" cy="166199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u="sng" dirty="0" smtClean="0"/>
              <a:t>Systems</a:t>
            </a:r>
            <a:r>
              <a:rPr lang="en-US" dirty="0" smtClean="0"/>
              <a:t>:</a:t>
            </a:r>
          </a:p>
          <a:p>
            <a:r>
              <a:rPr lang="en-US" sz="1200" dirty="0" smtClean="0"/>
              <a:t>PR173-02 </a:t>
            </a:r>
            <a:r>
              <a:rPr lang="en-US" sz="1200" dirty="0" err="1" smtClean="0"/>
              <a:t>FlighTrak</a:t>
            </a:r>
            <a:r>
              <a:rPr lang="en-US" sz="1200" dirty="0" smtClean="0"/>
              <a:t> </a:t>
            </a:r>
            <a:r>
              <a:rPr lang="en-US" sz="1200" dirty="0"/>
              <a:t>(in </a:t>
            </a:r>
            <a:r>
              <a:rPr lang="en-US" sz="1200" dirty="0" smtClean="0"/>
              <a:t>progress)</a:t>
            </a:r>
          </a:p>
          <a:p>
            <a:r>
              <a:rPr lang="en-US" sz="1200" dirty="0" smtClean="0"/>
              <a:t>PR288-01 DTR </a:t>
            </a:r>
            <a:r>
              <a:rPr lang="en-US" sz="1200" dirty="0"/>
              <a:t>Tech Refresh (in </a:t>
            </a:r>
            <a:r>
              <a:rPr lang="en-US" sz="1200" dirty="0" smtClean="0"/>
              <a:t>planning)</a:t>
            </a:r>
          </a:p>
          <a:p>
            <a:r>
              <a:rPr lang="en-US" sz="1200" dirty="0" smtClean="0"/>
              <a:t>PR288-01 EDI </a:t>
            </a:r>
            <a:r>
              <a:rPr lang="en-US" sz="1200" dirty="0"/>
              <a:t>Mapping and Translator Replacement (in </a:t>
            </a:r>
            <a:r>
              <a:rPr lang="en-US" sz="1200" dirty="0" smtClean="0"/>
              <a:t>planning)</a:t>
            </a:r>
          </a:p>
          <a:p>
            <a:r>
              <a:rPr lang="en-US" sz="1200" dirty="0" err="1" smtClean="0"/>
              <a:t>PRxxx</a:t>
            </a:r>
            <a:r>
              <a:rPr lang="en-US" sz="1200" dirty="0" smtClean="0"/>
              <a:t>-xx </a:t>
            </a:r>
            <a:r>
              <a:rPr lang="en-US" sz="1200" dirty="0" smtClean="0"/>
              <a:t>NAESB </a:t>
            </a:r>
            <a:r>
              <a:rPr lang="en-US" sz="1200" dirty="0"/>
              <a:t>(not </a:t>
            </a:r>
            <a:r>
              <a:rPr lang="en-US" sz="1200" dirty="0" smtClean="0"/>
              <a:t>started)</a:t>
            </a:r>
          </a:p>
          <a:p>
            <a:r>
              <a:rPr lang="en-US" sz="1200" dirty="0" err="1" smtClean="0"/>
              <a:t>PRxxx</a:t>
            </a:r>
            <a:r>
              <a:rPr lang="en-US" sz="1200" dirty="0" smtClean="0"/>
              <a:t>-xx ERCOT’s </a:t>
            </a:r>
            <a:r>
              <a:rPr lang="en-US" sz="1200" dirty="0"/>
              <a:t>Registration System (not </a:t>
            </a:r>
            <a:r>
              <a:rPr lang="en-US" sz="1200" dirty="0" smtClean="0"/>
              <a:t>started)</a:t>
            </a:r>
          </a:p>
          <a:p>
            <a:r>
              <a:rPr lang="en-US" sz="1200" dirty="0" err="1" smtClean="0"/>
              <a:t>PRxxx</a:t>
            </a:r>
            <a:r>
              <a:rPr lang="en-US" sz="1200" dirty="0" smtClean="0"/>
              <a:t>-xx </a:t>
            </a:r>
            <a:r>
              <a:rPr lang="en-US" sz="1200" dirty="0" err="1" smtClean="0"/>
              <a:t>MarkeTrak</a:t>
            </a:r>
            <a:r>
              <a:rPr lang="en-US" sz="1200" dirty="0" smtClean="0"/>
              <a:t> </a:t>
            </a:r>
            <a:r>
              <a:rPr lang="en-US" sz="1200" dirty="0"/>
              <a:t>Oracle Upgrade (not started</a:t>
            </a:r>
            <a:r>
              <a:rPr lang="en-US" sz="1200" dirty="0" smtClean="0"/>
              <a:t>)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4572000" y="2971800"/>
            <a:ext cx="4267200" cy="14773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u="sng" dirty="0" smtClean="0"/>
              <a:t>Objectives</a:t>
            </a:r>
            <a:r>
              <a:rPr lang="en-US" dirty="0" smtClean="0"/>
              <a:t>:</a:t>
            </a:r>
          </a:p>
          <a:p>
            <a:r>
              <a:rPr lang="en-US" sz="1200" dirty="0" smtClean="0"/>
              <a:t>Upgrade </a:t>
            </a:r>
            <a:r>
              <a:rPr lang="en-US" sz="1200" dirty="0"/>
              <a:t>technology to </a:t>
            </a:r>
            <a:r>
              <a:rPr lang="en-US" sz="1200" b="1" dirty="0"/>
              <a:t>CURRENT</a:t>
            </a:r>
            <a:r>
              <a:rPr lang="en-US" sz="1200" dirty="0"/>
              <a:t> support </a:t>
            </a:r>
            <a:r>
              <a:rPr lang="en-US" sz="1200" dirty="0" smtClean="0"/>
              <a:t>levels</a:t>
            </a:r>
          </a:p>
          <a:p>
            <a:r>
              <a:rPr lang="en-US" sz="1200" dirty="0" smtClean="0"/>
              <a:t>Provide </a:t>
            </a:r>
            <a:r>
              <a:rPr lang="en-US" sz="1200" dirty="0"/>
              <a:t>improved </a:t>
            </a:r>
            <a:r>
              <a:rPr lang="en-US" sz="1200" b="1" dirty="0"/>
              <a:t>MONITORING</a:t>
            </a:r>
            <a:r>
              <a:rPr lang="en-US" sz="1200" dirty="0"/>
              <a:t> and </a:t>
            </a:r>
            <a:r>
              <a:rPr lang="en-US" sz="1200" b="1" dirty="0" smtClean="0"/>
              <a:t>ALERTS</a:t>
            </a:r>
          </a:p>
          <a:p>
            <a:r>
              <a:rPr lang="en-US" sz="1200" dirty="0" smtClean="0"/>
              <a:t>Improve </a:t>
            </a:r>
            <a:r>
              <a:rPr lang="en-US" sz="1200" b="1" dirty="0"/>
              <a:t>UPTIME</a:t>
            </a:r>
            <a:r>
              <a:rPr lang="en-US" sz="1200" dirty="0"/>
              <a:t> by reducing Mean Time to Repair (</a:t>
            </a:r>
            <a:r>
              <a:rPr lang="en-US" sz="1200" dirty="0" smtClean="0"/>
              <a:t>MTTR)</a:t>
            </a:r>
          </a:p>
          <a:p>
            <a:r>
              <a:rPr lang="en-US" sz="1200" dirty="0" smtClean="0"/>
              <a:t>Ensure </a:t>
            </a:r>
            <a:r>
              <a:rPr lang="en-US" sz="1200" b="1" dirty="0"/>
              <a:t>RELIABILITY </a:t>
            </a:r>
            <a:r>
              <a:rPr lang="en-US" sz="1200" dirty="0"/>
              <a:t>and support future </a:t>
            </a:r>
            <a:r>
              <a:rPr lang="en-US" sz="1200" b="1" dirty="0" smtClean="0"/>
              <a:t>GROWTH</a:t>
            </a:r>
          </a:p>
          <a:p>
            <a:r>
              <a:rPr lang="en-US" sz="1200" dirty="0" smtClean="0"/>
              <a:t>Reduce </a:t>
            </a:r>
            <a:r>
              <a:rPr lang="en-US" sz="1200" dirty="0"/>
              <a:t>operating and maintenance </a:t>
            </a:r>
            <a:r>
              <a:rPr lang="en-US" sz="1200" b="1" dirty="0" smtClean="0"/>
              <a:t>COST</a:t>
            </a:r>
          </a:p>
          <a:p>
            <a:r>
              <a:rPr lang="en-US" sz="1200" dirty="0" smtClean="0"/>
              <a:t>Mitigate </a:t>
            </a:r>
            <a:r>
              <a:rPr lang="en-US" sz="1200" b="1" dirty="0"/>
              <a:t>SECURITY</a:t>
            </a:r>
            <a:r>
              <a:rPr lang="en-US" sz="1200" dirty="0"/>
              <a:t> </a:t>
            </a:r>
            <a:r>
              <a:rPr lang="en-US" sz="1200" dirty="0" smtClean="0"/>
              <a:t>risks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9224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Retail Portfolio Refresh: </a:t>
            </a:r>
            <a:r>
              <a:rPr lang="en-US" sz="2400" dirty="0" smtClean="0"/>
              <a:t>Anticipated </a:t>
            </a:r>
            <a:r>
              <a:rPr lang="en-US" sz="2400" dirty="0"/>
              <a:t>2019 Impacts to the Retail Market</a:t>
            </a:r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r>
              <a:rPr lang="en-US" sz="2000" dirty="0" smtClean="0"/>
              <a:t>At this time, </a:t>
            </a:r>
            <a:r>
              <a:rPr lang="en-US" sz="2000" dirty="0" err="1" smtClean="0"/>
              <a:t>FlighTrak</a:t>
            </a:r>
            <a:r>
              <a:rPr lang="en-US" sz="2000" dirty="0" smtClean="0"/>
              <a:t> is expected to be the only retail system that will impact the retail market in 2019.</a:t>
            </a:r>
          </a:p>
          <a:p>
            <a:pPr lvl="1"/>
            <a:r>
              <a:rPr lang="en-US" sz="1600" dirty="0" smtClean="0"/>
              <a:t>“Shadow” Flight, </a:t>
            </a:r>
            <a:r>
              <a:rPr lang="en-US" sz="1600" dirty="0" smtClean="0"/>
              <a:t>Feb 2019</a:t>
            </a:r>
            <a:endParaRPr lang="en-US" sz="1600" dirty="0" smtClean="0"/>
          </a:p>
          <a:p>
            <a:pPr lvl="1"/>
            <a:r>
              <a:rPr lang="en-US" sz="1600" dirty="0" smtClean="0"/>
              <a:t>Initial Flight, 0619</a:t>
            </a:r>
          </a:p>
          <a:p>
            <a:r>
              <a:rPr lang="en-US" sz="2000" dirty="0" smtClean="0"/>
              <a:t>No other system upgrade projects are anticipated to impact the market during 2019.</a:t>
            </a:r>
          </a:p>
          <a:p>
            <a:pPr marL="0" indent="0">
              <a:buNone/>
            </a:pPr>
            <a:endParaRPr lang="en-US" sz="1600" dirty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3679807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Questions/Discussion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9335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4194FA55AD69F43A15E5B254CCD8091" ma:contentTypeVersion="0" ma:contentTypeDescription="Create a new document." ma:contentTypeScope="" ma:versionID="95315520010c2ceaf02981cbd784da1e">
  <xsd:schema xmlns:xsd="http://www.w3.org/2001/XMLSchema" xmlns:xs="http://www.w3.org/2001/XMLSchema" xmlns:p="http://schemas.microsoft.com/office/2006/metadata/properties" xmlns:ns2="db64cb27-6b28-4b9c-8349-fb9d75ca0197" targetNamespace="http://schemas.microsoft.com/office/2006/metadata/properties" ma:root="true" ma:fieldsID="b2f8406de87a5eaf44622ee0612966ff" ns2:_="">
    <xsd:import namespace="db64cb27-6b28-4b9c-8349-fb9d75ca0197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b64cb27-6b28-4b9c-8349-fb9d75ca0197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format="Dropdown" ma:internalName="Information_x0020_Classification" ma:readOnly="false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db64cb27-6b28-4b9c-8349-fb9d75ca0197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54F0A331-CD43-4383-AA1D-4BF71E1A8B9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db64cb27-6b28-4b9c-8349-fb9d75ca019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B248F63C-08AC-4CDD-B36F-0851B11853CB}">
  <ds:schemaRefs>
    <ds:schemaRef ds:uri="db64cb27-6b28-4b9c-8349-fb9d75ca0197"/>
    <ds:schemaRef ds:uri="http://schemas.microsoft.com/office/infopath/2007/PartnerControls"/>
    <ds:schemaRef ds:uri="http://purl.org/dc/terms/"/>
    <ds:schemaRef ds:uri="http://schemas.microsoft.com/office/2006/metadata/properties"/>
    <ds:schemaRef ds:uri="http://schemas.microsoft.com/office/2006/documentManagement/types"/>
    <ds:schemaRef ds:uri="http://purl.org/dc/elements/1.1/"/>
    <ds:schemaRef ds:uri="http://schemas.openxmlformats.org/package/2006/metadata/core-propertie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34895</TotalTime>
  <Words>223</Words>
  <Application>Microsoft Office PowerPoint</Application>
  <PresentationFormat>On-screen Show (4:3)</PresentationFormat>
  <Paragraphs>41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1_Custom Design</vt:lpstr>
      <vt:lpstr>Office Theme</vt:lpstr>
      <vt:lpstr>PowerPoint Presentation</vt:lpstr>
      <vt:lpstr>Agenda</vt:lpstr>
      <vt:lpstr>ERCOT Retail Portfolio Refresh</vt:lpstr>
      <vt:lpstr>Retail Portfolio Refresh: Overview</vt:lpstr>
      <vt:lpstr>Retail Portfolio Refresh: Anticipated 2019 Impacts to the Retail Market</vt:lpstr>
      <vt:lpstr>Questions/Discussion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Shimp, Tedd</cp:lastModifiedBy>
  <cp:revision>526</cp:revision>
  <cp:lastPrinted>2018-08-13T20:38:35Z</cp:lastPrinted>
  <dcterms:created xsi:type="dcterms:W3CDTF">2016-01-21T15:20:31Z</dcterms:created>
  <dcterms:modified xsi:type="dcterms:W3CDTF">2019-03-04T23:07:14Z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0x01010044194FA55AD69F43A15E5B254CCD8091</vt:lpwstr>
  </property>
</Properties>
</file>