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9" r:id="rId7"/>
    <p:sldId id="289" r:id="rId8"/>
    <p:sldId id="278" r:id="rId9"/>
    <p:sldId id="288" r:id="rId10"/>
    <p:sldId id="268" r:id="rId11"/>
    <p:sldId id="287" r:id="rId12"/>
    <p:sldId id="269" r:id="rId13"/>
    <p:sldId id="284" r:id="rId14"/>
    <p:sldId id="285" r:id="rId15"/>
    <p:sldId id="28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80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ul\AppData\Local\Microsoft\Windows\INetCache\Content.Outlook\DSNX0VCL\Overdue_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2019'!$C$1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'Overdue 2019'!$A$2:$B$13</c:f>
              <c:multiLvlStrCache>
                <c:ptCount val="12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  <c:pt idx="8">
                    <c:v>6-hour</c:v>
                  </c:pt>
                  <c:pt idx="9">
                    <c:v>12-hour</c:v>
                  </c:pt>
                  <c:pt idx="10">
                    <c:v>5-day</c:v>
                  </c:pt>
                  <c:pt idx="11">
                    <c:v>Total</c:v>
                  </c:pt>
                </c:lvl>
                <c:lvl>
                  <c:pt idx="0">
                    <c:v>January</c:v>
                  </c:pt>
                  <c:pt idx="4">
                    <c:v>February</c:v>
                  </c:pt>
                  <c:pt idx="8">
                    <c:v>2018 Monthly Average</c:v>
                  </c:pt>
                </c:lvl>
              </c:multiLvlStrCache>
            </c:multiLvlStrRef>
          </c:cat>
          <c:val>
            <c:numRef>
              <c:f>'Overdue 2019'!$C$2:$C$13</c:f>
              <c:numCache>
                <c:formatCode>General</c:formatCode>
                <c:ptCount val="12"/>
                <c:pt idx="0">
                  <c:v>44</c:v>
                </c:pt>
                <c:pt idx="1">
                  <c:v>149</c:v>
                </c:pt>
                <c:pt idx="2">
                  <c:v>93</c:v>
                </c:pt>
                <c:pt idx="3">
                  <c:v>286</c:v>
                </c:pt>
                <c:pt idx="4">
                  <c:v>40</c:v>
                </c:pt>
                <c:pt idx="5">
                  <c:v>86</c:v>
                </c:pt>
                <c:pt idx="6">
                  <c:v>42</c:v>
                </c:pt>
                <c:pt idx="7">
                  <c:v>168</c:v>
                </c:pt>
                <c:pt idx="8">
                  <c:v>77</c:v>
                </c:pt>
                <c:pt idx="9">
                  <c:v>140</c:v>
                </c:pt>
                <c:pt idx="10">
                  <c:v>130</c:v>
                </c:pt>
                <c:pt idx="11">
                  <c:v>346</c:v>
                </c:pt>
              </c:numCache>
            </c:numRef>
          </c:val>
        </c:ser>
        <c:ser>
          <c:idx val="1"/>
          <c:order val="1"/>
          <c:tx>
            <c:strRef>
              <c:f>'Overdue 2019'!$D$1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'Overdue 2019'!$A$2:$B$13</c:f>
              <c:multiLvlStrCache>
                <c:ptCount val="12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  <c:pt idx="8">
                    <c:v>6-hour</c:v>
                  </c:pt>
                  <c:pt idx="9">
                    <c:v>12-hour</c:v>
                  </c:pt>
                  <c:pt idx="10">
                    <c:v>5-day</c:v>
                  </c:pt>
                  <c:pt idx="11">
                    <c:v>Total</c:v>
                  </c:pt>
                </c:lvl>
                <c:lvl>
                  <c:pt idx="0">
                    <c:v>January</c:v>
                  </c:pt>
                  <c:pt idx="4">
                    <c:v>February</c:v>
                  </c:pt>
                  <c:pt idx="8">
                    <c:v>2018 Monthly Average</c:v>
                  </c:pt>
                </c:lvl>
              </c:multiLvlStrCache>
            </c:multiLvlStrRef>
          </c:cat>
          <c:val>
            <c:numRef>
              <c:f>'Overdue 2019'!$D$2:$D$13</c:f>
              <c:numCache>
                <c:formatCode>General</c:formatCode>
                <c:ptCount val="12"/>
                <c:pt idx="0">
                  <c:v>37</c:v>
                </c:pt>
                <c:pt idx="1">
                  <c:v>76</c:v>
                </c:pt>
                <c:pt idx="2">
                  <c:v>16</c:v>
                </c:pt>
                <c:pt idx="3">
                  <c:v>129</c:v>
                </c:pt>
                <c:pt idx="4">
                  <c:v>27</c:v>
                </c:pt>
                <c:pt idx="5">
                  <c:v>15</c:v>
                </c:pt>
                <c:pt idx="6">
                  <c:v>5</c:v>
                </c:pt>
                <c:pt idx="7">
                  <c:v>47</c:v>
                </c:pt>
                <c:pt idx="8">
                  <c:v>57</c:v>
                </c:pt>
                <c:pt idx="9">
                  <c:v>46</c:v>
                </c:pt>
                <c:pt idx="10">
                  <c:v>9</c:v>
                </c:pt>
                <c:pt idx="11">
                  <c:v>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905400"/>
        <c:axId val="461128560"/>
      </c:barChart>
      <c:catAx>
        <c:axId val="35190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128560"/>
        <c:crosses val="autoZero"/>
        <c:auto val="1"/>
        <c:lblAlgn val="ctr"/>
        <c:lblOffset val="100"/>
        <c:noMultiLvlLbl val="0"/>
      </c:catAx>
      <c:valAx>
        <c:axId val="461128560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905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5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March 13, 2019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17666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60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27084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</a:t>
                      </a:r>
                      <a:r>
                        <a:rPr lang="en-US" sz="900" b="1" i="0" u="sng" strike="noStrike" dirty="0" smtClean="0">
                          <a:effectLst/>
                        </a:rPr>
                        <a:t>a 45 day </a:t>
                      </a:r>
                      <a:r>
                        <a:rPr lang="en-US" sz="900" b="1" i="0" u="sng" strike="noStrike" dirty="0">
                          <a:effectLst/>
                        </a:rPr>
                        <a:t>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</a:t>
                      </a:r>
                      <a:r>
                        <a:rPr lang="en-US" sz="900" b="1" u="none" strike="noStrike" dirty="0" smtClean="0">
                          <a:effectLst/>
                        </a:rPr>
                        <a:t>45 </a:t>
                      </a:r>
                      <a:r>
                        <a:rPr lang="en-US" sz="900" b="1" u="none" strike="noStrike" dirty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August through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November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2018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61804"/>
              </p:ext>
            </p:extLst>
          </p:nvPr>
        </p:nvGraphicFramePr>
        <p:xfrm>
          <a:off x="381000" y="762000"/>
          <a:ext cx="832104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68888"/>
                <a:gridCol w="1463038"/>
                <a:gridCol w="1463038"/>
                <a:gridCol w="1463038"/>
                <a:gridCol w="1463038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November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21985"/>
              </p:ext>
            </p:extLst>
          </p:nvPr>
        </p:nvGraphicFramePr>
        <p:xfrm>
          <a:off x="381000" y="1901091"/>
          <a:ext cx="8321040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990600"/>
                <a:gridCol w="868680"/>
                <a:gridCol w="1463040"/>
                <a:gridCol w="1463040"/>
                <a:gridCol w="1463040"/>
                <a:gridCol w="1463040"/>
              </a:tblGrid>
              <a:tr h="35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Meters on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Meters on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TCP/IP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August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September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October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November*</a:t>
                      </a:r>
                    </a:p>
                  </a:txBody>
                  <a:tcPr marL="6504" marR="6504" marT="6504" marB="0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1.03%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1.72%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2.41%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3.09%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5.84%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8.59%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36.77%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39.52%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December 2018 through February 2019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310301"/>
              </p:ext>
            </p:extLst>
          </p:nvPr>
        </p:nvGraphicFramePr>
        <p:xfrm>
          <a:off x="381000" y="762000"/>
          <a:ext cx="6858000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68880"/>
                <a:gridCol w="1463040"/>
                <a:gridCol w="1463040"/>
                <a:gridCol w="1463040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December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222465"/>
              </p:ext>
            </p:extLst>
          </p:nvPr>
        </p:nvGraphicFramePr>
        <p:xfrm>
          <a:off x="381000" y="1901091"/>
          <a:ext cx="6858000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990600"/>
                <a:gridCol w="868680"/>
                <a:gridCol w="1463040"/>
                <a:gridCol w="1463040"/>
                <a:gridCol w="1463040"/>
              </a:tblGrid>
              <a:tr h="35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OF METERS ON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</a:t>
                      </a:r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METERS ON TCP/IP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December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January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4.17%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10.71%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12.50%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19.05%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39.88%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2018 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933450" cy="239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89728"/>
              </p:ext>
            </p:extLst>
          </p:nvPr>
        </p:nvGraphicFramePr>
        <p:xfrm>
          <a:off x="381000" y="762000"/>
          <a:ext cx="3657601" cy="557712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18.66%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19.58%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5.84%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15.42%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20.51%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16.44%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6.58%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2.55%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9.11%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18.03%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3.06%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11.11%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52.50%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21.55%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6.56%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19.42%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78.79%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20.62%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6.45%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33.78%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30296"/>
              </p:ext>
            </p:extLst>
          </p:nvPr>
        </p:nvGraphicFramePr>
        <p:xfrm>
          <a:off x="5137045" y="762000"/>
          <a:ext cx="3657600" cy="48101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7"/>
              </a:tblGrid>
              <a:tr h="190195">
                <a:tc gridSpan="2">
                  <a:txBody>
                    <a:bodyPr/>
                    <a:lstStyle/>
                    <a:p>
                      <a:pPr algn="ctr" rtl="0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August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22.22%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16.51%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1.59%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11.60%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September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71.15%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31.33%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29.58%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October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77.22%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42.21%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7.69%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39.76%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November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68.81%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27.47%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17.58%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39.86%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68.57%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34.83%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4.86%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23.13%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2018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74.84%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32.80%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6.62%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32.23%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2019 Year to Date 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933450" cy="2392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05485"/>
              </p:ext>
            </p:extLst>
          </p:nvPr>
        </p:nvGraphicFramePr>
        <p:xfrm>
          <a:off x="381000" y="762000"/>
          <a:ext cx="3657601" cy="249864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Overdue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January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51.01%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17.20%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45.10%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February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67.50%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17.44%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11.90%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2019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76.19%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38.72%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15.56%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38.77%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99004"/>
              </p:ext>
            </p:extLst>
          </p:nvPr>
        </p:nvGraphicFramePr>
        <p:xfrm>
          <a:off x="5055964" y="762000"/>
          <a:ext cx="3657601" cy="7696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2018 Monthly</a:t>
                      </a:r>
                      <a:r>
                        <a:rPr lang="en-US" sz="12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 Average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74.03%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32.86%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6.92%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32.37%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453892"/>
              </p:ext>
            </p:extLst>
          </p:nvPr>
        </p:nvGraphicFramePr>
        <p:xfrm>
          <a:off x="381000" y="3352801"/>
          <a:ext cx="8458201" cy="286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9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2018 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62171"/>
              </p:ext>
            </p:extLst>
          </p:nvPr>
        </p:nvGraphicFramePr>
        <p:xfrm>
          <a:off x="381000" y="762000"/>
          <a:ext cx="8458209" cy="55280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7482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  <a:gridCol w="394169"/>
              </a:tblGrid>
              <a:tr h="381000"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(Does not include exemptions for delayed cutovers)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2/25/2019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32643"/>
              </p:ext>
            </p:extLst>
          </p:nvPr>
        </p:nvGraphicFramePr>
        <p:xfrm>
          <a:off x="381000" y="762000"/>
          <a:ext cx="4419598" cy="5322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64166"/>
                <a:gridCol w="592572"/>
                <a:gridCol w="592572"/>
                <a:gridCol w="592572"/>
                <a:gridCol w="592572"/>
                <a:gridCol w="592572"/>
                <a:gridCol w="592572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24-36*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29778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54222"/>
              </p:ext>
            </p:extLst>
          </p:nvPr>
        </p:nvGraphicFramePr>
        <p:xfrm>
          <a:off x="381000" y="762000"/>
          <a:ext cx="8458198" cy="5486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/>
                <a:gridCol w="355852"/>
                <a:gridCol w="482726"/>
                <a:gridCol w="482726"/>
                <a:gridCol w="482726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  <a:gridCol w="755571"/>
              </a:tblGrid>
              <a:tr h="204092"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2015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2016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</a:rPr>
                        <a:t>2017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0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≤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in </a:t>
                      </a:r>
                      <a:r>
                        <a:rPr lang="en-US" sz="900" b="1" u="none" strike="noStrike" dirty="0" smtClean="0">
                          <a:effectLst/>
                        </a:rPr>
                        <a:t> ≤ </a:t>
                      </a:r>
                      <a:r>
                        <a:rPr lang="en-US" sz="900" b="1" u="none" strike="noStrike" dirty="0">
                          <a:effectLst/>
                        </a:rPr>
                        <a:t>14 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Received </a:t>
                      </a:r>
                      <a:r>
                        <a:rPr lang="en-US" sz="900" b="1" u="none" strike="noStrike" dirty="0" smtClean="0">
                          <a:effectLst/>
                        </a:rPr>
                        <a:t>in  </a:t>
                      </a:r>
                      <a:r>
                        <a:rPr lang="en-US" sz="900" b="1" u="none" strike="noStrike" dirty="0">
                          <a:effectLst/>
                        </a:rPr>
                        <a:t>&gt; 14 </a:t>
                      </a:r>
                      <a:r>
                        <a:rPr lang="en-US" sz="900" b="1" u="none" strike="noStrike" dirty="0" smtClean="0">
                          <a:effectLst/>
                        </a:rPr>
                        <a:t>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9.1%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33.2%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37.5%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47.4%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91.3%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3998</TotalTime>
  <Words>4253</Words>
  <Application>Microsoft Office PowerPoint</Application>
  <PresentationFormat>On-screen Show (4:3)</PresentationFormat>
  <Paragraphs>2654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August through November 2018</vt:lpstr>
      <vt:lpstr>Notices issued December 2018 through February 2019</vt:lpstr>
      <vt:lpstr>2018 Notices – Total and Overdue</vt:lpstr>
      <vt:lpstr>2019 Year to Date Notices – Total and Overdue</vt:lpstr>
      <vt:lpstr>Temporary Exemptions Received 2015 through 2018 </vt:lpstr>
      <vt:lpstr>Temporary Exemption Currently Open as of 2/25/2019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Maul, Donald</cp:lastModifiedBy>
  <cp:revision>101</cp:revision>
  <cp:lastPrinted>2016-01-21T20:53:15Z</cp:lastPrinted>
  <dcterms:created xsi:type="dcterms:W3CDTF">2016-01-21T15:20:31Z</dcterms:created>
  <dcterms:modified xsi:type="dcterms:W3CDTF">2019-03-05T21:56:12Z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