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1"/>
  </p:notesMasterIdLst>
  <p:handoutMasterIdLst>
    <p:handoutMasterId r:id="rId12"/>
  </p:handoutMasterIdLst>
  <p:sldIdLst>
    <p:sldId id="260" r:id="rId6"/>
    <p:sldId id="281" r:id="rId7"/>
    <p:sldId id="279" r:id="rId8"/>
    <p:sldId id="280" r:id="rId9"/>
    <p:sldId id="282"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30" d="100"/>
          <a:sy n="130" d="100"/>
        </p:scale>
        <p:origin x="798" y="13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2/28/2019</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2/28/2019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781547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3003976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616299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2226153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2400657"/>
          </a:xfrm>
          <a:prstGeom prst="rect">
            <a:avLst/>
          </a:prstGeom>
          <a:noFill/>
        </p:spPr>
        <p:txBody>
          <a:bodyPr wrap="square" rtlCol="0">
            <a:spAutoFit/>
          </a:bodyPr>
          <a:lstStyle/>
          <a:p>
            <a:r>
              <a:rPr lang="en-US" sz="2000" b="1" dirty="0" smtClean="0">
                <a:solidFill>
                  <a:schemeClr val="tx2"/>
                </a:solidFill>
                <a:latin typeface="TradeGothic LT" panose="020B0506030503020504" pitchFamily="34" charset="0"/>
                <a:ea typeface="TradeGothic LT" panose="020B0506030503020504" pitchFamily="34" charset="0"/>
              </a:rPr>
              <a:t>Follow up on review of draft changes to Meter Test Report and Site Certification, removal of signature requirement</a:t>
            </a:r>
            <a:endParaRPr lang="en-US" sz="2000" b="1" dirty="0">
              <a:solidFill>
                <a:schemeClr val="tx2"/>
              </a:solidFill>
              <a:latin typeface="TradeGothic LT" panose="020B0506030503020504" pitchFamily="34" charset="0"/>
              <a:ea typeface="TradeGothic LT" panose="020B0506030503020504" pitchFamily="34" charset="0"/>
            </a:endParaRPr>
          </a:p>
          <a:p>
            <a:endParaRPr lang="en-US" dirty="0" smtClean="0">
              <a:solidFill>
                <a:schemeClr val="tx2"/>
              </a:solidFill>
            </a:endParaRPr>
          </a:p>
          <a:p>
            <a:endParaRPr lang="en-US" dirty="0" smtClean="0">
              <a:solidFill>
                <a:schemeClr val="tx2"/>
              </a:solidFill>
            </a:endParaRPr>
          </a:p>
          <a:p>
            <a:endParaRPr lang="en-US" dirty="0">
              <a:solidFill>
                <a:schemeClr val="tx2"/>
              </a:solidFill>
            </a:endParaRPr>
          </a:p>
          <a:p>
            <a:endParaRPr lang="en-US" dirty="0">
              <a:solidFill>
                <a:schemeClr val="tx2"/>
              </a:solidFill>
            </a:endParaRPr>
          </a:p>
          <a:p>
            <a:r>
              <a:rPr lang="en-US" dirty="0" smtClean="0">
                <a:solidFill>
                  <a:schemeClr val="tx2"/>
                </a:solidFill>
                <a:latin typeface="TradeGothic LT" panose="020B0506030503020504" pitchFamily="34" charset="0"/>
                <a:ea typeface="TradeGothic LT" panose="020B0506030503020504" pitchFamily="34" charset="0"/>
              </a:rPr>
              <a:t>March 13, 2019</a:t>
            </a:r>
            <a:endParaRPr lang="en-US" dirty="0">
              <a:solidFill>
                <a:schemeClr val="tx2"/>
              </a:solidFill>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b="1" dirty="0" smtClean="0">
                <a:solidFill>
                  <a:schemeClr val="accent1"/>
                </a:solidFill>
                <a:latin typeface="TradeGothic LT" panose="020B0506030503020504" pitchFamily="34" charset="0"/>
                <a:ea typeface="TradeGothic LT" panose="020B0506030503020504" pitchFamily="34" charset="0"/>
              </a:rPr>
              <a:t>Action Item from August 29, 2019 MWG Meeting</a:t>
            </a:r>
            <a:endParaRPr lang="en-US" sz="2400"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
        <p:nvSpPr>
          <p:cNvPr id="3" name="TextBox 2"/>
          <p:cNvSpPr txBox="1"/>
          <p:nvPr/>
        </p:nvSpPr>
        <p:spPr>
          <a:xfrm>
            <a:off x="-152400" y="990600"/>
            <a:ext cx="8991599" cy="2585323"/>
          </a:xfrm>
          <a:prstGeom prst="rect">
            <a:avLst/>
          </a:prstGeom>
          <a:noFill/>
        </p:spPr>
        <p:txBody>
          <a:bodyPr wrap="square" rtlCol="0">
            <a:spAutoFit/>
          </a:bodyPr>
          <a:lstStyle/>
          <a:p>
            <a:pPr lvl="1"/>
            <a:r>
              <a:rPr lang="en-US" dirty="0" smtClean="0">
                <a:latin typeface="TradeGothic LT" panose="020B0506030503020504" pitchFamily="34" charset="0"/>
                <a:ea typeface="TradeGothic LT" panose="020B0506030503020504" pitchFamily="34" charset="0"/>
              </a:rPr>
              <a:t>Previous Action </a:t>
            </a:r>
            <a:r>
              <a:rPr lang="en-US" dirty="0">
                <a:latin typeface="TradeGothic LT" panose="020B0506030503020504" pitchFamily="34" charset="0"/>
                <a:ea typeface="TradeGothic LT" panose="020B0506030503020504" pitchFamily="34" charset="0"/>
              </a:rPr>
              <a:t>Item</a:t>
            </a:r>
            <a:r>
              <a:rPr lang="en-US" dirty="0" smtClean="0">
                <a:latin typeface="TradeGothic LT" panose="020B0506030503020504" pitchFamily="34" charset="0"/>
                <a:ea typeface="TradeGothic LT" panose="020B0506030503020504" pitchFamily="34" charset="0"/>
              </a:rPr>
              <a:t>:</a:t>
            </a:r>
          </a:p>
          <a:p>
            <a:pPr marL="742950" lvl="1" indent="-285750">
              <a:buFont typeface="Arial" panose="020B0604020202020204" pitchFamily="34" charset="0"/>
              <a:buChar char="•"/>
            </a:pPr>
            <a:endParaRPr lang="en-US" dirty="0" smtClean="0">
              <a:latin typeface="TradeGothic LT" panose="020B0506030503020504" pitchFamily="34" charset="0"/>
              <a:ea typeface="TradeGothic LT" panose="020B0506030503020504" pitchFamily="34" charset="0"/>
            </a:endParaRPr>
          </a:p>
          <a:p>
            <a:pPr marL="742950" lvl="1" indent="-285750">
              <a:buFont typeface="Arial" panose="020B0604020202020204" pitchFamily="34" charset="0"/>
              <a:buChar char="•"/>
            </a:pPr>
            <a:r>
              <a:rPr lang="en-US" dirty="0" smtClean="0">
                <a:latin typeface="TradeGothic LT" panose="020B0506030503020504" pitchFamily="34" charset="0"/>
                <a:ea typeface="TradeGothic LT" panose="020B0506030503020504" pitchFamily="34" charset="0"/>
              </a:rPr>
              <a:t>TDSPs will review the new Site Certification Form </a:t>
            </a:r>
            <a:r>
              <a:rPr lang="en-US" dirty="0" err="1" smtClean="0">
                <a:latin typeface="TradeGothic LT" panose="020B0506030503020504" pitchFamily="34" charset="0"/>
                <a:ea typeface="TradeGothic LT" panose="020B0506030503020504" pitchFamily="34" charset="0"/>
              </a:rPr>
              <a:t>Ver</a:t>
            </a:r>
            <a:r>
              <a:rPr lang="en-US" dirty="0" smtClean="0">
                <a:latin typeface="TradeGothic LT" panose="020B0506030503020504" pitchFamily="34" charset="0"/>
                <a:ea typeface="TradeGothic LT" panose="020B0506030503020504" pitchFamily="34" charset="0"/>
              </a:rPr>
              <a:t> 4.0 and Meter Test Report </a:t>
            </a:r>
            <a:r>
              <a:rPr lang="en-US" dirty="0" err="1" smtClean="0">
                <a:latin typeface="TradeGothic LT" panose="020B0506030503020504" pitchFamily="34" charset="0"/>
                <a:ea typeface="TradeGothic LT" panose="020B0506030503020504" pitchFamily="34" charset="0"/>
              </a:rPr>
              <a:t>Ver</a:t>
            </a:r>
            <a:r>
              <a:rPr lang="en-US" dirty="0" smtClean="0">
                <a:latin typeface="TradeGothic LT" panose="020B0506030503020504" pitchFamily="34" charset="0"/>
                <a:ea typeface="TradeGothic LT" panose="020B0506030503020504" pitchFamily="34" charset="0"/>
              </a:rPr>
              <a:t> 5.0 with their respective companies</a:t>
            </a:r>
          </a:p>
          <a:p>
            <a:pPr marL="742950" lvl="1" indent="-285750">
              <a:buFont typeface="Arial" panose="020B0604020202020204" pitchFamily="34" charset="0"/>
              <a:buChar char="•"/>
            </a:pPr>
            <a:endParaRPr lang="en-US" dirty="0" smtClean="0">
              <a:latin typeface="TradeGothic LT" panose="020B0506030503020504" pitchFamily="34" charset="0"/>
              <a:ea typeface="TradeGothic LT" panose="020B0506030503020504" pitchFamily="34" charset="0"/>
            </a:endParaRPr>
          </a:p>
          <a:p>
            <a:pPr marL="742950" lvl="1" indent="-285750">
              <a:buFont typeface="Arial" panose="020B0604020202020204" pitchFamily="34" charset="0"/>
              <a:buChar char="•"/>
            </a:pPr>
            <a:r>
              <a:rPr lang="en-US" dirty="0" smtClean="0">
                <a:latin typeface="TradeGothic LT" panose="020B0506030503020504" pitchFamily="34" charset="0"/>
                <a:ea typeface="TradeGothic LT" panose="020B0506030503020504" pitchFamily="34" charset="0"/>
              </a:rPr>
              <a:t>Next MWG meeting will review the forms before making a decision to accept or reject</a:t>
            </a:r>
          </a:p>
          <a:p>
            <a:pPr marL="1200150" lvl="2" indent="-285750">
              <a:buFont typeface="Arial" panose="020B0604020202020204" pitchFamily="34" charset="0"/>
              <a:buChar char="•"/>
            </a:pPr>
            <a:r>
              <a:rPr lang="en-US" dirty="0" smtClean="0">
                <a:latin typeface="TradeGothic LT" panose="020B0506030503020504" pitchFamily="34" charset="0"/>
                <a:ea typeface="TradeGothic LT" panose="020B0506030503020504" pitchFamily="34" charset="0"/>
              </a:rPr>
              <a:t>No negative feedback has been received prior to the 3/13/2019 meeting</a:t>
            </a:r>
          </a:p>
          <a:p>
            <a:pPr marL="1200150" lvl="2" indent="-285750">
              <a:buFont typeface="Arial" panose="020B0604020202020204" pitchFamily="34" charset="0"/>
              <a:buChar char="•"/>
            </a:pPr>
            <a:endParaRPr lang="en-US"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5972540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b="1" dirty="0" smtClean="0">
                <a:solidFill>
                  <a:schemeClr val="accent1"/>
                </a:solidFill>
                <a:latin typeface="TradeGothic LT" panose="020B0506030503020504" pitchFamily="34" charset="0"/>
                <a:ea typeface="TradeGothic LT" panose="020B0506030503020504" pitchFamily="34" charset="0"/>
              </a:rPr>
              <a:t>Site Certification</a:t>
            </a:r>
            <a:endParaRPr lang="en-US" sz="2400"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921724851"/>
              </p:ext>
            </p:extLst>
          </p:nvPr>
        </p:nvGraphicFramePr>
        <p:xfrm>
          <a:off x="5422900" y="838200"/>
          <a:ext cx="3111500" cy="2702560"/>
        </p:xfrm>
        <a:graphic>
          <a:graphicData uri="http://schemas.openxmlformats.org/drawingml/2006/table">
            <a:tbl>
              <a:tblPr>
                <a:tableStyleId>{5C22544A-7EE6-4342-B048-85BDC9FD1C3A}</a:tableStyleId>
              </a:tblPr>
              <a:tblGrid>
                <a:gridCol w="889000"/>
                <a:gridCol w="2222500"/>
              </a:tblGrid>
              <a:tr h="335915">
                <a:tc gridSpan="2">
                  <a:txBody>
                    <a:bodyPr/>
                    <a:lstStyle/>
                    <a:p>
                      <a:pPr algn="ctr" fontAlgn="ctr"/>
                      <a:r>
                        <a:rPr lang="en-US" sz="1100" b="1" u="none" strike="noStrike" dirty="0">
                          <a:effectLst/>
                        </a:rPr>
                        <a:t>TDSP EPS METER INSPECTOR INFORMATION</a:t>
                      </a:r>
                      <a:endParaRPr lang="en-US" sz="1100" b="1"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r>
              <a:tr h="335915">
                <a:tc>
                  <a:txBody>
                    <a:bodyPr/>
                    <a:lstStyle/>
                    <a:p>
                      <a:pPr algn="ctr" fontAlgn="ctr"/>
                      <a:r>
                        <a:rPr lang="en-US" sz="1000" u="none" strike="noStrike" dirty="0">
                          <a:effectLst/>
                        </a:rPr>
                        <a:t>NAME</a:t>
                      </a:r>
                      <a:endParaRPr lang="en-US" sz="10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000" u="none" strike="noStrike" dirty="0">
                          <a:effectLst/>
                        </a:rPr>
                        <a:t> </a:t>
                      </a:r>
                      <a:endParaRPr lang="en-US" sz="10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5915">
                <a:tc>
                  <a:txBody>
                    <a:bodyPr/>
                    <a:lstStyle/>
                    <a:p>
                      <a:pPr algn="ctr" fontAlgn="ctr"/>
                      <a:r>
                        <a:rPr lang="en-US" sz="800" u="none" strike="noStrike" dirty="0">
                          <a:effectLst/>
                        </a:rPr>
                        <a:t>DATE OF SITE CERTIFICATION</a:t>
                      </a:r>
                      <a:endParaRPr lang="en-US" sz="8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000" u="none" strike="noStrike" dirty="0">
                          <a:effectLst/>
                        </a:rPr>
                        <a:t> </a:t>
                      </a:r>
                      <a:endParaRPr lang="en-US" sz="10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gridSpan="2">
                  <a:txBody>
                    <a:bodyPr/>
                    <a:lstStyle/>
                    <a:p>
                      <a:pPr algn="ctr" fontAlgn="ctr"/>
                      <a:r>
                        <a:rPr lang="en-US" sz="1100" u="none" strike="noStrike" dirty="0">
                          <a:effectLst/>
                        </a:rPr>
                        <a:t>By submitting this form, you certify that this EPS Metering Facility meets the standards and requirements for EPS Metering Facilities as documented in the ERCOT Protocols, and the Settlement Metering Operating Guides, except as specifically noted in the comments section of this form. Further, you acknowledge that providing a false certification may constitute a material breach of your Standard Form Market Participant Agreement with ERCOT.</a:t>
                      </a:r>
                      <a:endParaRPr lang="en-US" sz="1100" b="1"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485359230"/>
              </p:ext>
            </p:extLst>
          </p:nvPr>
        </p:nvGraphicFramePr>
        <p:xfrm>
          <a:off x="762000" y="838200"/>
          <a:ext cx="2977455" cy="4503002"/>
        </p:xfrm>
        <a:graphic>
          <a:graphicData uri="http://schemas.openxmlformats.org/drawingml/2006/table">
            <a:tbl>
              <a:tblPr>
                <a:tableStyleId>{5C22544A-7EE6-4342-B048-85BDC9FD1C3A}</a:tableStyleId>
              </a:tblPr>
              <a:tblGrid>
                <a:gridCol w="850701"/>
                <a:gridCol w="2126754"/>
              </a:tblGrid>
              <a:tr h="344395">
                <a:tc gridSpan="2">
                  <a:txBody>
                    <a:bodyPr/>
                    <a:lstStyle/>
                    <a:p>
                      <a:pPr algn="ctr" fontAlgn="ctr"/>
                      <a:r>
                        <a:rPr lang="en-US" sz="1100" b="1" u="none" strike="noStrike" dirty="0">
                          <a:effectLst/>
                        </a:rPr>
                        <a:t>TDSP EPS METER INSPECTOR INFORMATION</a:t>
                      </a:r>
                      <a:endParaRPr lang="en-US" sz="1100" b="1" i="0" u="none" strike="noStrike" dirty="0">
                        <a:effectLst/>
                        <a:latin typeface="Arial" panose="020B0604020202020204" pitchFamily="34" charset="0"/>
                      </a:endParaRPr>
                    </a:p>
                  </a:txBody>
                  <a:tcPr marL="9115" marR="9115" marT="91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r>
              <a:tr h="321444">
                <a:tc>
                  <a:txBody>
                    <a:bodyPr/>
                    <a:lstStyle/>
                    <a:p>
                      <a:pPr algn="ctr" fontAlgn="ctr"/>
                      <a:r>
                        <a:rPr lang="en-US" sz="1000" u="none" strike="noStrike" dirty="0">
                          <a:effectLst/>
                        </a:rPr>
                        <a:t>NAME</a:t>
                      </a:r>
                      <a:endParaRPr lang="en-US" sz="1000" b="0" i="0" u="none" strike="noStrike" dirty="0">
                        <a:effectLst/>
                        <a:latin typeface="Arial" panose="020B0604020202020204" pitchFamily="34" charset="0"/>
                      </a:endParaRPr>
                    </a:p>
                  </a:txBody>
                  <a:tcPr marL="9115" marR="9115" marT="91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000" u="none" strike="noStrike" dirty="0">
                          <a:effectLst/>
                        </a:rPr>
                        <a:t> </a:t>
                      </a:r>
                      <a:endParaRPr lang="en-US" sz="1000" b="0" i="0" u="none" strike="noStrike" dirty="0">
                        <a:effectLst/>
                        <a:latin typeface="Arial" panose="020B0604020202020204" pitchFamily="34" charset="0"/>
                      </a:endParaRPr>
                    </a:p>
                  </a:txBody>
                  <a:tcPr marL="9115" marR="9115" marT="91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1444">
                <a:tc>
                  <a:txBody>
                    <a:bodyPr/>
                    <a:lstStyle/>
                    <a:p>
                      <a:pPr algn="ctr" fontAlgn="ctr"/>
                      <a:r>
                        <a:rPr lang="en-US" sz="800" u="none" strike="noStrike" dirty="0">
                          <a:effectLst/>
                        </a:rPr>
                        <a:t>DATE OF SITE CERTIFICATION</a:t>
                      </a:r>
                      <a:endParaRPr lang="en-US" sz="800" b="0" i="0" u="none" strike="noStrike" dirty="0">
                        <a:effectLst/>
                        <a:latin typeface="Arial" panose="020B0604020202020204" pitchFamily="34" charset="0"/>
                      </a:endParaRPr>
                    </a:p>
                  </a:txBody>
                  <a:tcPr marL="9115" marR="9115" marT="91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000" u="none" strike="noStrike" dirty="0">
                          <a:effectLst/>
                        </a:rPr>
                        <a:t> </a:t>
                      </a:r>
                      <a:endParaRPr lang="en-US" sz="1000" b="0" i="0" u="none" strike="noStrike" dirty="0">
                        <a:effectLst/>
                        <a:latin typeface="Arial" panose="020B0604020202020204" pitchFamily="34" charset="0"/>
                      </a:endParaRPr>
                    </a:p>
                  </a:txBody>
                  <a:tcPr marL="9115" marR="9115" marT="91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1444">
                <a:tc>
                  <a:txBody>
                    <a:bodyPr/>
                    <a:lstStyle/>
                    <a:p>
                      <a:pPr algn="ctr" fontAlgn="ctr"/>
                      <a:r>
                        <a:rPr lang="en-US" sz="1000" u="none" strike="noStrike" dirty="0">
                          <a:effectLst/>
                        </a:rPr>
                        <a:t>SIGNATURE</a:t>
                      </a:r>
                      <a:endParaRPr lang="en-US" sz="1000" b="0" i="0" u="none" strike="noStrike" dirty="0">
                        <a:effectLst/>
                        <a:latin typeface="Arial" panose="020B0604020202020204" pitchFamily="34" charset="0"/>
                      </a:endParaRPr>
                    </a:p>
                  </a:txBody>
                  <a:tcPr marL="9115" marR="9115" marT="91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rgbClr val="FF0000"/>
                      </a:solidFill>
                      <a:prstDash val="solid"/>
                      <a:round/>
                      <a:headEnd type="none" w="med" len="med"/>
                      <a:tailEnd type="none" w="med" len="med"/>
                    </a:lnTlToBr>
                    <a:lnBlToTr w="12700" cap="flat" cmpd="sng" algn="ctr">
                      <a:solidFill>
                        <a:srgbClr val="FF0000"/>
                      </a:solidFill>
                      <a:prstDash val="solid"/>
                      <a:round/>
                      <a:headEnd type="none" w="med" len="med"/>
                      <a:tailEnd type="none" w="med" len="med"/>
                    </a:lnBlToTr>
                    <a:noFill/>
                  </a:tcPr>
                </a:tc>
                <a:tc>
                  <a:txBody>
                    <a:bodyPr/>
                    <a:lstStyle/>
                    <a:p>
                      <a:pPr algn="ctr" fontAlgn="ctr"/>
                      <a:r>
                        <a:rPr lang="en-US" sz="1100" u="none" strike="noStrike" dirty="0">
                          <a:effectLst/>
                        </a:rPr>
                        <a:t> </a:t>
                      </a:r>
                      <a:endParaRPr lang="en-US" sz="1100" b="0" i="0" u="none" strike="noStrike" dirty="0">
                        <a:effectLst/>
                        <a:latin typeface="Arial" panose="020B0604020202020204" pitchFamily="34" charset="0"/>
                      </a:endParaRPr>
                    </a:p>
                  </a:txBody>
                  <a:tcPr marL="9115" marR="9115" marT="91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rgbClr val="FF0000"/>
                      </a:solidFill>
                      <a:prstDash val="solid"/>
                      <a:round/>
                      <a:headEnd type="none" w="med" len="med"/>
                      <a:tailEnd type="none" w="med" len="med"/>
                    </a:lnTlToBr>
                    <a:lnBlToTr w="12700" cap="flat" cmpd="sng" algn="ctr">
                      <a:solidFill>
                        <a:srgbClr val="FF0000"/>
                      </a:solidFill>
                      <a:prstDash val="solid"/>
                      <a:round/>
                      <a:headEnd type="none" w="med" len="med"/>
                      <a:tailEnd type="none" w="med" len="med"/>
                    </a:lnBlToTr>
                    <a:noFill/>
                  </a:tcPr>
                </a:tc>
              </a:tr>
              <a:tr h="3057056">
                <a:tc gridSpan="2">
                  <a:txBody>
                    <a:bodyPr/>
                    <a:lstStyle/>
                    <a:p>
                      <a:pPr algn="ctr" fontAlgn="ctr"/>
                      <a:r>
                        <a:rPr lang="en-US" sz="1100" u="none" strike="noStrike" dirty="0">
                          <a:effectLst/>
                        </a:rPr>
                        <a:t>By submitting this form, you certify that this EPS Metering Facility meets the standards and requirements for EPS Metering Facilities as documented in the ERCOT Protocols, and the Settlement Metering Operating Guides, except as specifically noted in the comments section of this form. Further, you acknowledge that providing a false certification may constitute a material breach of your Standard Form Market Participant Agreement with ERCOT</a:t>
                      </a:r>
                      <a:r>
                        <a:rPr lang="en-US" sz="1100" u="none" strike="sngStrike" dirty="0">
                          <a:solidFill>
                            <a:srgbClr val="FF0000"/>
                          </a:solidFill>
                          <a:effectLst/>
                        </a:rPr>
                        <a:t>. BY SIGNING THIS FORM, I CERTIFY THAT THIS EPS METERING FACILITY MEETS THE STANDARDS AND REQUIREMENTS FOR EPS METERING FACILITIES AS DOCUMENTED IN THE ERCOT PROTOCOLS AND THE SETTLEMENT METERING OPERATING GUIDES, EXCEPT AS SPECIFICALLY NOTED IN THE COMMENTS SECTION OF THIS FORM</a:t>
                      </a:r>
                      <a:r>
                        <a:rPr lang="en-US" sz="1100" u="none" strike="noStrike" dirty="0">
                          <a:solidFill>
                            <a:srgbClr val="FF0000"/>
                          </a:solidFill>
                          <a:effectLst/>
                        </a:rPr>
                        <a:t> </a:t>
                      </a:r>
                      <a:endParaRPr lang="en-US" sz="1100" b="1" i="0" u="none" strike="noStrike" dirty="0">
                        <a:solidFill>
                          <a:srgbClr val="FF0000"/>
                        </a:solidFill>
                        <a:effectLst/>
                        <a:latin typeface="Arial" panose="020B0604020202020204" pitchFamily="34" charset="0"/>
                      </a:endParaRPr>
                    </a:p>
                  </a:txBody>
                  <a:tcPr marL="9115" marR="9115" marT="91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r>
            </a:tbl>
          </a:graphicData>
        </a:graphic>
      </p:graphicFrame>
      <p:sp>
        <p:nvSpPr>
          <p:cNvPr id="9" name="Right Arrow 8"/>
          <p:cNvSpPr/>
          <p:nvPr/>
        </p:nvSpPr>
        <p:spPr>
          <a:xfrm>
            <a:off x="4038600" y="1808480"/>
            <a:ext cx="1143000" cy="76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1158088" y="5341202"/>
            <a:ext cx="2185278" cy="369332"/>
          </a:xfrm>
          <a:prstGeom prst="rect">
            <a:avLst/>
          </a:prstGeom>
          <a:noFill/>
        </p:spPr>
        <p:txBody>
          <a:bodyPr wrap="none" rtlCol="0">
            <a:spAutoFit/>
          </a:bodyPr>
          <a:lstStyle/>
          <a:p>
            <a:r>
              <a:rPr lang="en-US" dirty="0" smtClean="0"/>
              <a:t>Version 3.1 Redline</a:t>
            </a:r>
            <a:endParaRPr lang="en-US" dirty="0"/>
          </a:p>
        </p:txBody>
      </p:sp>
      <p:sp>
        <p:nvSpPr>
          <p:cNvPr id="11" name="TextBox 10"/>
          <p:cNvSpPr txBox="1"/>
          <p:nvPr/>
        </p:nvSpPr>
        <p:spPr>
          <a:xfrm>
            <a:off x="6309203" y="3553050"/>
            <a:ext cx="1338893" cy="369332"/>
          </a:xfrm>
          <a:prstGeom prst="rect">
            <a:avLst/>
          </a:prstGeom>
          <a:noFill/>
        </p:spPr>
        <p:txBody>
          <a:bodyPr wrap="none" rtlCol="0">
            <a:spAutoFit/>
          </a:bodyPr>
          <a:lstStyle/>
          <a:p>
            <a:r>
              <a:rPr lang="en-US" dirty="0" smtClean="0"/>
              <a:t>Version 4.0</a:t>
            </a:r>
            <a:endParaRPr lang="en-US" dirty="0"/>
          </a:p>
        </p:txBody>
      </p:sp>
    </p:spTree>
    <p:extLst>
      <p:ext uri="{BB962C8B-B14F-4D97-AF65-F5344CB8AC3E}">
        <p14:creationId xmlns:p14="http://schemas.microsoft.com/office/powerpoint/2010/main" val="10150559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b="1" dirty="0" smtClean="0">
                <a:solidFill>
                  <a:schemeClr val="accent1"/>
                </a:solidFill>
                <a:latin typeface="TradeGothic LT" panose="020B0506030503020504" pitchFamily="34" charset="0"/>
                <a:ea typeface="TradeGothic LT" panose="020B0506030503020504" pitchFamily="34" charset="0"/>
              </a:rPr>
              <a:t>Meter Test Report</a:t>
            </a:r>
            <a:endParaRPr lang="en-US" sz="2400"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677677731"/>
              </p:ext>
            </p:extLst>
          </p:nvPr>
        </p:nvGraphicFramePr>
        <p:xfrm>
          <a:off x="5422900" y="838200"/>
          <a:ext cx="3111500" cy="2702560"/>
        </p:xfrm>
        <a:graphic>
          <a:graphicData uri="http://schemas.openxmlformats.org/drawingml/2006/table">
            <a:tbl>
              <a:tblPr>
                <a:tableStyleId>{5C22544A-7EE6-4342-B048-85BDC9FD1C3A}</a:tableStyleId>
              </a:tblPr>
              <a:tblGrid>
                <a:gridCol w="889000"/>
                <a:gridCol w="2222500"/>
              </a:tblGrid>
              <a:tr h="335915">
                <a:tc gridSpan="2">
                  <a:txBody>
                    <a:bodyPr/>
                    <a:lstStyle/>
                    <a:p>
                      <a:pPr algn="ctr" fontAlgn="ctr"/>
                      <a:r>
                        <a:rPr lang="en-US" sz="1100" b="1" u="none" strike="noStrike" dirty="0">
                          <a:effectLst/>
                        </a:rPr>
                        <a:t>TDSP EPS METER INSPECTOR INFORMATION</a:t>
                      </a:r>
                      <a:endParaRPr lang="en-US" sz="1100" b="1"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r>
              <a:tr h="335915">
                <a:tc>
                  <a:txBody>
                    <a:bodyPr/>
                    <a:lstStyle/>
                    <a:p>
                      <a:pPr algn="ctr" fontAlgn="ctr"/>
                      <a:r>
                        <a:rPr lang="en-US" sz="1000" u="none" strike="noStrike" dirty="0">
                          <a:effectLst/>
                        </a:rPr>
                        <a:t>NAME</a:t>
                      </a:r>
                      <a:endParaRPr lang="en-US" sz="10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000" u="none" strike="noStrike" dirty="0">
                          <a:effectLst/>
                        </a:rPr>
                        <a:t> </a:t>
                      </a:r>
                      <a:endParaRPr lang="en-US" sz="10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5915">
                <a:tc>
                  <a:txBody>
                    <a:bodyPr/>
                    <a:lstStyle/>
                    <a:p>
                      <a:pPr algn="ctr" fontAlgn="ctr"/>
                      <a:r>
                        <a:rPr lang="en-US" sz="800" u="none" strike="noStrike" dirty="0">
                          <a:effectLst/>
                        </a:rPr>
                        <a:t>DATE OF SITE CERTIFICATION</a:t>
                      </a:r>
                      <a:endParaRPr lang="en-US" sz="8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000" u="none" strike="noStrike" dirty="0">
                          <a:effectLst/>
                        </a:rPr>
                        <a:t> </a:t>
                      </a:r>
                      <a:endParaRPr lang="en-US" sz="10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gridSpan="2">
                  <a:txBody>
                    <a:bodyPr/>
                    <a:lstStyle/>
                    <a:p>
                      <a:pPr algn="ctr" fontAlgn="ctr"/>
                      <a:r>
                        <a:rPr lang="en-US" sz="1100" u="none" strike="noStrike" dirty="0">
                          <a:effectLst/>
                        </a:rPr>
                        <a:t>By submitting this form, you certify that this EPS Metering Facility meets the standards and requirements for EPS Metering Facilities as documented in the ERCOT Protocols, and the Settlement Metering Operating Guides, except as specifically noted in the comments section of this form. Further, you acknowledge that providing a false certification may constitute a material breach of your Standard Form Market Participant Agreement with ERCOT.</a:t>
                      </a:r>
                      <a:endParaRPr lang="en-US" sz="1100" b="1"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742384610"/>
              </p:ext>
            </p:extLst>
          </p:nvPr>
        </p:nvGraphicFramePr>
        <p:xfrm>
          <a:off x="762000" y="838200"/>
          <a:ext cx="2977455" cy="5005922"/>
        </p:xfrm>
        <a:graphic>
          <a:graphicData uri="http://schemas.openxmlformats.org/drawingml/2006/table">
            <a:tbl>
              <a:tblPr>
                <a:tableStyleId>{5C22544A-7EE6-4342-B048-85BDC9FD1C3A}</a:tableStyleId>
              </a:tblPr>
              <a:tblGrid>
                <a:gridCol w="850701"/>
                <a:gridCol w="2126754"/>
              </a:tblGrid>
              <a:tr h="344395">
                <a:tc gridSpan="2">
                  <a:txBody>
                    <a:bodyPr/>
                    <a:lstStyle/>
                    <a:p>
                      <a:pPr algn="ctr" fontAlgn="ctr"/>
                      <a:r>
                        <a:rPr lang="en-US" sz="1100" b="1" u="none" strike="noStrike" dirty="0">
                          <a:effectLst/>
                        </a:rPr>
                        <a:t>TDSP EPS METER INSPECTOR INFORMATION</a:t>
                      </a:r>
                      <a:endParaRPr lang="en-US" sz="1100" b="1" i="0" u="none" strike="noStrike" dirty="0">
                        <a:effectLst/>
                        <a:latin typeface="Arial" panose="020B0604020202020204" pitchFamily="34" charset="0"/>
                      </a:endParaRPr>
                    </a:p>
                  </a:txBody>
                  <a:tcPr marL="9115" marR="9115" marT="91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r>
              <a:tr h="321444">
                <a:tc>
                  <a:txBody>
                    <a:bodyPr/>
                    <a:lstStyle/>
                    <a:p>
                      <a:pPr algn="ctr" fontAlgn="ctr"/>
                      <a:r>
                        <a:rPr lang="en-US" sz="1000" u="none" strike="noStrike" dirty="0">
                          <a:effectLst/>
                        </a:rPr>
                        <a:t>NAME</a:t>
                      </a:r>
                      <a:endParaRPr lang="en-US" sz="1000" b="0" i="0" u="none" strike="noStrike" dirty="0">
                        <a:effectLst/>
                        <a:latin typeface="Arial" panose="020B0604020202020204" pitchFamily="34" charset="0"/>
                      </a:endParaRPr>
                    </a:p>
                  </a:txBody>
                  <a:tcPr marL="9115" marR="9115" marT="91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000" u="none" strike="noStrike" dirty="0">
                          <a:effectLst/>
                        </a:rPr>
                        <a:t> </a:t>
                      </a:r>
                      <a:endParaRPr lang="en-US" sz="1000" b="0" i="0" u="none" strike="noStrike" dirty="0">
                        <a:effectLst/>
                        <a:latin typeface="Arial" panose="020B0604020202020204" pitchFamily="34" charset="0"/>
                      </a:endParaRPr>
                    </a:p>
                  </a:txBody>
                  <a:tcPr marL="9115" marR="9115" marT="91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1444">
                <a:tc>
                  <a:txBody>
                    <a:bodyPr/>
                    <a:lstStyle/>
                    <a:p>
                      <a:pPr algn="ctr" fontAlgn="ctr"/>
                      <a:r>
                        <a:rPr lang="en-US" sz="800" u="none" strike="noStrike" dirty="0">
                          <a:effectLst/>
                        </a:rPr>
                        <a:t>DATE OF SITE CERTIFICATION</a:t>
                      </a:r>
                      <a:endParaRPr lang="en-US" sz="800" b="0" i="0" u="none" strike="noStrike" dirty="0">
                        <a:effectLst/>
                        <a:latin typeface="Arial" panose="020B0604020202020204" pitchFamily="34" charset="0"/>
                      </a:endParaRPr>
                    </a:p>
                  </a:txBody>
                  <a:tcPr marL="9115" marR="9115" marT="91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000" u="none" strike="noStrike" dirty="0">
                          <a:effectLst/>
                        </a:rPr>
                        <a:t> </a:t>
                      </a:r>
                      <a:endParaRPr lang="en-US" sz="1000" b="0" i="0" u="none" strike="noStrike" dirty="0">
                        <a:effectLst/>
                        <a:latin typeface="Arial" panose="020B0604020202020204" pitchFamily="34" charset="0"/>
                      </a:endParaRPr>
                    </a:p>
                  </a:txBody>
                  <a:tcPr marL="9115" marR="9115" marT="91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1444">
                <a:tc>
                  <a:txBody>
                    <a:bodyPr/>
                    <a:lstStyle/>
                    <a:p>
                      <a:pPr algn="ctr" fontAlgn="ctr"/>
                      <a:r>
                        <a:rPr lang="en-US" sz="1000" u="none" strike="noStrike" dirty="0">
                          <a:effectLst/>
                        </a:rPr>
                        <a:t>SIGNATURE</a:t>
                      </a:r>
                      <a:endParaRPr lang="en-US" sz="1000" b="0" i="0" u="none" strike="noStrike" dirty="0">
                        <a:effectLst/>
                        <a:latin typeface="Arial" panose="020B0604020202020204" pitchFamily="34" charset="0"/>
                      </a:endParaRPr>
                    </a:p>
                  </a:txBody>
                  <a:tcPr marL="9115" marR="9115" marT="91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rgbClr val="FF0000"/>
                      </a:solidFill>
                      <a:prstDash val="solid"/>
                      <a:round/>
                      <a:headEnd type="none" w="med" len="med"/>
                      <a:tailEnd type="none" w="med" len="med"/>
                    </a:lnTlToBr>
                    <a:lnBlToTr w="12700" cap="flat" cmpd="sng" algn="ctr">
                      <a:solidFill>
                        <a:srgbClr val="FF0000"/>
                      </a:solidFill>
                      <a:prstDash val="solid"/>
                      <a:round/>
                      <a:headEnd type="none" w="med" len="med"/>
                      <a:tailEnd type="none" w="med" len="med"/>
                    </a:lnBlToTr>
                    <a:noFill/>
                  </a:tcPr>
                </a:tc>
                <a:tc>
                  <a:txBody>
                    <a:bodyPr/>
                    <a:lstStyle/>
                    <a:p>
                      <a:pPr algn="ctr" fontAlgn="ctr"/>
                      <a:r>
                        <a:rPr lang="en-US" sz="1100" u="none" strike="noStrike" dirty="0">
                          <a:effectLst/>
                        </a:rPr>
                        <a:t> </a:t>
                      </a:r>
                      <a:endParaRPr lang="en-US" sz="1100" b="0" i="0" u="none" strike="noStrike" dirty="0">
                        <a:effectLst/>
                        <a:latin typeface="Arial" panose="020B0604020202020204" pitchFamily="34" charset="0"/>
                      </a:endParaRPr>
                    </a:p>
                  </a:txBody>
                  <a:tcPr marL="9115" marR="9115" marT="91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rgbClr val="FF0000"/>
                      </a:solidFill>
                      <a:prstDash val="solid"/>
                      <a:round/>
                      <a:headEnd type="none" w="med" len="med"/>
                      <a:tailEnd type="none" w="med" len="med"/>
                    </a:lnTlToBr>
                    <a:lnBlToTr w="12700" cap="flat" cmpd="sng" algn="ctr">
                      <a:solidFill>
                        <a:srgbClr val="FF0000"/>
                      </a:solidFill>
                      <a:prstDash val="solid"/>
                      <a:round/>
                      <a:headEnd type="none" w="med" len="med"/>
                      <a:tailEnd type="none" w="med" len="med"/>
                    </a:lnBlToTr>
                    <a:noFill/>
                  </a:tcPr>
                </a:tc>
              </a:tr>
              <a:tr h="3057056">
                <a:tc gridSpan="2">
                  <a:txBody>
                    <a:bodyPr/>
                    <a:lstStyle/>
                    <a:p>
                      <a:pPr algn="ctr" fontAlgn="ctr"/>
                      <a:r>
                        <a:rPr lang="en-US" sz="1100" u="none" strike="noStrike" dirty="0" smtClean="0">
                          <a:effectLst/>
                        </a:rPr>
                        <a:t>By submitting this form, you certify that this EPS Metering Facility meets the standards and requirements for EPS Metering Facilities as documented in the ERCOT Protocols, and the Settlement Metering Operating Guides, except as specifically noted in the comments section of this form. Further, you acknowledge that providing a false certification may constitute a material breach of your Standard Form Market Participant Agreement with ERCOT</a:t>
                      </a:r>
                      <a:r>
                        <a:rPr lang="en-US" sz="1100" u="none" strike="sngStrike" dirty="0" smtClean="0">
                          <a:solidFill>
                            <a:srgbClr val="FF0000"/>
                          </a:solidFill>
                          <a:effectLst/>
                        </a:rPr>
                        <a:t>. BY SIGNING THIS FORM, I CERTIFY THAT THE METER PROGRAMMING AND THE  ACCURACY OF THE METER AND THE METERING FACILITY REPRESENTED BY THIS TEST REPORT, AND THE EQUIPMENT USED TO CERTIFY THIS FACILITY; ARE IN COMPLIANCE WITH THE  REQUIREMENTS OF ERCOT PROTOCOLS AND THE SETTLEMENT METERING OPERATING GUIDES; EXCEPT AS SPECIFICALLY NOTED IN THE COMMENTS SECTION OF THIS TEST REPORT.</a:t>
                      </a:r>
                      <a:endParaRPr lang="en-US" sz="1100" b="1" i="0" u="none" strike="noStrike" dirty="0">
                        <a:solidFill>
                          <a:srgbClr val="FF0000"/>
                        </a:solidFill>
                        <a:effectLst/>
                        <a:latin typeface="Arial" panose="020B0604020202020204" pitchFamily="34" charset="0"/>
                      </a:endParaRPr>
                    </a:p>
                  </a:txBody>
                  <a:tcPr marL="9115" marR="9115" marT="91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r>
            </a:tbl>
          </a:graphicData>
        </a:graphic>
      </p:graphicFrame>
      <p:sp>
        <p:nvSpPr>
          <p:cNvPr id="9" name="Right Arrow 8"/>
          <p:cNvSpPr/>
          <p:nvPr/>
        </p:nvSpPr>
        <p:spPr>
          <a:xfrm>
            <a:off x="4038600" y="1808480"/>
            <a:ext cx="1143000" cy="76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1158088" y="5849038"/>
            <a:ext cx="2185278" cy="369332"/>
          </a:xfrm>
          <a:prstGeom prst="rect">
            <a:avLst/>
          </a:prstGeom>
          <a:noFill/>
        </p:spPr>
        <p:txBody>
          <a:bodyPr wrap="none" rtlCol="0">
            <a:spAutoFit/>
          </a:bodyPr>
          <a:lstStyle/>
          <a:p>
            <a:r>
              <a:rPr lang="en-US" dirty="0" smtClean="0"/>
              <a:t>Version 4.1 Redline</a:t>
            </a:r>
            <a:endParaRPr lang="en-US" dirty="0"/>
          </a:p>
        </p:txBody>
      </p:sp>
      <p:sp>
        <p:nvSpPr>
          <p:cNvPr id="11" name="TextBox 10"/>
          <p:cNvSpPr txBox="1"/>
          <p:nvPr/>
        </p:nvSpPr>
        <p:spPr>
          <a:xfrm>
            <a:off x="6309203" y="3540760"/>
            <a:ext cx="1338893" cy="369332"/>
          </a:xfrm>
          <a:prstGeom prst="rect">
            <a:avLst/>
          </a:prstGeom>
          <a:noFill/>
        </p:spPr>
        <p:txBody>
          <a:bodyPr wrap="none" rtlCol="0">
            <a:spAutoFit/>
          </a:bodyPr>
          <a:lstStyle/>
          <a:p>
            <a:r>
              <a:rPr lang="en-US" dirty="0" smtClean="0"/>
              <a:t>Version 5.0</a:t>
            </a:r>
            <a:endParaRPr lang="en-US" dirty="0"/>
          </a:p>
        </p:txBody>
      </p:sp>
    </p:spTree>
    <p:extLst>
      <p:ext uri="{BB962C8B-B14F-4D97-AF65-F5344CB8AC3E}">
        <p14:creationId xmlns:p14="http://schemas.microsoft.com/office/powerpoint/2010/main" val="23022006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dirty="0" smtClean="0">
                <a:latin typeface="TradeGothic LT" panose="020B0506030503020504" pitchFamily="34" charset="0"/>
                <a:ea typeface="TradeGothic LT" panose="020B0506030503020504" pitchFamily="34" charset="0"/>
              </a:rPr>
              <a:t>Implementation of new forms</a:t>
            </a:r>
            <a:endParaRPr lang="en-US" sz="2400"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
        <p:nvSpPr>
          <p:cNvPr id="3" name="TextBox 2"/>
          <p:cNvSpPr txBox="1"/>
          <p:nvPr/>
        </p:nvSpPr>
        <p:spPr>
          <a:xfrm>
            <a:off x="-152400" y="990600"/>
            <a:ext cx="8991599" cy="3139321"/>
          </a:xfrm>
          <a:prstGeom prst="rect">
            <a:avLst/>
          </a:prstGeom>
          <a:noFill/>
        </p:spPr>
        <p:txBody>
          <a:bodyPr wrap="square" rtlCol="0">
            <a:spAutoFit/>
          </a:bodyPr>
          <a:lstStyle/>
          <a:p>
            <a:pPr lvl="1"/>
            <a:r>
              <a:rPr lang="en-US" dirty="0">
                <a:latin typeface="TradeGothic LT" panose="020B0506030503020504" pitchFamily="34" charset="0"/>
                <a:ea typeface="TradeGothic LT" panose="020B0506030503020504" pitchFamily="34" charset="0"/>
              </a:rPr>
              <a:t>Action Item</a:t>
            </a:r>
            <a:r>
              <a:rPr lang="en-US" dirty="0" smtClean="0">
                <a:latin typeface="TradeGothic LT" panose="020B0506030503020504" pitchFamily="34" charset="0"/>
                <a:ea typeface="TradeGothic LT" panose="020B0506030503020504" pitchFamily="34" charset="0"/>
              </a:rPr>
              <a:t>:</a:t>
            </a:r>
          </a:p>
          <a:p>
            <a:pPr marL="742950" lvl="1" indent="-285750">
              <a:buFont typeface="Arial" panose="020B0604020202020204" pitchFamily="34" charset="0"/>
              <a:buChar char="•"/>
            </a:pPr>
            <a:endParaRPr lang="en-US" dirty="0" smtClean="0">
              <a:latin typeface="TradeGothic LT" panose="020B0506030503020504" pitchFamily="34" charset="0"/>
              <a:ea typeface="TradeGothic LT" panose="020B0506030503020504" pitchFamily="34" charset="0"/>
            </a:endParaRPr>
          </a:p>
          <a:p>
            <a:pPr marL="742950" lvl="1" indent="-285750">
              <a:buFont typeface="Arial" panose="020B0604020202020204" pitchFamily="34" charset="0"/>
              <a:buChar char="•"/>
            </a:pPr>
            <a:r>
              <a:rPr lang="en-US" dirty="0" smtClean="0">
                <a:latin typeface="TradeGothic LT" panose="020B0506030503020504" pitchFamily="34" charset="0"/>
                <a:ea typeface="TradeGothic LT" panose="020B0506030503020504" pitchFamily="34" charset="0"/>
              </a:rPr>
              <a:t>Does the MWG accept the new forms for use?</a:t>
            </a:r>
          </a:p>
          <a:p>
            <a:pPr marL="1200150" lvl="2" indent="-285750">
              <a:buFont typeface="Arial" panose="020B0604020202020204" pitchFamily="34" charset="0"/>
              <a:buChar char="•"/>
            </a:pPr>
            <a:r>
              <a:rPr lang="en-US" dirty="0" smtClean="0">
                <a:latin typeface="TradeGothic LT" panose="020B0506030503020504" pitchFamily="34" charset="0"/>
                <a:ea typeface="TradeGothic LT" panose="020B0506030503020504" pitchFamily="34" charset="0"/>
              </a:rPr>
              <a:t>For those still wanting to sign their own forms, the comment section can be used.</a:t>
            </a:r>
          </a:p>
          <a:p>
            <a:pPr marL="742950" lvl="1" indent="-285750">
              <a:buFont typeface="Arial" panose="020B0604020202020204" pitchFamily="34" charset="0"/>
              <a:buChar char="•"/>
            </a:pPr>
            <a:endParaRPr lang="en-US" dirty="0" smtClean="0">
              <a:latin typeface="TradeGothic LT" panose="020B0506030503020504" pitchFamily="34" charset="0"/>
              <a:ea typeface="TradeGothic LT" panose="020B0506030503020504" pitchFamily="34" charset="0"/>
            </a:endParaRPr>
          </a:p>
          <a:p>
            <a:pPr marL="742950" lvl="1" indent="-285750">
              <a:buFont typeface="Arial" panose="020B0604020202020204" pitchFamily="34" charset="0"/>
              <a:buChar char="•"/>
            </a:pPr>
            <a:r>
              <a:rPr lang="en-US" dirty="0" smtClean="0">
                <a:latin typeface="TradeGothic LT" panose="020B0506030503020504" pitchFamily="34" charset="0"/>
                <a:ea typeface="TradeGothic LT" panose="020B0506030503020504" pitchFamily="34" charset="0"/>
              </a:rPr>
              <a:t>If new forms are adopted they will be posted </a:t>
            </a:r>
            <a:r>
              <a:rPr lang="en-US" dirty="0" smtClean="0">
                <a:latin typeface="TradeGothic LT" panose="020B0506030503020504" pitchFamily="34" charset="0"/>
                <a:ea typeface="TradeGothic LT" panose="020B0506030503020504" pitchFamily="34" charset="0"/>
              </a:rPr>
              <a:t>by 3/15/2019 on the </a:t>
            </a:r>
            <a:r>
              <a:rPr lang="en-US" dirty="0" smtClean="0">
                <a:latin typeface="TradeGothic LT" panose="020B0506030503020504" pitchFamily="34" charset="0"/>
                <a:ea typeface="TradeGothic LT" panose="020B0506030503020504" pitchFamily="34" charset="0"/>
              </a:rPr>
              <a:t>ERCOT website. Either new form or old form may be used temporarily.</a:t>
            </a:r>
          </a:p>
          <a:p>
            <a:pPr marL="742950" lvl="1" indent="-285750">
              <a:buFont typeface="Arial" panose="020B0604020202020204" pitchFamily="34" charset="0"/>
              <a:buChar char="•"/>
            </a:pPr>
            <a:endParaRPr lang="en-US" dirty="0">
              <a:latin typeface="TradeGothic LT" panose="020B0506030503020504" pitchFamily="34" charset="0"/>
              <a:ea typeface="TradeGothic LT" panose="020B0506030503020504" pitchFamily="34" charset="0"/>
            </a:endParaRPr>
          </a:p>
          <a:p>
            <a:pPr marL="742950" lvl="1" indent="-285750">
              <a:buFont typeface="Arial" panose="020B0604020202020204" pitchFamily="34" charset="0"/>
              <a:buChar char="•"/>
            </a:pPr>
            <a:r>
              <a:rPr lang="en-US" dirty="0" smtClean="0">
                <a:latin typeface="TradeGothic LT" panose="020B0506030503020504" pitchFamily="34" charset="0"/>
                <a:ea typeface="TradeGothic LT" panose="020B0506030503020504" pitchFamily="34" charset="0"/>
              </a:rPr>
              <a:t>New form will be required for jobs performed after?</a:t>
            </a:r>
          </a:p>
          <a:p>
            <a:pPr marL="1200150" lvl="2" indent="-285750">
              <a:buFont typeface="Arial" panose="020B0604020202020204" pitchFamily="34" charset="0"/>
              <a:buChar char="•"/>
            </a:pPr>
            <a:endParaRPr lang="en-US"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237470796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schemas.openxmlformats.org/package/2006/metadata/core-properties"/>
    <ds:schemaRef ds:uri="http://purl.org/dc/elements/1.1/"/>
    <ds:schemaRef ds:uri="http://schemas.microsoft.com/office/2006/metadata/properties"/>
    <ds:schemaRef ds:uri="c34af464-7aa1-4edd-9be4-83dffc1cb926"/>
    <ds:schemaRef ds:uri="http://purl.org/dc/term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73B813C5-B896-4665-8CDA-23C23DD459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3849</TotalTime>
  <Words>612</Words>
  <Application>Microsoft Office PowerPoint</Application>
  <PresentationFormat>On-screen Show (4:3)</PresentationFormat>
  <Paragraphs>64</Paragraphs>
  <Slides>5</Slides>
  <Notes>4</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Arial</vt:lpstr>
      <vt:lpstr>Calibri</vt:lpstr>
      <vt:lpstr>TradeGothic LT</vt:lpstr>
      <vt:lpstr>1_Custom Design</vt:lpstr>
      <vt:lpstr>Office Theme</vt:lpstr>
      <vt:lpstr>PowerPoint Presentation</vt:lpstr>
      <vt:lpstr>Action Item from August 29, 2019 MWG Meeting</vt:lpstr>
      <vt:lpstr>Site Certification</vt:lpstr>
      <vt:lpstr>Meter Test Report</vt:lpstr>
      <vt:lpstr>Implementation of new forms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Maul, Donald</cp:lastModifiedBy>
  <cp:revision>89</cp:revision>
  <cp:lastPrinted>2016-01-21T20:53:15Z</cp:lastPrinted>
  <dcterms:created xsi:type="dcterms:W3CDTF">2016-01-21T15:20:31Z</dcterms:created>
  <dcterms:modified xsi:type="dcterms:W3CDTF">2019-02-28T21:50:33Z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ies>
</file>